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2.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9" r:id="rId4"/>
    <p:sldId id="290" r:id="rId5"/>
    <p:sldId id="291" r:id="rId6"/>
    <p:sldId id="260" r:id="rId7"/>
    <p:sldId id="266" r:id="rId8"/>
    <p:sldId id="268" r:id="rId9"/>
    <p:sldId id="269" r:id="rId10"/>
    <p:sldId id="270" r:id="rId11"/>
    <p:sldId id="264" r:id="rId12"/>
    <p:sldId id="272" r:id="rId13"/>
    <p:sldId id="286" r:id="rId14"/>
    <p:sldId id="287" r:id="rId15"/>
    <p:sldId id="293" r:id="rId16"/>
    <p:sldId id="294" r:id="rId17"/>
    <p:sldId id="307" r:id="rId18"/>
    <p:sldId id="295" r:id="rId19"/>
    <p:sldId id="296" r:id="rId20"/>
    <p:sldId id="297" r:id="rId21"/>
    <p:sldId id="298" r:id="rId22"/>
    <p:sldId id="299" r:id="rId23"/>
    <p:sldId id="302" r:id="rId24"/>
    <p:sldId id="300" r:id="rId25"/>
    <p:sldId id="303" r:id="rId26"/>
    <p:sldId id="304" r:id="rId27"/>
    <p:sldId id="301" r:id="rId28"/>
    <p:sldId id="305" r:id="rId2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pper, Don (DPS/MSP)" initials="TD(" lastIdx="2" clrIdx="0">
    <p:extLst>
      <p:ext uri="{19B8F6BF-5375-455C-9EA6-DF929625EA0E}">
        <p15:presenceInfo xmlns:p15="http://schemas.microsoft.com/office/powerpoint/2012/main" userId="S-1-5-21-4191016595-1503350669-2086681662-2330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13" autoAdjust="0"/>
    <p:restoredTop sz="77628" autoAdjust="0"/>
  </p:normalViewPr>
  <p:slideViewPr>
    <p:cSldViewPr snapToGrid="0">
      <p:cViewPr varScale="1">
        <p:scale>
          <a:sx n="89" d="100"/>
          <a:sy n="89" d="100"/>
        </p:scale>
        <p:origin x="1962" y="90"/>
      </p:cViewPr>
      <p:guideLst/>
    </p:cSldViewPr>
  </p:slideViewPr>
  <p:outlineViewPr>
    <p:cViewPr>
      <p:scale>
        <a:sx n="33" d="100"/>
        <a:sy n="33" d="100"/>
      </p:scale>
      <p:origin x="0" y="-673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4" d="100"/>
          <a:sy n="74" d="100"/>
        </p:scale>
        <p:origin x="2938"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1-19T08:08:08.678" idx="1">
    <p:pos x="6904" y="2528"/>
    <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1-16T13:23:28.352" idx="2">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E7D70FD-DF4C-4722-9AF6-7A4387C38697}" type="datetimeFigureOut">
              <a:rPr lang="en-CA" smtClean="0"/>
              <a:t>2020-02-10</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1D7BA7E-B7A5-449E-9EFE-1D534FEE3EBB}" type="slidenum">
              <a:rPr lang="en-CA" smtClean="0"/>
              <a:t>‹#›</a:t>
            </a:fld>
            <a:endParaRPr lang="en-CA"/>
          </a:p>
        </p:txBody>
      </p:sp>
    </p:spTree>
    <p:extLst>
      <p:ext uri="{BB962C8B-B14F-4D97-AF65-F5344CB8AC3E}">
        <p14:creationId xmlns:p14="http://schemas.microsoft.com/office/powerpoint/2010/main" val="83324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1D7BA7E-B7A5-449E-9EFE-1D534FEE3EBB}" type="slidenum">
              <a:rPr lang="en-CA" smtClean="0"/>
              <a:t>1</a:t>
            </a:fld>
            <a:endParaRPr lang="en-CA"/>
          </a:p>
        </p:txBody>
      </p:sp>
    </p:spTree>
    <p:extLst>
      <p:ext uri="{BB962C8B-B14F-4D97-AF65-F5344CB8AC3E}">
        <p14:creationId xmlns:p14="http://schemas.microsoft.com/office/powerpoint/2010/main" val="1268052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province has made a website that is updated regularly, anyone wishing to obtain a copy of the Power points will be able to find them there. </a:t>
            </a:r>
          </a:p>
        </p:txBody>
      </p:sp>
      <p:sp>
        <p:nvSpPr>
          <p:cNvPr id="4" name="Slide Number Placeholder 3"/>
          <p:cNvSpPr>
            <a:spLocks noGrp="1"/>
          </p:cNvSpPr>
          <p:nvPr>
            <p:ph type="sldNum" sz="quarter" idx="5"/>
          </p:nvPr>
        </p:nvSpPr>
        <p:spPr/>
        <p:txBody>
          <a:bodyPr/>
          <a:lstStyle/>
          <a:p>
            <a:fld id="{21D7BA7E-B7A5-449E-9EFE-1D534FEE3EBB}" type="slidenum">
              <a:rPr lang="en-CA" smtClean="0"/>
              <a:t>10</a:t>
            </a:fld>
            <a:endParaRPr lang="en-CA"/>
          </a:p>
        </p:txBody>
      </p:sp>
    </p:spTree>
    <p:extLst>
      <p:ext uri="{BB962C8B-B14F-4D97-AF65-F5344CB8AC3E}">
        <p14:creationId xmlns:p14="http://schemas.microsoft.com/office/powerpoint/2010/main" val="1255296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CA" dirty="0"/>
              <a:t>Other includes</a:t>
            </a:r>
            <a:r>
              <a:rPr lang="en-CA" baseline="0" dirty="0"/>
              <a:t> any Org or department that may wish to participate.</a:t>
            </a:r>
            <a:endParaRPr lang="en-CA" dirty="0"/>
          </a:p>
        </p:txBody>
      </p:sp>
      <p:sp>
        <p:nvSpPr>
          <p:cNvPr id="4" name="Slide Number Placeholder 3"/>
          <p:cNvSpPr>
            <a:spLocks noGrp="1"/>
          </p:cNvSpPr>
          <p:nvPr>
            <p:ph type="sldNum" sz="quarter" idx="10"/>
          </p:nvPr>
        </p:nvSpPr>
        <p:spPr/>
        <p:txBody>
          <a:bodyPr/>
          <a:lstStyle/>
          <a:p>
            <a:fld id="{226D347C-5AB2-402F-AD31-C5A676B72C29}" type="slidenum">
              <a:rPr lang="en-CA" smtClean="0"/>
              <a:t>11</a:t>
            </a:fld>
            <a:endParaRPr lang="en-CA" dirty="0"/>
          </a:p>
        </p:txBody>
      </p:sp>
    </p:spTree>
    <p:extLst>
      <p:ext uri="{BB962C8B-B14F-4D97-AF65-F5344CB8AC3E}">
        <p14:creationId xmlns:p14="http://schemas.microsoft.com/office/powerpoint/2010/main" val="417730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Local objectives can be pretty much anything you would to achieve!</a:t>
            </a:r>
          </a:p>
          <a:p>
            <a:endParaRPr lang="en-CA" dirty="0"/>
          </a:p>
          <a:p>
            <a:r>
              <a:rPr lang="en-CA" dirty="0"/>
              <a:t>Small communities might just want to exercise activation and communications.</a:t>
            </a:r>
          </a:p>
          <a:p>
            <a:endParaRPr lang="en-CA" dirty="0"/>
          </a:p>
          <a:p>
            <a:r>
              <a:rPr lang="en-CA" dirty="0"/>
              <a:t>Others may want to test plans, or practice procedures such as, evacuation of a nursing or special care home, setting up of a reception centre,  responding to a problem at a larger community complex.</a:t>
            </a:r>
          </a:p>
          <a:p>
            <a:endParaRPr lang="en-CA" dirty="0"/>
          </a:p>
          <a:p>
            <a:r>
              <a:rPr lang="en-CA" dirty="0"/>
              <a:t>Still other communities or Organisations  that have more resources may want to exercise more complicated scenarios such a downed plane, severe fires, mass casualties </a:t>
            </a:r>
            <a:r>
              <a:rPr lang="en-CA" dirty="0" err="1"/>
              <a:t>etc</a:t>
            </a:r>
            <a:r>
              <a:rPr lang="en-CA" dirty="0"/>
              <a:t>…</a:t>
            </a:r>
          </a:p>
        </p:txBody>
      </p:sp>
      <p:sp>
        <p:nvSpPr>
          <p:cNvPr id="4" name="Slide Number Placeholder 3"/>
          <p:cNvSpPr>
            <a:spLocks noGrp="1"/>
          </p:cNvSpPr>
          <p:nvPr>
            <p:ph type="sldNum" sz="quarter" idx="5"/>
          </p:nvPr>
        </p:nvSpPr>
        <p:spPr/>
        <p:txBody>
          <a:bodyPr/>
          <a:lstStyle/>
          <a:p>
            <a:fld id="{21D7BA7E-B7A5-449E-9EFE-1D534FEE3EBB}" type="slidenum">
              <a:rPr lang="en-CA" smtClean="0"/>
              <a:t>12</a:t>
            </a:fld>
            <a:endParaRPr lang="en-CA"/>
          </a:p>
        </p:txBody>
      </p:sp>
    </p:spTree>
    <p:extLst>
      <p:ext uri="{BB962C8B-B14F-4D97-AF65-F5344CB8AC3E}">
        <p14:creationId xmlns:p14="http://schemas.microsoft.com/office/powerpoint/2010/main" val="64684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CA" dirty="0"/>
              <a:t>All planning conferences will be WebEx based but all are encouraged to attend in person.</a:t>
            </a:r>
          </a:p>
        </p:txBody>
      </p:sp>
      <p:sp>
        <p:nvSpPr>
          <p:cNvPr id="4" name="Slide Number Placeholder 3"/>
          <p:cNvSpPr>
            <a:spLocks noGrp="1"/>
          </p:cNvSpPr>
          <p:nvPr>
            <p:ph type="sldNum" sz="quarter" idx="10"/>
          </p:nvPr>
        </p:nvSpPr>
        <p:spPr/>
        <p:txBody>
          <a:bodyPr/>
          <a:lstStyle/>
          <a:p>
            <a:fld id="{226D347C-5AB2-402F-AD31-C5A676B72C29}" type="slidenum">
              <a:rPr lang="en-CA" smtClean="0"/>
              <a:t>13</a:t>
            </a:fld>
            <a:endParaRPr lang="en-CA" dirty="0"/>
          </a:p>
        </p:txBody>
      </p:sp>
    </p:spTree>
    <p:extLst>
      <p:ext uri="{BB962C8B-B14F-4D97-AF65-F5344CB8AC3E}">
        <p14:creationId xmlns:p14="http://schemas.microsoft.com/office/powerpoint/2010/main" val="3229137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CA" dirty="0"/>
              <a:t>We will walk before we run and therefor</a:t>
            </a:r>
            <a:r>
              <a:rPr lang="en-CA" baseline="0" dirty="0"/>
              <a:t>e</a:t>
            </a:r>
            <a:r>
              <a:rPr lang="en-CA" dirty="0"/>
              <a:t> will be no formal evaluation. NBEMO working group will produce a form for the participants to provide feedback on the overall exercise.</a:t>
            </a:r>
          </a:p>
        </p:txBody>
      </p:sp>
      <p:sp>
        <p:nvSpPr>
          <p:cNvPr id="4" name="Slide Number Placeholder 3"/>
          <p:cNvSpPr>
            <a:spLocks noGrp="1"/>
          </p:cNvSpPr>
          <p:nvPr>
            <p:ph type="sldNum" sz="quarter" idx="10"/>
          </p:nvPr>
        </p:nvSpPr>
        <p:spPr/>
        <p:txBody>
          <a:bodyPr/>
          <a:lstStyle/>
          <a:p>
            <a:fld id="{226D347C-5AB2-402F-AD31-C5A676B72C29}" type="slidenum">
              <a:rPr lang="en-CA" smtClean="0"/>
              <a:t>14</a:t>
            </a:fld>
            <a:endParaRPr lang="en-CA" dirty="0"/>
          </a:p>
        </p:txBody>
      </p:sp>
    </p:spTree>
    <p:extLst>
      <p:ext uri="{BB962C8B-B14F-4D97-AF65-F5344CB8AC3E}">
        <p14:creationId xmlns:p14="http://schemas.microsoft.com/office/powerpoint/2010/main" val="1740039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 date we </a:t>
            </a:r>
            <a:r>
              <a:rPr lang="en-CA"/>
              <a:t>have 12 </a:t>
            </a:r>
            <a:r>
              <a:rPr lang="en-CA" dirty="0"/>
              <a:t>municipalities and 19 organisations or departments that have registered, so if you have not completed the questionnaire/ Registration please do so NLT 15 </a:t>
            </a:r>
            <a:r>
              <a:rPr lang="en-CA" dirty="0" err="1"/>
              <a:t>feb.</a:t>
            </a:r>
            <a:endParaRPr lang="en-CA" dirty="0"/>
          </a:p>
        </p:txBody>
      </p:sp>
      <p:sp>
        <p:nvSpPr>
          <p:cNvPr id="4" name="Slide Number Placeholder 3"/>
          <p:cNvSpPr>
            <a:spLocks noGrp="1"/>
          </p:cNvSpPr>
          <p:nvPr>
            <p:ph type="sldNum" sz="quarter" idx="5"/>
          </p:nvPr>
        </p:nvSpPr>
        <p:spPr/>
        <p:txBody>
          <a:bodyPr/>
          <a:lstStyle/>
          <a:p>
            <a:fld id="{81F88A75-F21D-42E9-9B53-5B1D56FD23A7}" type="slidenum">
              <a:rPr lang="en-CA" smtClean="0"/>
              <a:t>17</a:t>
            </a:fld>
            <a:endParaRPr lang="en-CA"/>
          </a:p>
        </p:txBody>
      </p:sp>
    </p:spTree>
    <p:extLst>
      <p:ext uri="{BB962C8B-B14F-4D97-AF65-F5344CB8AC3E}">
        <p14:creationId xmlns:p14="http://schemas.microsoft.com/office/powerpoint/2010/main" val="3954674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Prior to Exercise day the PEOC and REOC’s will have been activated, as well there</a:t>
            </a:r>
            <a:r>
              <a:rPr lang="en-CA" baseline="0" dirty="0"/>
              <a:t> would be a series of other activities or actions</a:t>
            </a:r>
            <a:endParaRPr lang="en-CA" dirty="0"/>
          </a:p>
        </p:txBody>
      </p:sp>
      <p:sp>
        <p:nvSpPr>
          <p:cNvPr id="4" name="Slide Number Placeholder 3"/>
          <p:cNvSpPr>
            <a:spLocks noGrp="1"/>
          </p:cNvSpPr>
          <p:nvPr>
            <p:ph type="sldNum" sz="quarter" idx="5"/>
          </p:nvPr>
        </p:nvSpPr>
        <p:spPr/>
        <p:txBody>
          <a:bodyPr/>
          <a:lstStyle/>
          <a:p>
            <a:fld id="{21D7BA7E-B7A5-449E-9EFE-1D534FEE3EBB}" type="slidenum">
              <a:rPr lang="en-CA" smtClean="0"/>
              <a:t>20</a:t>
            </a:fld>
            <a:endParaRPr lang="en-CA"/>
          </a:p>
        </p:txBody>
      </p:sp>
    </p:spTree>
    <p:extLst>
      <p:ext uri="{BB962C8B-B14F-4D97-AF65-F5344CB8AC3E}">
        <p14:creationId xmlns:p14="http://schemas.microsoft.com/office/powerpoint/2010/main" val="257036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JTFA</a:t>
            </a:r>
            <a:r>
              <a:rPr lang="en-CA" baseline="0" dirty="0"/>
              <a:t> has engaged Hope Carr to provide media products such a VNN and Chit Chat</a:t>
            </a:r>
            <a:endParaRPr lang="en-CA" dirty="0"/>
          </a:p>
        </p:txBody>
      </p:sp>
      <p:sp>
        <p:nvSpPr>
          <p:cNvPr id="4" name="Slide Number Placeholder 3"/>
          <p:cNvSpPr>
            <a:spLocks noGrp="1"/>
          </p:cNvSpPr>
          <p:nvPr>
            <p:ph type="sldNum" sz="quarter" idx="5"/>
          </p:nvPr>
        </p:nvSpPr>
        <p:spPr/>
        <p:txBody>
          <a:bodyPr/>
          <a:lstStyle/>
          <a:p>
            <a:fld id="{21D7BA7E-B7A5-449E-9EFE-1D534FEE3EBB}" type="slidenum">
              <a:rPr lang="en-CA" smtClean="0"/>
              <a:t>22</a:t>
            </a:fld>
            <a:endParaRPr lang="en-CA"/>
          </a:p>
        </p:txBody>
      </p:sp>
    </p:spTree>
    <p:extLst>
      <p:ext uri="{BB962C8B-B14F-4D97-AF65-F5344CB8AC3E}">
        <p14:creationId xmlns:p14="http://schemas.microsoft.com/office/powerpoint/2010/main" val="3783042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t>We want to make sure that</a:t>
            </a:r>
            <a:r>
              <a:rPr lang="en-CA" altLang="en-US" baseline="0" dirty="0"/>
              <a:t> all key pers understand</a:t>
            </a:r>
            <a:r>
              <a:rPr lang="en-CA" altLang="en-US" dirty="0"/>
              <a:t> what they have to do in order for their exercise experience to be a successful one. </a:t>
            </a:r>
          </a:p>
          <a:p>
            <a:endParaRPr lang="en-CA" altLang="en-US" dirty="0"/>
          </a:p>
          <a:p>
            <a:r>
              <a:rPr lang="en-CA" altLang="en-US" dirty="0"/>
              <a:t>You as TAs have responsibilities to ensure that certain things are in place when the ex kicks off and that the ex unfolds in a smooth manner.  As</a:t>
            </a:r>
            <a:r>
              <a:rPr lang="en-CA" altLang="en-US" baseline="0" dirty="0"/>
              <a:t> well as what you are going to do if things do not go as planned. Don’t be afraid to take advantage of opportunities to exercise the players further than planned.</a:t>
            </a:r>
            <a:endParaRPr lang="en-CA" altLang="en-US" dirty="0"/>
          </a:p>
          <a:p>
            <a:endParaRPr lang="en-CA" dirty="0"/>
          </a:p>
        </p:txBody>
      </p:sp>
      <p:sp>
        <p:nvSpPr>
          <p:cNvPr id="4" name="Slide Number Placeholder 3"/>
          <p:cNvSpPr>
            <a:spLocks noGrp="1"/>
          </p:cNvSpPr>
          <p:nvPr>
            <p:ph type="sldNum" sz="quarter" idx="5"/>
          </p:nvPr>
        </p:nvSpPr>
        <p:spPr/>
        <p:txBody>
          <a:bodyPr/>
          <a:lstStyle/>
          <a:p>
            <a:fld id="{21D7BA7E-B7A5-449E-9EFE-1D534FEE3EBB}" type="slidenum">
              <a:rPr lang="en-CA" smtClean="0"/>
              <a:t>24</a:t>
            </a:fld>
            <a:endParaRPr lang="en-CA"/>
          </a:p>
        </p:txBody>
      </p:sp>
    </p:spTree>
    <p:extLst>
      <p:ext uri="{BB962C8B-B14F-4D97-AF65-F5344CB8AC3E}">
        <p14:creationId xmlns:p14="http://schemas.microsoft.com/office/powerpoint/2010/main" val="3872755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1D7BA7E-B7A5-449E-9EFE-1D534FEE3EBB}" type="slidenum">
              <a:rPr lang="en-CA" smtClean="0"/>
              <a:t>26</a:t>
            </a:fld>
            <a:endParaRPr lang="en-CA"/>
          </a:p>
        </p:txBody>
      </p:sp>
    </p:spTree>
    <p:extLst>
      <p:ext uri="{BB962C8B-B14F-4D97-AF65-F5344CB8AC3E}">
        <p14:creationId xmlns:p14="http://schemas.microsoft.com/office/powerpoint/2010/main" val="1783033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1D7BA7E-B7A5-449E-9EFE-1D534FEE3EBB}" type="slidenum">
              <a:rPr lang="en-CA" smtClean="0"/>
              <a:t>2</a:t>
            </a:fld>
            <a:endParaRPr lang="en-CA"/>
          </a:p>
        </p:txBody>
      </p:sp>
    </p:spTree>
    <p:extLst>
      <p:ext uri="{BB962C8B-B14F-4D97-AF65-F5344CB8AC3E}">
        <p14:creationId xmlns:p14="http://schemas.microsoft.com/office/powerpoint/2010/main" val="1568400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aim of these provincial exercises is to provide all involved an opportunity or a “platform if you will” to practice Emergency responses that could potentially affect your communities or departments. Allow participants the ability to practice procedures as they relate to planning, mitigation, response and recovery. Additionally it is an occasion to develop contacts and build relationships that are the foundation of successful Emergency response.</a:t>
            </a:r>
          </a:p>
        </p:txBody>
      </p:sp>
      <p:sp>
        <p:nvSpPr>
          <p:cNvPr id="4" name="Slide Number Placeholder 3"/>
          <p:cNvSpPr>
            <a:spLocks noGrp="1"/>
          </p:cNvSpPr>
          <p:nvPr>
            <p:ph type="sldNum" sz="quarter" idx="10"/>
          </p:nvPr>
        </p:nvSpPr>
        <p:spPr/>
        <p:txBody>
          <a:bodyPr/>
          <a:lstStyle/>
          <a:p>
            <a:fld id="{39F70E0B-9BD8-40D9-BBFA-61C1C5C05900}" type="slidenum">
              <a:rPr lang="en-CA" smtClean="0"/>
              <a:t>3</a:t>
            </a:fld>
            <a:endParaRPr lang="en-CA"/>
          </a:p>
        </p:txBody>
      </p:sp>
    </p:spTree>
    <p:extLst>
      <p:ext uri="{BB962C8B-B14F-4D97-AF65-F5344CB8AC3E}">
        <p14:creationId xmlns:p14="http://schemas.microsoft.com/office/powerpoint/2010/main" val="2722513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Communities can participate at what ever level they desire, from the basics such as activation and communication to more in depth level for those that have more resources and want</a:t>
            </a:r>
            <a:r>
              <a:rPr lang="en-CA" baseline="0" dirty="0"/>
              <a:t> a higher level of participation</a:t>
            </a:r>
            <a:endParaRPr lang="en-CA" dirty="0"/>
          </a:p>
        </p:txBody>
      </p:sp>
      <p:sp>
        <p:nvSpPr>
          <p:cNvPr id="4" name="Slide Number Placeholder 3"/>
          <p:cNvSpPr>
            <a:spLocks noGrp="1"/>
          </p:cNvSpPr>
          <p:nvPr>
            <p:ph type="sldNum" sz="quarter" idx="10"/>
          </p:nvPr>
        </p:nvSpPr>
        <p:spPr/>
        <p:txBody>
          <a:bodyPr/>
          <a:lstStyle/>
          <a:p>
            <a:fld id="{226D347C-5AB2-402F-AD31-C5A676B72C29}" type="slidenum">
              <a:rPr lang="en-CA" smtClean="0"/>
              <a:t>4</a:t>
            </a:fld>
            <a:endParaRPr lang="en-CA" dirty="0"/>
          </a:p>
        </p:txBody>
      </p:sp>
    </p:spTree>
    <p:extLst>
      <p:ext uri="{BB962C8B-B14F-4D97-AF65-F5344CB8AC3E}">
        <p14:creationId xmlns:p14="http://schemas.microsoft.com/office/powerpoint/2010/main" val="476259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you are all well aware it is difficult to come up with an effective scenario that is realistic but has enough flexibility, to allow participants to practice the aspects that they need and want. This year we have decided that a severe heat wave followed by a short duration tropical storm would provide that opportunity.</a:t>
            </a:r>
          </a:p>
        </p:txBody>
      </p:sp>
      <p:sp>
        <p:nvSpPr>
          <p:cNvPr id="4" name="Slide Number Placeholder 3"/>
          <p:cNvSpPr>
            <a:spLocks noGrp="1"/>
          </p:cNvSpPr>
          <p:nvPr>
            <p:ph type="sldNum" sz="quarter" idx="5"/>
          </p:nvPr>
        </p:nvSpPr>
        <p:spPr/>
        <p:txBody>
          <a:bodyPr/>
          <a:lstStyle/>
          <a:p>
            <a:fld id="{21D7BA7E-B7A5-449E-9EFE-1D534FEE3EBB}" type="slidenum">
              <a:rPr lang="en-CA" smtClean="0"/>
              <a:t>5</a:t>
            </a:fld>
            <a:endParaRPr lang="en-CA"/>
          </a:p>
        </p:txBody>
      </p:sp>
    </p:spTree>
    <p:extLst>
      <p:ext uri="{BB962C8B-B14F-4D97-AF65-F5344CB8AC3E}">
        <p14:creationId xmlns:p14="http://schemas.microsoft.com/office/powerpoint/2010/main" val="1937986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a:t>
            </a:r>
            <a:r>
              <a:rPr lang="en-CA" baseline="0" dirty="0"/>
              <a:t> reasons for conducting an exercise </a:t>
            </a:r>
            <a:endParaRPr lang="en-CA" dirty="0"/>
          </a:p>
        </p:txBody>
      </p:sp>
      <p:sp>
        <p:nvSpPr>
          <p:cNvPr id="4" name="Slide Number Placeholder 3"/>
          <p:cNvSpPr>
            <a:spLocks noGrp="1"/>
          </p:cNvSpPr>
          <p:nvPr>
            <p:ph type="sldNum" sz="quarter" idx="5"/>
          </p:nvPr>
        </p:nvSpPr>
        <p:spPr/>
        <p:txBody>
          <a:bodyPr/>
          <a:lstStyle/>
          <a:p>
            <a:fld id="{21D7BA7E-B7A5-449E-9EFE-1D534FEE3EBB}" type="slidenum">
              <a:rPr lang="en-CA" smtClean="0"/>
              <a:t>6</a:t>
            </a:fld>
            <a:endParaRPr lang="en-CA"/>
          </a:p>
        </p:txBody>
      </p:sp>
    </p:spTree>
    <p:extLst>
      <p:ext uri="{BB962C8B-B14F-4D97-AF65-F5344CB8AC3E}">
        <p14:creationId xmlns:p14="http://schemas.microsoft.com/office/powerpoint/2010/main" val="3614051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a:t>
            </a:r>
            <a:r>
              <a:rPr lang="en-CA" baseline="0" dirty="0"/>
              <a:t> we are now well into the development phase.</a:t>
            </a:r>
            <a:endParaRPr lang="en-CA" dirty="0"/>
          </a:p>
        </p:txBody>
      </p:sp>
      <p:sp>
        <p:nvSpPr>
          <p:cNvPr id="4" name="Slide Number Placeholder 3"/>
          <p:cNvSpPr>
            <a:spLocks noGrp="1"/>
          </p:cNvSpPr>
          <p:nvPr>
            <p:ph type="sldNum" sz="quarter" idx="5"/>
          </p:nvPr>
        </p:nvSpPr>
        <p:spPr/>
        <p:txBody>
          <a:bodyPr/>
          <a:lstStyle/>
          <a:p>
            <a:fld id="{21D7BA7E-B7A5-449E-9EFE-1D534FEE3EBB}" type="slidenum">
              <a:rPr lang="en-CA" smtClean="0"/>
              <a:t>7</a:t>
            </a:fld>
            <a:endParaRPr lang="en-CA"/>
          </a:p>
        </p:txBody>
      </p:sp>
    </p:spTree>
    <p:extLst>
      <p:ext uri="{BB962C8B-B14F-4D97-AF65-F5344CB8AC3E}">
        <p14:creationId xmlns:p14="http://schemas.microsoft.com/office/powerpoint/2010/main" val="708155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a:t>
            </a:r>
            <a:r>
              <a:rPr lang="en-CA" baseline="0" dirty="0"/>
              <a:t> Target Audience is slowly expanding to include GSAR teams, JRCC, RPAS, and others</a:t>
            </a:r>
            <a:endParaRPr lang="en-CA" dirty="0"/>
          </a:p>
        </p:txBody>
      </p:sp>
      <p:sp>
        <p:nvSpPr>
          <p:cNvPr id="4" name="Slide Number Placeholder 3"/>
          <p:cNvSpPr>
            <a:spLocks noGrp="1"/>
          </p:cNvSpPr>
          <p:nvPr>
            <p:ph type="sldNum" sz="quarter" idx="5"/>
          </p:nvPr>
        </p:nvSpPr>
        <p:spPr/>
        <p:txBody>
          <a:bodyPr/>
          <a:lstStyle/>
          <a:p>
            <a:fld id="{21D7BA7E-B7A5-449E-9EFE-1D534FEE3EBB}" type="slidenum">
              <a:rPr lang="en-CA" smtClean="0"/>
              <a:t>8</a:t>
            </a:fld>
            <a:endParaRPr lang="en-CA"/>
          </a:p>
        </p:txBody>
      </p:sp>
    </p:spTree>
    <p:extLst>
      <p:ext uri="{BB962C8B-B14F-4D97-AF65-F5344CB8AC3E}">
        <p14:creationId xmlns:p14="http://schemas.microsoft.com/office/powerpoint/2010/main" val="2036582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1D7BA7E-B7A5-449E-9EFE-1D534FEE3EBB}" type="slidenum">
              <a:rPr lang="en-CA" smtClean="0"/>
              <a:t>9</a:t>
            </a:fld>
            <a:endParaRPr lang="en-CA"/>
          </a:p>
        </p:txBody>
      </p:sp>
    </p:spTree>
    <p:extLst>
      <p:ext uri="{BB962C8B-B14F-4D97-AF65-F5344CB8AC3E}">
        <p14:creationId xmlns:p14="http://schemas.microsoft.com/office/powerpoint/2010/main" val="1706868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2C3C51-0FA8-4993-875C-C49188101F86}" type="datetimeFigureOut">
              <a:rPr lang="en-CA" smtClean="0"/>
              <a:t>2020-02-10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545058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2C3C51-0FA8-4993-875C-C49188101F86}" type="datetimeFigureOut">
              <a:rPr lang="en-CA" smtClean="0"/>
              <a:t>2020-02-10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1907555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2C3C51-0FA8-4993-875C-C49188101F86}" type="datetimeFigureOut">
              <a:rPr lang="en-CA" smtClean="0"/>
              <a:t>2020-02-10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1205999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2C3C51-0FA8-4993-875C-C49188101F86}" type="datetimeFigureOut">
              <a:rPr lang="en-CA" smtClean="0"/>
              <a:t>2020-02-10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1087030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2C3C51-0FA8-4993-875C-C49188101F86}" type="datetimeFigureOut">
              <a:rPr lang="en-CA" smtClean="0"/>
              <a:t>2020-02-10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2290935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2C3C51-0FA8-4993-875C-C49188101F86}" type="datetimeFigureOut">
              <a:rPr lang="en-CA" smtClean="0"/>
              <a:t>2020-02-10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1414112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2C3C51-0FA8-4993-875C-C49188101F86}" type="datetimeFigureOut">
              <a:rPr lang="en-CA" smtClean="0"/>
              <a:t>2020-02-10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129354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2C3C51-0FA8-4993-875C-C49188101F86}" type="datetimeFigureOut">
              <a:rPr lang="en-CA" smtClean="0"/>
              <a:t>2020-02-10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3713489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C3C51-0FA8-4993-875C-C49188101F86}" type="datetimeFigureOut">
              <a:rPr lang="en-CA" smtClean="0"/>
              <a:t>2020-02-10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1187740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2C3C51-0FA8-4993-875C-C49188101F86}" type="datetimeFigureOut">
              <a:rPr lang="en-CA" smtClean="0"/>
              <a:t>2020-02-10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4204190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2C3C51-0FA8-4993-875C-C49188101F86}" type="datetimeFigureOut">
              <a:rPr lang="en-CA" smtClean="0"/>
              <a:t>2020-02-10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3900645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2C3C51-0FA8-4993-875C-C49188101F86}" type="datetimeFigureOut">
              <a:rPr lang="en-CA" smtClean="0"/>
              <a:t>2020-02-10</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EDFA9-109E-413B-8112-59002176C124}" type="slidenum">
              <a:rPr lang="en-CA" smtClean="0"/>
              <a:t>‹#›</a:t>
            </a:fld>
            <a:endParaRPr lang="en-CA"/>
          </a:p>
        </p:txBody>
      </p:sp>
    </p:spTree>
    <p:extLst>
      <p:ext uri="{BB962C8B-B14F-4D97-AF65-F5344CB8AC3E}">
        <p14:creationId xmlns:p14="http://schemas.microsoft.com/office/powerpoint/2010/main" val="2632418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nb.ca/brunswickex"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jPydmhqPjXAhXhlOAKHY-4DAkQjRwIBw&amp;url=http://www.cbc.ca/news/canada/new-brunswick/3-trailers-car-hauled-out-of-storm-arthur-sinkhole-in-fredericton-1.2699941&amp;psig=AOvVaw29MdwZVEYaVj2wdxKEPIlN&amp;ust=1512750238841708"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D3C82-AAAC-4B96-996E-35538C95EE39}"/>
              </a:ext>
            </a:extLst>
          </p:cNvPr>
          <p:cNvSpPr>
            <a:spLocks noGrp="1"/>
          </p:cNvSpPr>
          <p:nvPr>
            <p:ph type="ctrTitle"/>
          </p:nvPr>
        </p:nvSpPr>
        <p:spPr/>
        <p:txBody>
          <a:bodyPr>
            <a:normAutofit fontScale="90000"/>
          </a:bodyPr>
          <a:lstStyle/>
          <a:p>
            <a:r>
              <a:rPr lang="en-CA" b="1" dirty="0"/>
              <a:t>EXERCICE </a:t>
            </a:r>
            <a:br>
              <a:rPr lang="en-CA" b="1" dirty="0"/>
            </a:br>
            <a:r>
              <a:rPr lang="en-CA" b="1" dirty="0"/>
              <a:t>Brunswick Charlie 2020</a:t>
            </a:r>
            <a:br>
              <a:rPr lang="en-CA" b="1" dirty="0"/>
            </a:br>
            <a:r>
              <a:rPr lang="en-CA" b="1" dirty="0"/>
              <a:t>CPP</a:t>
            </a:r>
          </a:p>
        </p:txBody>
      </p:sp>
      <p:pic>
        <p:nvPicPr>
          <p:cNvPr id="4" name="Picture 3">
            <a:extLst>
              <a:ext uri="{FF2B5EF4-FFF2-40B4-BE49-F238E27FC236}">
                <a16:creationId xmlns:a16="http://schemas.microsoft.com/office/drawing/2014/main" id="{A838EEE2-04E5-4F70-8151-81B93641E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0754" y="3509963"/>
            <a:ext cx="2090504" cy="2091308"/>
          </a:xfrm>
          <a:prstGeom prst="rect">
            <a:avLst/>
          </a:prstGeom>
        </p:spPr>
      </p:pic>
    </p:spTree>
    <p:extLst>
      <p:ext uri="{BB962C8B-B14F-4D97-AF65-F5344CB8AC3E}">
        <p14:creationId xmlns:p14="http://schemas.microsoft.com/office/powerpoint/2010/main" val="2684849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254DC4-5FE9-4197-ABC0-BDAEA0DB668C}"/>
              </a:ext>
            </a:extLst>
          </p:cNvPr>
          <p:cNvSpPr/>
          <p:nvPr/>
        </p:nvSpPr>
        <p:spPr>
          <a:xfrm>
            <a:off x="487262" y="1068410"/>
            <a:ext cx="7886700" cy="4524315"/>
          </a:xfrm>
          <a:prstGeom prst="rect">
            <a:avLst/>
          </a:prstGeom>
        </p:spPr>
        <p:txBody>
          <a:bodyPr wrap="square">
            <a:spAutoFit/>
          </a:bodyPr>
          <a:lstStyle/>
          <a:p>
            <a:pPr marL="457200" indent="-457200">
              <a:buFont typeface="Arial" panose="020B0604020202020204" pitchFamily="34" charset="0"/>
              <a:buChar char="•"/>
            </a:pPr>
            <a:r>
              <a:rPr lang="fr-FR" sz="2400" dirty="0"/>
              <a:t>L’OMU NB a créé un site Web qui assurera un accès à l’information et aux mises à jour relatives à l’exercice.</a:t>
            </a:r>
          </a:p>
          <a:p>
            <a:pPr marL="457200" indent="-457200">
              <a:buFont typeface="Arial" panose="020B0604020202020204" pitchFamily="34" charset="0"/>
              <a:buChar char="•"/>
            </a:pPr>
            <a:endParaRPr lang="fr-FR" sz="2400" dirty="0"/>
          </a:p>
          <a:p>
            <a:pPr marL="457200" indent="-457200">
              <a:buFont typeface="Arial" panose="020B0604020202020204" pitchFamily="34" charset="0"/>
              <a:buChar char="•"/>
            </a:pPr>
            <a:r>
              <a:rPr lang="fr-FR" sz="2400" dirty="0"/>
              <a:t>Le site indiquera l’avancement de la conception et de la réalisation de l’exercice et comportera des liens vers d’autres informations pertinentes.</a:t>
            </a:r>
          </a:p>
          <a:p>
            <a:pPr marL="457200" indent="-457200">
              <a:buFont typeface="Arial" panose="020B0604020202020204" pitchFamily="34" charset="0"/>
              <a:buChar char="•"/>
            </a:pPr>
            <a:endParaRPr lang="fr-FR" sz="2400" dirty="0"/>
          </a:p>
          <a:p>
            <a:pPr marL="457200" indent="-457200">
              <a:buFont typeface="Arial" panose="020B0604020202020204" pitchFamily="34" charset="0"/>
              <a:buChar char="•"/>
            </a:pPr>
            <a:r>
              <a:rPr lang="fr-FR" sz="2400" dirty="0"/>
              <a:t>Liste des participants</a:t>
            </a:r>
          </a:p>
          <a:p>
            <a:pPr marL="457200" indent="-457200">
              <a:buFont typeface="Arial" panose="020B0604020202020204" pitchFamily="34" charset="0"/>
              <a:buChar char="•"/>
            </a:pPr>
            <a:endParaRPr lang="fr-FR" sz="2400" dirty="0"/>
          </a:p>
          <a:p>
            <a:pPr marL="457200" indent="-457200">
              <a:buFont typeface="Arial" panose="020B0604020202020204" pitchFamily="34" charset="0"/>
              <a:buChar char="•"/>
            </a:pPr>
            <a:r>
              <a:rPr lang="fr-FR" sz="2400" dirty="0"/>
              <a:t>Le site est accessible à l’adresse suivante : </a:t>
            </a:r>
            <a:r>
              <a:rPr lang="fr-FR" sz="2400" dirty="0">
                <a:hlinkClick r:id="rId3"/>
              </a:rPr>
              <a:t>www.gnb.ca/brunswickex</a:t>
            </a:r>
            <a:endParaRPr lang="fr-FR" sz="2400" dirty="0"/>
          </a:p>
          <a:p>
            <a:pPr marL="457200" indent="-457200">
              <a:buFont typeface="Arial" panose="020B0604020202020204" pitchFamily="34" charset="0"/>
              <a:buChar char="•"/>
            </a:pPr>
            <a:endParaRPr lang="fr-FR" sz="2400" dirty="0"/>
          </a:p>
        </p:txBody>
      </p:sp>
      <p:sp>
        <p:nvSpPr>
          <p:cNvPr id="4" name="Rectangle 3">
            <a:extLst>
              <a:ext uri="{FF2B5EF4-FFF2-40B4-BE49-F238E27FC236}">
                <a16:creationId xmlns:a16="http://schemas.microsoft.com/office/drawing/2014/main" id="{81AC951E-D940-4EBF-B675-D4340FCE5898}"/>
              </a:ext>
            </a:extLst>
          </p:cNvPr>
          <p:cNvSpPr/>
          <p:nvPr/>
        </p:nvSpPr>
        <p:spPr>
          <a:xfrm>
            <a:off x="1568629" y="196494"/>
            <a:ext cx="7714901" cy="523220"/>
          </a:xfrm>
          <a:prstGeom prst="rect">
            <a:avLst/>
          </a:prstGeom>
        </p:spPr>
        <p:txBody>
          <a:bodyPr wrap="square">
            <a:spAutoFit/>
          </a:bodyPr>
          <a:lstStyle/>
          <a:p>
            <a:r>
              <a:rPr lang="de-DE" sz="2800" b="1" dirty="0"/>
              <a:t>Site Web de Brunswick Charlie 2020</a:t>
            </a:r>
            <a:endParaRPr lang="en-CA" sz="2800" dirty="0"/>
          </a:p>
        </p:txBody>
      </p:sp>
    </p:spTree>
    <p:extLst>
      <p:ext uri="{BB962C8B-B14F-4D97-AF65-F5344CB8AC3E}">
        <p14:creationId xmlns:p14="http://schemas.microsoft.com/office/powerpoint/2010/main" val="451497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403" y="0"/>
            <a:ext cx="6172200" cy="857250"/>
          </a:xfrm>
        </p:spPr>
        <p:txBody>
          <a:bodyPr>
            <a:normAutofit/>
          </a:bodyPr>
          <a:lstStyle/>
          <a:p>
            <a:pPr algn="ctr"/>
            <a:r>
              <a:rPr lang="en-CA" sz="2800" b="1" dirty="0"/>
              <a:t>Participants</a:t>
            </a:r>
          </a:p>
        </p:txBody>
      </p:sp>
      <p:sp>
        <p:nvSpPr>
          <p:cNvPr id="3" name="Content Placeholder 2"/>
          <p:cNvSpPr>
            <a:spLocks noGrp="1"/>
          </p:cNvSpPr>
          <p:nvPr>
            <p:ph idx="1"/>
          </p:nvPr>
        </p:nvSpPr>
        <p:spPr>
          <a:xfrm>
            <a:off x="304800" y="756815"/>
            <a:ext cx="8406714" cy="4751245"/>
          </a:xfrm>
        </p:spPr>
        <p:txBody>
          <a:bodyPr>
            <a:normAutofit fontScale="40000" lnSpcReduction="20000"/>
          </a:bodyPr>
          <a:lstStyle/>
          <a:p>
            <a:pPr marL="0" indent="0">
              <a:buNone/>
            </a:pPr>
            <a:r>
              <a:rPr lang="fr-FR" sz="4400" dirty="0"/>
              <a:t>Il y aura de nombreux participants, dont les suivants :</a:t>
            </a:r>
            <a:endParaRPr lang="en-CA" sz="4400" dirty="0"/>
          </a:p>
          <a:p>
            <a:pPr lvl="0"/>
            <a:r>
              <a:rPr lang="fr-FR" sz="4400" dirty="0"/>
              <a:t>Organisation des mesures d’urgence du Nouveau-Brunswick</a:t>
            </a:r>
          </a:p>
          <a:p>
            <a:pPr lvl="0"/>
            <a:endParaRPr lang="fr-FR" sz="4400" dirty="0"/>
          </a:p>
          <a:p>
            <a:pPr lvl="0"/>
            <a:r>
              <a:rPr lang="fr-FR" sz="4400" dirty="0"/>
              <a:t>Comités provincial et régionaux des mesures d’urgence</a:t>
            </a:r>
          </a:p>
          <a:p>
            <a:pPr lvl="0"/>
            <a:endParaRPr lang="fr-FR" sz="4400" dirty="0"/>
          </a:p>
          <a:p>
            <a:pPr lvl="0"/>
            <a:r>
              <a:rPr lang="fr-FR" sz="4400" dirty="0"/>
              <a:t>Forces armées canadiennes (par l’intermédiaire de la Force opérationnelle interarmées de l’Atlantique)</a:t>
            </a:r>
          </a:p>
          <a:p>
            <a:pPr lvl="0"/>
            <a:endParaRPr lang="fr-FR" sz="4400" dirty="0"/>
          </a:p>
          <a:p>
            <a:pPr lvl="0"/>
            <a:r>
              <a:rPr lang="fr-FR" sz="4400" dirty="0"/>
              <a:t>Environnement et Changement climatique Canada (ECCC)</a:t>
            </a:r>
          </a:p>
          <a:p>
            <a:pPr lvl="0"/>
            <a:endParaRPr lang="fr-FR" sz="4400" dirty="0"/>
          </a:p>
          <a:p>
            <a:pPr lvl="0"/>
            <a:r>
              <a:rPr lang="fr-FR" sz="4400" dirty="0"/>
              <a:t>Coordonnatrices et coordonnateurs de la gestion régionale des urgences</a:t>
            </a:r>
          </a:p>
          <a:p>
            <a:pPr lvl="0"/>
            <a:endParaRPr lang="fr-FR" sz="4400" dirty="0"/>
          </a:p>
          <a:p>
            <a:pPr lvl="0"/>
            <a:r>
              <a:rPr lang="fr-FR" sz="4400" dirty="0"/>
              <a:t>Collectivités participantes du Nouveau-Brunswick</a:t>
            </a:r>
          </a:p>
          <a:p>
            <a:pPr lvl="0"/>
            <a:endParaRPr lang="fr-FR" sz="4400" dirty="0"/>
          </a:p>
          <a:p>
            <a:pPr lvl="0"/>
            <a:r>
              <a:rPr lang="fr-FR" sz="4400" dirty="0"/>
              <a:t>Partenaires et organismes du gouvernement du Nouveau-Brunswick à déterminer </a:t>
            </a:r>
          </a:p>
        </p:txBody>
      </p:sp>
    </p:spTree>
    <p:extLst>
      <p:ext uri="{BB962C8B-B14F-4D97-AF65-F5344CB8AC3E}">
        <p14:creationId xmlns:p14="http://schemas.microsoft.com/office/powerpoint/2010/main" val="3619209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66DB7F-E178-4226-9BED-0AF2A7C80C89}"/>
              </a:ext>
            </a:extLst>
          </p:cNvPr>
          <p:cNvSpPr/>
          <p:nvPr/>
        </p:nvSpPr>
        <p:spPr>
          <a:xfrm>
            <a:off x="556053" y="1393723"/>
            <a:ext cx="7872649" cy="3416320"/>
          </a:xfrm>
          <a:prstGeom prst="rect">
            <a:avLst/>
          </a:prstGeom>
        </p:spPr>
        <p:txBody>
          <a:bodyPr wrap="square">
            <a:spAutoFit/>
          </a:bodyPr>
          <a:lstStyle/>
          <a:p>
            <a:r>
              <a:rPr lang="fr-FR" b="1" dirty="0"/>
              <a:t>Les objectifs de l’OMU NB sont les mêmes que lors des exercices précédents :</a:t>
            </a:r>
            <a:endParaRPr lang="en-CA" b="1" dirty="0"/>
          </a:p>
          <a:p>
            <a:r>
              <a:rPr lang="fr-FR" dirty="0"/>
              <a:t>Activation des centres des opérations d’urgence (COU) municipaux et locaux </a:t>
            </a:r>
          </a:p>
          <a:p>
            <a:r>
              <a:rPr lang="fr-FR" dirty="0"/>
              <a:t>Mise à l’essai des plans locaux d’intervention en cas d’urgence</a:t>
            </a:r>
          </a:p>
          <a:p>
            <a:r>
              <a:rPr lang="fr-FR" dirty="0"/>
              <a:t>Communications à tous les niveaux</a:t>
            </a:r>
          </a:p>
          <a:p>
            <a:r>
              <a:rPr lang="fr-FR" dirty="0"/>
              <a:t>Exigences en matière de rapports</a:t>
            </a:r>
          </a:p>
          <a:p>
            <a:r>
              <a:rPr lang="fr-FR" dirty="0"/>
              <a:t>Engagement d’une discussion sur l’état d’urgence local et l’état d’urgence</a:t>
            </a:r>
          </a:p>
          <a:p>
            <a:r>
              <a:rPr lang="fr-FR" dirty="0"/>
              <a:t>Engagement d’une discussion sur les demandes  </a:t>
            </a:r>
          </a:p>
          <a:p>
            <a:r>
              <a:rPr lang="fr-FR" dirty="0"/>
              <a:t>d’aide et la prestation de services (Forces armées canadiennes)</a:t>
            </a:r>
          </a:p>
          <a:p>
            <a:r>
              <a:rPr lang="fr-FR" dirty="0"/>
              <a:t>Occasion pour les intervenants en recherche et sauvetage de participer</a:t>
            </a:r>
            <a:endParaRPr lang="en-CA" dirty="0"/>
          </a:p>
          <a:p>
            <a:endParaRPr lang="en-CA" dirty="0"/>
          </a:p>
          <a:p>
            <a:r>
              <a:rPr lang="en-CA" b="1" dirty="0" err="1"/>
              <a:t>Objectifs</a:t>
            </a:r>
            <a:r>
              <a:rPr lang="en-CA" b="1" dirty="0"/>
              <a:t> </a:t>
            </a:r>
            <a:r>
              <a:rPr lang="en-CA" b="1" dirty="0" err="1"/>
              <a:t>locaux</a:t>
            </a:r>
            <a:endParaRPr lang="en-CA" b="1" dirty="0"/>
          </a:p>
          <a:p>
            <a:r>
              <a:rPr lang="fr-FR" dirty="0"/>
              <a:t>À établir à l’échelle locale</a:t>
            </a:r>
            <a:endParaRPr lang="en-CA" dirty="0"/>
          </a:p>
        </p:txBody>
      </p:sp>
      <p:pic>
        <p:nvPicPr>
          <p:cNvPr id="5" name="Picture 2" descr="D:\images 3.jpg">
            <a:extLst>
              <a:ext uri="{FF2B5EF4-FFF2-40B4-BE49-F238E27FC236}">
                <a16:creationId xmlns:a16="http://schemas.microsoft.com/office/drawing/2014/main" id="{D672AF20-D454-4A7D-9A0E-1D8FF23CB6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8311" y="3966301"/>
            <a:ext cx="2520391" cy="18930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40E8D93-B5D1-4EE8-B540-A080BE1C24E1}"/>
              </a:ext>
            </a:extLst>
          </p:cNvPr>
          <p:cNvSpPr txBox="1"/>
          <p:nvPr/>
        </p:nvSpPr>
        <p:spPr>
          <a:xfrm>
            <a:off x="2465475" y="497295"/>
            <a:ext cx="4502117" cy="600164"/>
          </a:xfrm>
          <a:prstGeom prst="rect">
            <a:avLst/>
          </a:prstGeom>
          <a:noFill/>
        </p:spPr>
        <p:txBody>
          <a:bodyPr wrap="square" rtlCol="0">
            <a:spAutoFit/>
          </a:bodyPr>
          <a:lstStyle/>
          <a:p>
            <a:r>
              <a:rPr lang="en-CA" sz="3300" b="1" dirty="0" err="1"/>
              <a:t>Objectifs</a:t>
            </a:r>
            <a:r>
              <a:rPr lang="en-CA" sz="3300" b="1" dirty="0"/>
              <a:t> de </a:t>
            </a:r>
            <a:r>
              <a:rPr lang="en-CA" sz="3300" b="1" dirty="0" err="1"/>
              <a:t>l’exercice</a:t>
            </a:r>
            <a:endParaRPr lang="en-CA" sz="3300" b="1" dirty="0"/>
          </a:p>
        </p:txBody>
      </p:sp>
    </p:spTree>
    <p:extLst>
      <p:ext uri="{BB962C8B-B14F-4D97-AF65-F5344CB8AC3E}">
        <p14:creationId xmlns:p14="http://schemas.microsoft.com/office/powerpoint/2010/main" val="3291272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73107"/>
            <a:ext cx="6172200" cy="857250"/>
          </a:xfrm>
        </p:spPr>
        <p:txBody>
          <a:bodyPr>
            <a:normAutofit/>
          </a:bodyPr>
          <a:lstStyle/>
          <a:p>
            <a:pPr algn="ctr"/>
            <a:r>
              <a:rPr lang="en-CA" sz="2800" b="1" dirty="0"/>
              <a:t>Dates </a:t>
            </a:r>
            <a:r>
              <a:rPr lang="en-CA" sz="2800" b="1" dirty="0" err="1"/>
              <a:t>importantes</a:t>
            </a:r>
            <a:endParaRPr lang="en-CA" sz="2800" b="1" dirty="0"/>
          </a:p>
        </p:txBody>
      </p:sp>
      <p:sp>
        <p:nvSpPr>
          <p:cNvPr id="3" name="Content Placeholder 2"/>
          <p:cNvSpPr>
            <a:spLocks noGrp="1"/>
          </p:cNvSpPr>
          <p:nvPr>
            <p:ph idx="1"/>
          </p:nvPr>
        </p:nvSpPr>
        <p:spPr>
          <a:xfrm>
            <a:off x="1133061" y="1030357"/>
            <a:ext cx="6172200" cy="3394472"/>
          </a:xfrm>
        </p:spPr>
        <p:txBody>
          <a:bodyPr>
            <a:normAutofit lnSpcReduction="10000"/>
          </a:bodyPr>
          <a:lstStyle/>
          <a:p>
            <a:pPr lvl="0"/>
            <a:r>
              <a:rPr lang="fr-FR" dirty="0"/>
              <a:t>Conférence de planification initiale (CPI) – 14 janv. de 0900 à 1500</a:t>
            </a:r>
          </a:p>
          <a:p>
            <a:pPr lvl="0"/>
            <a:r>
              <a:rPr lang="fr-FR" dirty="0"/>
              <a:t>Conférence de planification principale (CPP) – 12 févr. de 0900 à 1500</a:t>
            </a:r>
          </a:p>
          <a:p>
            <a:pPr lvl="0"/>
            <a:r>
              <a:rPr lang="fr-FR" dirty="0"/>
              <a:t>Conférence de planification finale (CPF) – 15 avril de 0900 à 1500</a:t>
            </a:r>
          </a:p>
          <a:p>
            <a:pPr lvl="0"/>
            <a:r>
              <a:rPr lang="fr-FR" dirty="0"/>
              <a:t>Exercice Brunswick Charlie – 2 juin de 0900 à 2000 à l’échelle de la province</a:t>
            </a:r>
          </a:p>
        </p:txBody>
      </p:sp>
    </p:spTree>
    <p:extLst>
      <p:ext uri="{BB962C8B-B14F-4D97-AF65-F5344CB8AC3E}">
        <p14:creationId xmlns:p14="http://schemas.microsoft.com/office/powerpoint/2010/main" val="2065107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8265" y="213867"/>
            <a:ext cx="6172200" cy="857250"/>
          </a:xfrm>
        </p:spPr>
        <p:txBody>
          <a:bodyPr>
            <a:normAutofit/>
          </a:bodyPr>
          <a:lstStyle/>
          <a:p>
            <a:r>
              <a:rPr lang="en-CA" sz="2800" b="1" dirty="0"/>
              <a:t>Analyse après action</a:t>
            </a:r>
          </a:p>
        </p:txBody>
      </p:sp>
      <p:sp>
        <p:nvSpPr>
          <p:cNvPr id="3" name="Content Placeholder 2"/>
          <p:cNvSpPr>
            <a:spLocks noGrp="1"/>
          </p:cNvSpPr>
          <p:nvPr>
            <p:ph idx="1"/>
          </p:nvPr>
        </p:nvSpPr>
        <p:spPr>
          <a:xfrm>
            <a:off x="1270866" y="1135827"/>
            <a:ext cx="6343650" cy="3280172"/>
          </a:xfrm>
        </p:spPr>
        <p:txBody>
          <a:bodyPr/>
          <a:lstStyle/>
          <a:p>
            <a:r>
              <a:rPr lang="fr-FR" sz="2400" dirty="0"/>
              <a:t>On encourage tous les participants à faire leur autoévaluation.</a:t>
            </a:r>
          </a:p>
          <a:p>
            <a:r>
              <a:rPr lang="fr-FR" sz="2400" dirty="0"/>
              <a:t>La mise en commun des pratiques exemplaires et des leçons importantes tirées de l’exercice est encouragée; l’OMU NB fera la compilation des points.</a:t>
            </a:r>
          </a:p>
          <a:p>
            <a:r>
              <a:rPr lang="fr-FR" sz="2400" dirty="0"/>
              <a:t>Le gabarit d’AAA de l’OMU NB sera disponible sur le site Web de l’exercice. </a:t>
            </a:r>
          </a:p>
          <a:p>
            <a:pPr marL="0" indent="0">
              <a:buNone/>
            </a:pPr>
            <a:endParaRPr lang="en-CA" dirty="0"/>
          </a:p>
          <a:p>
            <a:endParaRPr lang="en-CA" dirty="0"/>
          </a:p>
        </p:txBody>
      </p:sp>
      <p:pic>
        <p:nvPicPr>
          <p:cNvPr id="1026" name="Picture 2" descr="Image result for nb hurricane arthur pictur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3680" y="3802442"/>
            <a:ext cx="3568383" cy="2009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219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839714-C517-430F-A71E-FE61A2745955}"/>
              </a:ext>
            </a:extLst>
          </p:cNvPr>
          <p:cNvSpPr/>
          <p:nvPr/>
        </p:nvSpPr>
        <p:spPr>
          <a:xfrm>
            <a:off x="508000" y="803564"/>
            <a:ext cx="8268446" cy="4708981"/>
          </a:xfrm>
          <a:prstGeom prst="rect">
            <a:avLst/>
          </a:prstGeom>
        </p:spPr>
        <p:txBody>
          <a:bodyPr wrap="square">
            <a:spAutoFit/>
          </a:bodyPr>
          <a:lstStyle/>
          <a:p>
            <a:pPr marL="457200" indent="-457200">
              <a:buFont typeface="Arial" panose="020B0604020202020204" pitchFamily="34" charset="0"/>
              <a:buChar char="•"/>
              <a:defRPr/>
            </a:pPr>
            <a:r>
              <a:rPr lang="fr-FR" sz="2000" dirty="0"/>
              <a:t>Comme mentionné lors de la CPI, la conception de l’exercice prévoit ce qu’on appelle des « agents de confiance » (AC), qui ne sont pas des participants à l’exercice.</a:t>
            </a:r>
          </a:p>
          <a:p>
            <a:pPr marL="457200" indent="-457200">
              <a:buFont typeface="Arial" panose="020B0604020202020204" pitchFamily="34" charset="0"/>
              <a:buChar char="•"/>
              <a:defRPr/>
            </a:pPr>
            <a:endParaRPr lang="fr-FR" sz="2000" dirty="0"/>
          </a:p>
          <a:p>
            <a:pPr marL="457200" indent="-457200">
              <a:buFont typeface="Arial" panose="020B0604020202020204" pitchFamily="34" charset="0"/>
              <a:buChar char="•"/>
              <a:defRPr/>
            </a:pPr>
            <a:r>
              <a:rPr lang="fr-FR" sz="2000" dirty="0"/>
              <a:t>Les AC sont des contrôleurs représentant des participants pendant la conception de l’exercice.</a:t>
            </a:r>
          </a:p>
          <a:p>
            <a:pPr marL="457200" indent="-457200">
              <a:buFont typeface="Arial" panose="020B0604020202020204" pitchFamily="34" charset="0"/>
              <a:buChar char="•"/>
              <a:defRPr/>
            </a:pPr>
            <a:endParaRPr lang="fr-FR" sz="2000" dirty="0"/>
          </a:p>
          <a:p>
            <a:pPr marL="457200" indent="-457200">
              <a:buFont typeface="Arial" panose="020B0604020202020204" pitchFamily="34" charset="0"/>
              <a:buChar char="•"/>
              <a:defRPr/>
            </a:pPr>
            <a:r>
              <a:rPr lang="fr-FR" sz="2000" dirty="0"/>
              <a:t>Les AC sont chargés de fournir des intrants ou des activités à inclure dans l’exercice pour les participants qu’ils représentent.</a:t>
            </a:r>
          </a:p>
          <a:p>
            <a:pPr marL="457200" indent="-457200">
              <a:buFont typeface="Arial" panose="020B0604020202020204" pitchFamily="34" charset="0"/>
              <a:buChar char="•"/>
              <a:defRPr/>
            </a:pPr>
            <a:endParaRPr lang="fr-FR" sz="2000" dirty="0"/>
          </a:p>
          <a:p>
            <a:pPr marL="457200" indent="-457200">
              <a:buFont typeface="Arial" panose="020B0604020202020204" pitchFamily="34" charset="0"/>
              <a:buChar char="•"/>
              <a:defRPr/>
            </a:pPr>
            <a:r>
              <a:rPr lang="fr-FR" sz="2000" dirty="0"/>
              <a:t>Les CGRU devraient assurer la coordination pour tous les participants de leur région. </a:t>
            </a:r>
          </a:p>
          <a:p>
            <a:pPr marL="457200" indent="-457200">
              <a:buFont typeface="Arial" panose="020B0604020202020204" pitchFamily="34" charset="0"/>
              <a:buChar char="•"/>
              <a:defRPr/>
            </a:pPr>
            <a:endParaRPr lang="fr-FR" sz="2000" dirty="0"/>
          </a:p>
          <a:p>
            <a:pPr marL="457200" indent="-457200">
              <a:buFont typeface="Arial" panose="020B0604020202020204" pitchFamily="34" charset="0"/>
              <a:buChar char="•"/>
              <a:defRPr/>
            </a:pPr>
            <a:r>
              <a:rPr lang="fr-FR" sz="2000" dirty="0"/>
              <a:t>OMU NB (coordonnera tous les intrants dans la liste des événements principaux [LEP]) </a:t>
            </a:r>
          </a:p>
        </p:txBody>
      </p:sp>
      <p:sp>
        <p:nvSpPr>
          <p:cNvPr id="4" name="Rectangle 3">
            <a:extLst>
              <a:ext uri="{FF2B5EF4-FFF2-40B4-BE49-F238E27FC236}">
                <a16:creationId xmlns:a16="http://schemas.microsoft.com/office/drawing/2014/main" id="{D1B93506-A651-4C77-8048-50DC7DC4BDFD}"/>
              </a:ext>
            </a:extLst>
          </p:cNvPr>
          <p:cNvSpPr/>
          <p:nvPr/>
        </p:nvSpPr>
        <p:spPr>
          <a:xfrm>
            <a:off x="1583846" y="181313"/>
            <a:ext cx="5423647" cy="523220"/>
          </a:xfrm>
          <a:prstGeom prst="rect">
            <a:avLst/>
          </a:prstGeom>
        </p:spPr>
        <p:txBody>
          <a:bodyPr wrap="square">
            <a:spAutoFit/>
          </a:bodyPr>
          <a:lstStyle/>
          <a:p>
            <a:pPr algn="ctr"/>
            <a:r>
              <a:rPr lang="en-CA" altLang="en-US" sz="2800" dirty="0"/>
              <a:t>Agents de </a:t>
            </a:r>
            <a:r>
              <a:rPr lang="en-CA" altLang="en-US" sz="2800" dirty="0" err="1"/>
              <a:t>confiance</a:t>
            </a:r>
            <a:endParaRPr lang="en-CA" sz="2800" dirty="0"/>
          </a:p>
        </p:txBody>
      </p:sp>
    </p:spTree>
    <p:extLst>
      <p:ext uri="{BB962C8B-B14F-4D97-AF65-F5344CB8AC3E}">
        <p14:creationId xmlns:p14="http://schemas.microsoft.com/office/powerpoint/2010/main" val="2151405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F91C31-D6C5-44E2-AC0F-DC98E87C39B6}"/>
              </a:ext>
            </a:extLst>
          </p:cNvPr>
          <p:cNvSpPr/>
          <p:nvPr/>
        </p:nvSpPr>
        <p:spPr>
          <a:xfrm>
            <a:off x="2426232" y="95616"/>
            <a:ext cx="5642730" cy="523220"/>
          </a:xfrm>
          <a:prstGeom prst="rect">
            <a:avLst/>
          </a:prstGeom>
        </p:spPr>
        <p:txBody>
          <a:bodyPr wrap="square">
            <a:spAutoFit/>
          </a:bodyPr>
          <a:lstStyle/>
          <a:p>
            <a:pPr algn="ctr">
              <a:spcBef>
                <a:spcPct val="0"/>
              </a:spcBef>
              <a:buFontTx/>
              <a:buNone/>
              <a:defRPr/>
            </a:pPr>
            <a:r>
              <a:rPr lang="fr-FR" altLang="en-US" sz="2800" dirty="0"/>
              <a:t>Objectif de la CPP et résultats</a:t>
            </a:r>
            <a:endParaRPr lang="en-CA" altLang="en-US" sz="2800" dirty="0"/>
          </a:p>
        </p:txBody>
      </p:sp>
      <p:sp>
        <p:nvSpPr>
          <p:cNvPr id="4" name="Rectangle 3">
            <a:extLst>
              <a:ext uri="{FF2B5EF4-FFF2-40B4-BE49-F238E27FC236}">
                <a16:creationId xmlns:a16="http://schemas.microsoft.com/office/drawing/2014/main" id="{C10CE004-4F05-4101-8EB2-966049B8023C}"/>
              </a:ext>
            </a:extLst>
          </p:cNvPr>
          <p:cNvSpPr/>
          <p:nvPr/>
        </p:nvSpPr>
        <p:spPr>
          <a:xfrm>
            <a:off x="332509" y="618836"/>
            <a:ext cx="8737600" cy="4284250"/>
          </a:xfrm>
          <a:prstGeom prst="rect">
            <a:avLst/>
          </a:prstGeom>
        </p:spPr>
        <p:txBody>
          <a:bodyPr wrap="square">
            <a:spAutoFit/>
          </a:bodyPr>
          <a:lstStyle/>
          <a:p>
            <a:pPr marL="285750" indent="-285750">
              <a:lnSpc>
                <a:spcPct val="80000"/>
              </a:lnSpc>
              <a:buFont typeface="Arial" panose="020B0604020202020204" pitchFamily="34" charset="0"/>
              <a:buChar char="•"/>
              <a:defRPr/>
            </a:pPr>
            <a:r>
              <a:rPr lang="en-CA" altLang="en-US" sz="2000" b="1" dirty="0">
                <a:cs typeface="Arial" panose="020B0604020202020204" pitchFamily="34" charset="0"/>
              </a:rPr>
              <a:t>Objectif de la </a:t>
            </a:r>
            <a:r>
              <a:rPr lang="en-CA" altLang="en-US" sz="2000" b="1" dirty="0" err="1">
                <a:cs typeface="Arial" panose="020B0604020202020204" pitchFamily="34" charset="0"/>
              </a:rPr>
              <a:t>conférence</a:t>
            </a:r>
            <a:r>
              <a:rPr lang="en-CA" altLang="en-US" sz="2000" b="1" dirty="0">
                <a:cs typeface="Arial" panose="020B0604020202020204" pitchFamily="34" charset="0"/>
              </a:rPr>
              <a:t> :</a:t>
            </a:r>
            <a:endParaRPr lang="en-CA" altLang="en-US" sz="2000" dirty="0">
              <a:cs typeface="Arial" panose="020B0604020202020204" pitchFamily="34" charset="0"/>
            </a:endParaRPr>
          </a:p>
          <a:p>
            <a:pPr marL="285750" indent="-285750">
              <a:lnSpc>
                <a:spcPct val="80000"/>
              </a:lnSpc>
              <a:buFont typeface="Arial" panose="020B0604020202020204" pitchFamily="34" charset="0"/>
              <a:buChar char="•"/>
              <a:defRPr/>
            </a:pPr>
            <a:endParaRPr lang="en-CA" altLang="en-US" sz="2000" dirty="0">
              <a:cs typeface="Arial" panose="020B0604020202020204" pitchFamily="34" charset="0"/>
            </a:endParaRPr>
          </a:p>
          <a:p>
            <a:pPr marL="742950" lvl="1" indent="-285750">
              <a:lnSpc>
                <a:spcPct val="80000"/>
              </a:lnSpc>
              <a:buFont typeface="Arial" panose="020B0604020202020204" pitchFamily="34" charset="0"/>
              <a:buChar char="•"/>
              <a:defRPr/>
            </a:pPr>
            <a:r>
              <a:rPr lang="fr-FR" altLang="en-US" sz="2000" dirty="0">
                <a:cs typeface="Arial" panose="020B0604020202020204" pitchFamily="34" charset="0"/>
              </a:rPr>
              <a:t>L’objectif de la CPP de l’exercice BRUNSWICK Charlie 2020 (BC20) est que tous les AC précisent clairement toute préoccupation concernant la liste préliminaire des événements principaux proposée, afin de garantir qu’ils sont prêts à atteindre leurs objectifs organisationnels.</a:t>
            </a:r>
            <a:r>
              <a:rPr lang="en-CA" altLang="en-US" sz="2000" dirty="0">
                <a:cs typeface="Arial" panose="020B0604020202020204" pitchFamily="34" charset="0"/>
              </a:rPr>
              <a:t> </a:t>
            </a:r>
          </a:p>
          <a:p>
            <a:pPr marL="742950" lvl="1" indent="-285750">
              <a:lnSpc>
                <a:spcPct val="80000"/>
              </a:lnSpc>
              <a:buFont typeface="Arial" panose="020B0604020202020204" pitchFamily="34" charset="0"/>
              <a:buChar char="•"/>
              <a:defRPr/>
            </a:pPr>
            <a:endParaRPr lang="en-CA" altLang="en-US" sz="2000" dirty="0">
              <a:cs typeface="Arial" panose="020B0604020202020204" pitchFamily="34" charset="0"/>
            </a:endParaRPr>
          </a:p>
          <a:p>
            <a:pPr marL="285750" indent="-285750">
              <a:lnSpc>
                <a:spcPct val="80000"/>
              </a:lnSpc>
              <a:buFont typeface="Arial" panose="020B0604020202020204" pitchFamily="34" charset="0"/>
              <a:buChar char="•"/>
              <a:defRPr/>
            </a:pPr>
            <a:r>
              <a:rPr lang="en-CA" altLang="en-US" sz="2000" b="1" dirty="0" err="1">
                <a:cs typeface="Arial" panose="020B0604020202020204" pitchFamily="34" charset="0"/>
              </a:rPr>
              <a:t>Résultats</a:t>
            </a:r>
            <a:r>
              <a:rPr lang="en-CA" altLang="en-US" sz="2000" b="1" dirty="0">
                <a:cs typeface="Arial" panose="020B0604020202020204" pitchFamily="34" charset="0"/>
              </a:rPr>
              <a:t> de la </a:t>
            </a:r>
            <a:r>
              <a:rPr lang="en-CA" altLang="en-US" sz="2000" b="1" dirty="0" err="1">
                <a:cs typeface="Arial" panose="020B0604020202020204" pitchFamily="34" charset="0"/>
              </a:rPr>
              <a:t>réunion</a:t>
            </a:r>
            <a:r>
              <a:rPr lang="en-CA" altLang="en-US" sz="2000" b="1" dirty="0">
                <a:cs typeface="Arial" panose="020B0604020202020204" pitchFamily="34" charset="0"/>
              </a:rPr>
              <a:t> :</a:t>
            </a:r>
            <a:endParaRPr lang="en-CA" altLang="en-US" sz="2000" dirty="0">
              <a:cs typeface="Arial" panose="020B0604020202020204" pitchFamily="34" charset="0"/>
            </a:endParaRPr>
          </a:p>
          <a:p>
            <a:pPr marL="285750" indent="-285750">
              <a:lnSpc>
                <a:spcPct val="80000"/>
              </a:lnSpc>
              <a:buFont typeface="Arial" panose="020B0604020202020204" pitchFamily="34" charset="0"/>
              <a:buChar char="•"/>
              <a:defRPr/>
            </a:pPr>
            <a:endParaRPr lang="en-CA" altLang="en-US" sz="2000" dirty="0">
              <a:cs typeface="Arial" panose="020B0604020202020204" pitchFamily="34" charset="0"/>
            </a:endParaRPr>
          </a:p>
          <a:p>
            <a:pPr marL="742950" lvl="1" indent="-285750">
              <a:lnSpc>
                <a:spcPct val="80000"/>
              </a:lnSpc>
              <a:buFont typeface="Arial" panose="020B0604020202020204" pitchFamily="34" charset="0"/>
              <a:buChar char="•"/>
              <a:defRPr/>
            </a:pPr>
            <a:r>
              <a:rPr lang="fr-FR" altLang="en-US" sz="2000" dirty="0">
                <a:cs typeface="Arial" panose="020B0604020202020204" pitchFamily="34" charset="0"/>
              </a:rPr>
              <a:t>Peaufiner le scénario;</a:t>
            </a:r>
          </a:p>
          <a:p>
            <a:pPr marL="742950" lvl="1" indent="-285750">
              <a:lnSpc>
                <a:spcPct val="80000"/>
              </a:lnSpc>
              <a:buFont typeface="Arial" panose="020B0604020202020204" pitchFamily="34" charset="0"/>
              <a:buChar char="•"/>
              <a:defRPr/>
            </a:pPr>
            <a:endParaRPr lang="fr-FR" altLang="en-US" sz="2000" dirty="0">
              <a:cs typeface="Arial" panose="020B0604020202020204" pitchFamily="34" charset="0"/>
            </a:endParaRPr>
          </a:p>
          <a:p>
            <a:pPr marL="742950" lvl="1" indent="-285750">
              <a:lnSpc>
                <a:spcPct val="80000"/>
              </a:lnSpc>
              <a:buFont typeface="Arial" panose="020B0604020202020204" pitchFamily="34" charset="0"/>
              <a:buChar char="•"/>
              <a:defRPr/>
            </a:pPr>
            <a:r>
              <a:rPr lang="fr-FR" altLang="en-US" sz="2000" b="1" i="1" dirty="0">
                <a:cs typeface="Arial" panose="020B0604020202020204" pitchFamily="34" charset="0"/>
              </a:rPr>
              <a:t>Les partenaires doivent clairement préciser toute préoccupation qu’ils pourraient avoir par rapport à la réalisation de leurs objectifs en raison de la structure de la LEP proposée;</a:t>
            </a:r>
          </a:p>
          <a:p>
            <a:pPr marL="742950" lvl="1" indent="-285750">
              <a:lnSpc>
                <a:spcPct val="80000"/>
              </a:lnSpc>
              <a:buFont typeface="Arial" panose="020B0604020202020204" pitchFamily="34" charset="0"/>
              <a:buChar char="•"/>
              <a:defRPr/>
            </a:pPr>
            <a:endParaRPr lang="fr-FR" altLang="en-US" sz="2000" dirty="0">
              <a:cs typeface="Arial" panose="020B0604020202020204" pitchFamily="34" charset="0"/>
            </a:endParaRPr>
          </a:p>
          <a:p>
            <a:pPr marL="742950" lvl="1" indent="-285750">
              <a:lnSpc>
                <a:spcPct val="80000"/>
              </a:lnSpc>
              <a:buFont typeface="Arial" panose="020B0604020202020204" pitchFamily="34" charset="0"/>
              <a:buChar char="•"/>
              <a:defRPr/>
            </a:pPr>
            <a:r>
              <a:rPr lang="fr-FR" altLang="en-US" sz="2000" dirty="0">
                <a:cs typeface="Arial" panose="020B0604020202020204" pitchFamily="34" charset="0"/>
              </a:rPr>
              <a:t>Les agents de confiance doivent écrire ou aider à écrire des intrants particuliers avant la CPF.</a:t>
            </a:r>
          </a:p>
        </p:txBody>
      </p:sp>
    </p:spTree>
    <p:extLst>
      <p:ext uri="{BB962C8B-B14F-4D97-AF65-F5344CB8AC3E}">
        <p14:creationId xmlns:p14="http://schemas.microsoft.com/office/powerpoint/2010/main" val="59371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5DD1-1E5C-4186-A969-7FFDB2705416}"/>
              </a:ext>
            </a:extLst>
          </p:cNvPr>
          <p:cNvSpPr>
            <a:spLocks noGrp="1"/>
          </p:cNvSpPr>
          <p:nvPr>
            <p:ph type="ctrTitle"/>
          </p:nvPr>
        </p:nvSpPr>
        <p:spPr>
          <a:xfrm>
            <a:off x="999733" y="-122033"/>
            <a:ext cx="7415681" cy="1064975"/>
          </a:xfrm>
        </p:spPr>
        <p:txBody>
          <a:bodyPr>
            <a:normAutofit/>
          </a:bodyPr>
          <a:lstStyle/>
          <a:p>
            <a:r>
              <a:rPr lang="en-CA" sz="4800" b="1" dirty="0"/>
              <a:t>Organisations </a:t>
            </a:r>
            <a:r>
              <a:rPr lang="en-CA" sz="4800" b="1" dirty="0" err="1"/>
              <a:t>enregistrées</a:t>
            </a:r>
            <a:endParaRPr lang="en-CA" sz="4800" b="1" dirty="0"/>
          </a:p>
        </p:txBody>
      </p:sp>
      <p:sp>
        <p:nvSpPr>
          <p:cNvPr id="3" name="Subtitle 2">
            <a:extLst>
              <a:ext uri="{FF2B5EF4-FFF2-40B4-BE49-F238E27FC236}">
                <a16:creationId xmlns:a16="http://schemas.microsoft.com/office/drawing/2014/main" id="{292845F6-4E66-46EF-8472-FC0C2BE58B01}"/>
              </a:ext>
            </a:extLst>
          </p:cNvPr>
          <p:cNvSpPr>
            <a:spLocks noGrp="1"/>
          </p:cNvSpPr>
          <p:nvPr>
            <p:ph type="subTitle" idx="1"/>
          </p:nvPr>
        </p:nvSpPr>
        <p:spPr>
          <a:xfrm>
            <a:off x="504296" y="942942"/>
            <a:ext cx="3833869" cy="4868337"/>
          </a:xfrm>
        </p:spPr>
        <p:txBody>
          <a:bodyPr>
            <a:normAutofit fontScale="85000" lnSpcReduction="20000"/>
          </a:bodyPr>
          <a:lstStyle/>
          <a:p>
            <a:pPr marL="257175" indent="-257175" algn="l">
              <a:lnSpc>
                <a:spcPct val="100000"/>
              </a:lnSpc>
              <a:buFont typeface="Arial" panose="020B0604020202020204" pitchFamily="34" charset="0"/>
              <a:buChar char="•"/>
            </a:pPr>
            <a:r>
              <a:rPr lang="en-CA" sz="1500" dirty="0"/>
              <a:t>Lac Baker	</a:t>
            </a:r>
          </a:p>
          <a:p>
            <a:pPr marL="257175" indent="-257175" algn="l">
              <a:lnSpc>
                <a:spcPct val="100000"/>
              </a:lnSpc>
              <a:buFont typeface="Arial" panose="020B0604020202020204" pitchFamily="34" charset="0"/>
              <a:buChar char="•"/>
            </a:pPr>
            <a:r>
              <a:rPr lang="en-CA" sz="1500" dirty="0" err="1"/>
              <a:t>Campbellton</a:t>
            </a:r>
            <a:r>
              <a:rPr lang="en-CA" sz="1500" dirty="0"/>
              <a:t>		</a:t>
            </a:r>
          </a:p>
          <a:p>
            <a:pPr marL="257175" indent="-257175" algn="l">
              <a:lnSpc>
                <a:spcPct val="100000"/>
              </a:lnSpc>
              <a:buFont typeface="Arial" panose="020B0604020202020204" pitchFamily="34" charset="0"/>
              <a:buChar char="•"/>
            </a:pPr>
            <a:r>
              <a:rPr lang="en-CA" sz="1500" dirty="0" err="1"/>
              <a:t>Ressources</a:t>
            </a:r>
            <a:r>
              <a:rPr lang="en-CA" sz="1500" dirty="0"/>
              <a:t> </a:t>
            </a:r>
            <a:r>
              <a:rPr lang="en-CA" sz="1500" dirty="0" err="1"/>
              <a:t>naturelles</a:t>
            </a:r>
            <a:r>
              <a:rPr lang="en-CA" sz="1500" dirty="0"/>
              <a:t> et </a:t>
            </a:r>
            <a:r>
              <a:rPr lang="en-CA" sz="1500" dirty="0" err="1"/>
              <a:t>developpement</a:t>
            </a:r>
            <a:r>
              <a:rPr lang="en-CA" sz="1500" dirty="0"/>
              <a:t> de </a:t>
            </a:r>
            <a:r>
              <a:rPr lang="en-CA" sz="1500" dirty="0" err="1"/>
              <a:t>l’énergie</a:t>
            </a:r>
            <a:endParaRPr lang="en-CA" sz="1500" dirty="0"/>
          </a:p>
          <a:p>
            <a:pPr marL="257175" indent="-257175" algn="l">
              <a:lnSpc>
                <a:spcPct val="100000"/>
              </a:lnSpc>
              <a:buFont typeface="Arial" panose="020B0604020202020204" pitchFamily="34" charset="0"/>
              <a:buChar char="•"/>
            </a:pPr>
            <a:r>
              <a:rPr lang="en-CA" sz="1500" dirty="0"/>
              <a:t>Environment et </a:t>
            </a:r>
            <a:r>
              <a:rPr lang="en-CA" sz="1500" dirty="0" err="1"/>
              <a:t>gouvernements</a:t>
            </a:r>
            <a:r>
              <a:rPr lang="en-CA" sz="1500" dirty="0"/>
              <a:t> </a:t>
            </a:r>
            <a:r>
              <a:rPr lang="en-CA" sz="1500" dirty="0" err="1"/>
              <a:t>locaux</a:t>
            </a:r>
            <a:endParaRPr lang="en-CA" sz="1500" dirty="0"/>
          </a:p>
          <a:p>
            <a:pPr marL="257175" indent="-257175" algn="l">
              <a:lnSpc>
                <a:spcPct val="100000"/>
              </a:lnSpc>
              <a:buFont typeface="Arial" panose="020B0604020202020204" pitchFamily="34" charset="0"/>
              <a:buChar char="•"/>
            </a:pPr>
            <a:r>
              <a:rPr lang="en-CA" sz="1500" dirty="0"/>
              <a:t>Santé</a:t>
            </a:r>
          </a:p>
          <a:p>
            <a:pPr marL="257175" indent="-257175" algn="l">
              <a:lnSpc>
                <a:spcPct val="100000"/>
              </a:lnSpc>
              <a:buFont typeface="Arial" panose="020B0604020202020204" pitchFamily="34" charset="0"/>
              <a:buChar char="•"/>
            </a:pPr>
            <a:r>
              <a:rPr lang="en-CA" sz="1500" dirty="0"/>
              <a:t>GRC</a:t>
            </a:r>
          </a:p>
          <a:p>
            <a:pPr marL="257175" indent="-257175" algn="l">
              <a:lnSpc>
                <a:spcPct val="100000"/>
              </a:lnSpc>
              <a:buFont typeface="Arial" panose="020B0604020202020204" pitchFamily="34" charset="0"/>
              <a:buChar char="•"/>
            </a:pPr>
            <a:r>
              <a:rPr lang="en-CA" sz="1500" dirty="0" err="1"/>
              <a:t>Developpement</a:t>
            </a:r>
            <a:r>
              <a:rPr lang="en-CA" sz="1500" dirty="0"/>
              <a:t> social</a:t>
            </a:r>
          </a:p>
          <a:p>
            <a:pPr marL="257175" indent="-257175" algn="l">
              <a:lnSpc>
                <a:spcPct val="100000"/>
              </a:lnSpc>
              <a:buFont typeface="Arial" panose="020B0604020202020204" pitchFamily="34" charset="0"/>
              <a:buChar char="•"/>
            </a:pPr>
            <a:r>
              <a:rPr lang="en-CA" sz="1500" dirty="0"/>
              <a:t>DSP– application de la </a:t>
            </a:r>
            <a:r>
              <a:rPr lang="en-CA" sz="1500" dirty="0" err="1"/>
              <a:t>loi</a:t>
            </a:r>
            <a:r>
              <a:rPr lang="en-CA" sz="1500" dirty="0"/>
              <a:t> et inspections</a:t>
            </a:r>
          </a:p>
          <a:p>
            <a:pPr marL="257175" indent="-257175" algn="l">
              <a:lnSpc>
                <a:spcPct val="100000"/>
              </a:lnSpc>
              <a:buFont typeface="Arial" panose="020B0604020202020204" pitchFamily="34" charset="0"/>
              <a:buChar char="•"/>
            </a:pPr>
            <a:r>
              <a:rPr lang="en-CA" sz="1500" dirty="0"/>
              <a:t>Alma/Hillsborough/Riverside-Albert</a:t>
            </a:r>
          </a:p>
          <a:p>
            <a:pPr marL="257175" indent="-257175" algn="l">
              <a:lnSpc>
                <a:spcPct val="100000"/>
              </a:lnSpc>
              <a:buFont typeface="Arial" panose="020B0604020202020204" pitchFamily="34" charset="0"/>
              <a:buChar char="•"/>
            </a:pPr>
            <a:r>
              <a:rPr lang="en-CA" sz="1500" dirty="0"/>
              <a:t>Quispamsis</a:t>
            </a:r>
          </a:p>
          <a:p>
            <a:pPr marL="257175" indent="-257175" algn="l">
              <a:lnSpc>
                <a:spcPct val="100000"/>
              </a:lnSpc>
              <a:buFont typeface="Arial" panose="020B0604020202020204" pitchFamily="34" charset="0"/>
              <a:buChar char="•"/>
            </a:pPr>
            <a:r>
              <a:rPr lang="en-CA" sz="1500" dirty="0"/>
              <a:t>Saint John</a:t>
            </a:r>
          </a:p>
          <a:p>
            <a:pPr marL="257175" indent="-257175" algn="l">
              <a:lnSpc>
                <a:spcPct val="100000"/>
              </a:lnSpc>
              <a:buFont typeface="Arial" panose="020B0604020202020204" pitchFamily="34" charset="0"/>
              <a:buChar char="•"/>
            </a:pPr>
            <a:r>
              <a:rPr lang="en-CA" sz="1500" dirty="0"/>
              <a:t>Port de saint John</a:t>
            </a:r>
          </a:p>
          <a:p>
            <a:pPr marL="257175" indent="-257175" algn="l">
              <a:lnSpc>
                <a:spcPct val="100000"/>
              </a:lnSpc>
              <a:buFont typeface="Arial" panose="020B0604020202020204" pitchFamily="34" charset="0"/>
              <a:buChar char="•"/>
            </a:pPr>
            <a:r>
              <a:rPr lang="en-CA" sz="1500" dirty="0" err="1"/>
              <a:t>Aéroport</a:t>
            </a:r>
            <a:r>
              <a:rPr lang="en-CA" sz="1500" dirty="0"/>
              <a:t> de saint John</a:t>
            </a:r>
          </a:p>
          <a:p>
            <a:pPr marL="257175" indent="-257175" algn="l">
              <a:lnSpc>
                <a:spcPct val="100000"/>
              </a:lnSpc>
              <a:buFont typeface="Arial" panose="020B0604020202020204" pitchFamily="34" charset="0"/>
              <a:buChar char="•"/>
            </a:pPr>
            <a:r>
              <a:rPr lang="en-CA" sz="1500" dirty="0"/>
              <a:t>Cap Pele</a:t>
            </a:r>
          </a:p>
          <a:p>
            <a:pPr marL="257175" indent="-257175" algn="l">
              <a:lnSpc>
                <a:spcPct val="100000"/>
              </a:lnSpc>
              <a:buFont typeface="Arial" panose="020B0604020202020204" pitchFamily="34" charset="0"/>
              <a:buChar char="•"/>
            </a:pPr>
            <a:r>
              <a:rPr lang="en-CA" sz="1500" dirty="0"/>
              <a:t>Hampton</a:t>
            </a:r>
          </a:p>
          <a:p>
            <a:pPr marL="257175" indent="-257175" algn="l">
              <a:lnSpc>
                <a:spcPct val="100000"/>
              </a:lnSpc>
              <a:buFont typeface="Arial" panose="020B0604020202020204" pitchFamily="34" charset="0"/>
              <a:buChar char="•"/>
            </a:pPr>
            <a:r>
              <a:rPr lang="en-CA" sz="1500" dirty="0" err="1"/>
              <a:t>Neguac</a:t>
            </a:r>
            <a:endParaRPr lang="en-CA" sz="1500" dirty="0"/>
          </a:p>
          <a:p>
            <a:pPr marL="257175" indent="-257175" algn="l">
              <a:lnSpc>
                <a:spcPct val="100000"/>
              </a:lnSpc>
              <a:buFont typeface="Arial" panose="020B0604020202020204" pitchFamily="34" charset="0"/>
              <a:buChar char="•"/>
            </a:pPr>
            <a:endParaRPr lang="en-CA" sz="1500" dirty="0"/>
          </a:p>
        </p:txBody>
      </p:sp>
      <p:sp>
        <p:nvSpPr>
          <p:cNvPr id="4" name="TextBox 3">
            <a:extLst>
              <a:ext uri="{FF2B5EF4-FFF2-40B4-BE49-F238E27FC236}">
                <a16:creationId xmlns:a16="http://schemas.microsoft.com/office/drawing/2014/main" id="{47C45341-819C-457B-AB89-E580E7E9EA7D}"/>
              </a:ext>
            </a:extLst>
          </p:cNvPr>
          <p:cNvSpPr txBox="1"/>
          <p:nvPr/>
        </p:nvSpPr>
        <p:spPr>
          <a:xfrm>
            <a:off x="4249271" y="1046720"/>
            <a:ext cx="4703609" cy="4904035"/>
          </a:xfrm>
          <a:prstGeom prst="rect">
            <a:avLst/>
          </a:prstGeom>
          <a:noFill/>
        </p:spPr>
        <p:txBody>
          <a:bodyPr wrap="square" rtlCol="0">
            <a:spAutoFit/>
          </a:bodyPr>
          <a:lstStyle/>
          <a:p>
            <a:pPr marL="214313" indent="-214313">
              <a:lnSpc>
                <a:spcPct val="150000"/>
              </a:lnSpc>
              <a:buFont typeface="Arial" panose="020B0604020202020204" pitchFamily="34" charset="0"/>
              <a:buChar char="•"/>
            </a:pPr>
            <a:r>
              <a:rPr lang="en-CA" sz="1500" dirty="0" err="1"/>
              <a:t>raffinerie</a:t>
            </a:r>
            <a:r>
              <a:rPr lang="en-CA" sz="1500" dirty="0"/>
              <a:t> de </a:t>
            </a:r>
            <a:r>
              <a:rPr lang="en-CA" sz="1500" dirty="0" err="1"/>
              <a:t>pétrole</a:t>
            </a:r>
            <a:r>
              <a:rPr lang="en-CA" sz="1500" dirty="0"/>
              <a:t> Irving</a:t>
            </a:r>
          </a:p>
          <a:p>
            <a:pPr marL="214313" indent="-214313">
              <a:lnSpc>
                <a:spcPct val="150000"/>
              </a:lnSpc>
              <a:buFont typeface="Arial" panose="020B0604020202020204" pitchFamily="34" charset="0"/>
              <a:buChar char="•"/>
            </a:pPr>
            <a:r>
              <a:rPr lang="en-CA" sz="1500" dirty="0"/>
              <a:t>Canterbury</a:t>
            </a:r>
          </a:p>
          <a:p>
            <a:pPr marL="214313" indent="-214313">
              <a:lnSpc>
                <a:spcPct val="150000"/>
              </a:lnSpc>
              <a:buFont typeface="Arial" panose="020B0604020202020204" pitchFamily="34" charset="0"/>
              <a:buChar char="•"/>
            </a:pPr>
            <a:r>
              <a:rPr lang="en-CA" sz="1500" dirty="0"/>
              <a:t>Perth Andover</a:t>
            </a:r>
          </a:p>
          <a:p>
            <a:pPr marL="214313" indent="-214313">
              <a:lnSpc>
                <a:spcPct val="150000"/>
              </a:lnSpc>
              <a:buFont typeface="Arial" panose="020B0604020202020204" pitchFamily="34" charset="0"/>
              <a:buChar char="•"/>
            </a:pPr>
            <a:r>
              <a:rPr lang="en-CA" sz="1500" dirty="0"/>
              <a:t>ANB</a:t>
            </a:r>
          </a:p>
          <a:p>
            <a:pPr marL="214313" indent="-214313">
              <a:lnSpc>
                <a:spcPct val="150000"/>
              </a:lnSpc>
              <a:buFont typeface="Arial" panose="020B0604020202020204" pitchFamily="34" charset="0"/>
              <a:buChar char="•"/>
            </a:pPr>
            <a:r>
              <a:rPr lang="en-CA" sz="1500" dirty="0"/>
              <a:t>Carleton Manor Inc</a:t>
            </a:r>
          </a:p>
          <a:p>
            <a:pPr marL="214313" indent="-214313">
              <a:lnSpc>
                <a:spcPct val="150000"/>
              </a:lnSpc>
              <a:buFont typeface="Arial" panose="020B0604020202020204" pitchFamily="34" charset="0"/>
              <a:buChar char="•"/>
            </a:pPr>
            <a:r>
              <a:rPr lang="en-CA" sz="1500" dirty="0" err="1"/>
              <a:t>Sécirité</a:t>
            </a:r>
            <a:r>
              <a:rPr lang="en-CA" sz="1500" dirty="0"/>
              <a:t> </a:t>
            </a:r>
            <a:r>
              <a:rPr lang="en-CA" sz="1500" dirty="0" err="1"/>
              <a:t>Publique</a:t>
            </a:r>
            <a:r>
              <a:rPr lang="en-CA" sz="1500" dirty="0"/>
              <a:t> Canada</a:t>
            </a:r>
          </a:p>
          <a:p>
            <a:pPr marL="214313" indent="-214313">
              <a:lnSpc>
                <a:spcPct val="150000"/>
              </a:lnSpc>
              <a:buFont typeface="Arial" panose="020B0604020202020204" pitchFamily="34" charset="0"/>
              <a:buChar char="•"/>
            </a:pPr>
            <a:r>
              <a:rPr lang="en-CA" sz="1500" dirty="0"/>
              <a:t>FAC</a:t>
            </a:r>
          </a:p>
          <a:p>
            <a:pPr marL="214313" indent="-214313">
              <a:lnSpc>
                <a:spcPct val="150000"/>
              </a:lnSpc>
              <a:buFont typeface="Arial" panose="020B0604020202020204" pitchFamily="34" charset="0"/>
              <a:buChar char="•"/>
            </a:pPr>
            <a:r>
              <a:rPr lang="en-CA" sz="1500" dirty="0"/>
              <a:t>Justice</a:t>
            </a:r>
          </a:p>
          <a:p>
            <a:pPr marL="214313" indent="-214313">
              <a:lnSpc>
                <a:spcPct val="150000"/>
              </a:lnSpc>
              <a:buFont typeface="Arial" panose="020B0604020202020204" pitchFamily="34" charset="0"/>
              <a:buChar char="•"/>
            </a:pPr>
            <a:r>
              <a:rPr lang="en-CA" sz="1500" dirty="0"/>
              <a:t>DTI</a:t>
            </a:r>
          </a:p>
          <a:p>
            <a:pPr marL="214313" indent="-214313">
              <a:lnSpc>
                <a:spcPct val="150000"/>
              </a:lnSpc>
              <a:buFont typeface="Arial" panose="020B0604020202020204" pitchFamily="34" charset="0"/>
              <a:buChar char="•"/>
            </a:pPr>
            <a:r>
              <a:rPr lang="en-CA" sz="1500" dirty="0" err="1"/>
              <a:t>Energie</a:t>
            </a:r>
            <a:r>
              <a:rPr lang="en-CA" sz="1500" dirty="0"/>
              <a:t> N-B</a:t>
            </a:r>
          </a:p>
          <a:p>
            <a:pPr marL="214313" indent="-214313">
              <a:lnSpc>
                <a:spcPct val="150000"/>
              </a:lnSpc>
              <a:buFont typeface="Arial" panose="020B0604020202020204" pitchFamily="34" charset="0"/>
              <a:buChar char="•"/>
            </a:pPr>
            <a:r>
              <a:rPr lang="en-CA" sz="1500" dirty="0"/>
              <a:t>Education et </a:t>
            </a:r>
            <a:r>
              <a:rPr lang="en-CA" sz="1500" dirty="0" err="1"/>
              <a:t>Developpement</a:t>
            </a:r>
            <a:r>
              <a:rPr lang="en-CA" sz="1500" dirty="0"/>
              <a:t> de la petite </a:t>
            </a:r>
            <a:r>
              <a:rPr lang="en-CA" sz="1500" dirty="0" err="1"/>
              <a:t>enfance</a:t>
            </a:r>
            <a:endParaRPr lang="en-CA" sz="1500" dirty="0"/>
          </a:p>
          <a:p>
            <a:pPr marL="214313" indent="-214313">
              <a:lnSpc>
                <a:spcPct val="150000"/>
              </a:lnSpc>
              <a:buFont typeface="Arial" panose="020B0604020202020204" pitchFamily="34" charset="0"/>
              <a:buChar char="•"/>
            </a:pPr>
            <a:r>
              <a:rPr lang="fr-FR" sz="1500" dirty="0"/>
              <a:t>Bureau du conseiller provincial en matière de sécurité</a:t>
            </a:r>
          </a:p>
          <a:p>
            <a:pPr marL="214313" indent="-214313">
              <a:lnSpc>
                <a:spcPct val="150000"/>
              </a:lnSpc>
              <a:buFont typeface="Arial" panose="020B0604020202020204" pitchFamily="34" charset="0"/>
              <a:buChar char="•"/>
            </a:pPr>
            <a:r>
              <a:rPr lang="en-CA" sz="1500" dirty="0"/>
              <a:t>Services de police</a:t>
            </a:r>
          </a:p>
          <a:p>
            <a:pPr marL="214313" indent="-214313">
              <a:lnSpc>
                <a:spcPct val="150000"/>
              </a:lnSpc>
              <a:buFont typeface="Arial" panose="020B0604020202020204" pitchFamily="34" charset="0"/>
              <a:buChar char="•"/>
            </a:pPr>
            <a:endParaRPr lang="en-CA" sz="1500" dirty="0"/>
          </a:p>
        </p:txBody>
      </p:sp>
    </p:spTree>
    <p:extLst>
      <p:ext uri="{BB962C8B-B14F-4D97-AF65-F5344CB8AC3E}">
        <p14:creationId xmlns:p14="http://schemas.microsoft.com/office/powerpoint/2010/main" val="3238667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E26808-5303-44A3-ADD6-8D4570060936}"/>
              </a:ext>
            </a:extLst>
          </p:cNvPr>
          <p:cNvSpPr txBox="1"/>
          <p:nvPr/>
        </p:nvSpPr>
        <p:spPr>
          <a:xfrm>
            <a:off x="2949280" y="186800"/>
            <a:ext cx="3245440" cy="523220"/>
          </a:xfrm>
          <a:prstGeom prst="rect">
            <a:avLst/>
          </a:prstGeom>
          <a:noFill/>
        </p:spPr>
        <p:txBody>
          <a:bodyPr wrap="none" rtlCol="0">
            <a:spAutoFit/>
          </a:bodyPr>
          <a:lstStyle/>
          <a:p>
            <a:r>
              <a:rPr lang="en-CA" sz="2800" dirty="0" err="1"/>
              <a:t>Contexte</a:t>
            </a:r>
            <a:r>
              <a:rPr lang="en-CA" sz="2800" dirty="0"/>
              <a:t> du </a:t>
            </a:r>
            <a:r>
              <a:rPr lang="en-CA" sz="2800" dirty="0" err="1"/>
              <a:t>scénario</a:t>
            </a:r>
            <a:endParaRPr lang="en-CA" sz="2800" dirty="0"/>
          </a:p>
        </p:txBody>
      </p:sp>
      <p:sp>
        <p:nvSpPr>
          <p:cNvPr id="3" name="Rectangle 2">
            <a:extLst>
              <a:ext uri="{FF2B5EF4-FFF2-40B4-BE49-F238E27FC236}">
                <a16:creationId xmlns:a16="http://schemas.microsoft.com/office/drawing/2014/main" id="{18244F1F-8054-463E-B4D4-BF7ABDEBD8A5}"/>
              </a:ext>
            </a:extLst>
          </p:cNvPr>
          <p:cNvSpPr/>
          <p:nvPr/>
        </p:nvSpPr>
        <p:spPr>
          <a:xfrm>
            <a:off x="240145" y="1182256"/>
            <a:ext cx="8814207" cy="4339650"/>
          </a:xfrm>
          <a:prstGeom prst="rect">
            <a:avLst/>
          </a:prstGeom>
        </p:spPr>
        <p:txBody>
          <a:bodyPr wrap="square">
            <a:spAutoFit/>
          </a:bodyPr>
          <a:lstStyle/>
          <a:p>
            <a:pPr marL="285750" indent="-285750">
              <a:buFont typeface="Arial" panose="020B0604020202020204" pitchFamily="34" charset="0"/>
              <a:buChar char="•"/>
            </a:pPr>
            <a:r>
              <a:rPr lang="fr-FR" sz="2000" dirty="0">
                <a:latin typeface="Calibri" panose="020F0502020204030204" pitchFamily="34" charset="0"/>
                <a:ea typeface="Calibri" panose="020F0502020204030204" pitchFamily="34" charset="0"/>
                <a:cs typeface="Times New Roman" panose="02020603050405020304" pitchFamily="18" charset="0"/>
              </a:rPr>
              <a:t>Les températures enregistrées lors de la vague de chaleur qu’a connue la province pendant les derniers jours de mai ont presque atteint un niveau record.  </a:t>
            </a:r>
          </a:p>
          <a:p>
            <a:pPr marL="285750" indent="-285750">
              <a:buFont typeface="Arial" panose="020B0604020202020204" pitchFamily="34" charset="0"/>
              <a:buChar char="•"/>
            </a:pP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fr-FR" sz="2000" dirty="0">
                <a:latin typeface="Calibri" panose="020F0502020204030204" pitchFamily="34" charset="0"/>
                <a:ea typeface="Calibri" panose="020F0502020204030204" pitchFamily="34" charset="0"/>
                <a:cs typeface="Times New Roman" panose="02020603050405020304" pitchFamily="18" charset="0"/>
              </a:rPr>
              <a:t>La puissante tempête post-tropicale CHARLIE a mis fin à la vague de chaleur. Elle s’est abattue sur la province tard en soirée le lundi 1</a:t>
            </a:r>
            <a:r>
              <a:rPr lang="fr-FR" sz="2000" baseline="30000" dirty="0">
                <a:latin typeface="Calibri" panose="020F0502020204030204" pitchFamily="34" charset="0"/>
                <a:ea typeface="Calibri" panose="020F0502020204030204" pitchFamily="34" charset="0"/>
                <a:cs typeface="Times New Roman" panose="02020603050405020304" pitchFamily="18" charset="0"/>
              </a:rPr>
              <a:t>er</a:t>
            </a:r>
            <a:r>
              <a:rPr lang="fr-FR" sz="2000" dirty="0">
                <a:latin typeface="Calibri" panose="020F0502020204030204" pitchFamily="34" charset="0"/>
                <a:ea typeface="Calibri" panose="020F0502020204030204" pitchFamily="34" charset="0"/>
                <a:cs typeface="Times New Roman" panose="02020603050405020304" pitchFamily="18" charset="0"/>
              </a:rPr>
              <a:t> juin, entraînant de fortes pluies et des vents violents dans toute la province.</a:t>
            </a:r>
          </a:p>
          <a:p>
            <a:pPr marL="285750" indent="-285750">
              <a:buFont typeface="Arial" panose="020B0604020202020204" pitchFamily="34" charset="0"/>
              <a:buChar char="•"/>
            </a:pP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fr-FR" sz="2000" dirty="0">
                <a:latin typeface="Calibri" panose="020F0502020204030204" pitchFamily="34" charset="0"/>
                <a:ea typeface="Calibri" panose="020F0502020204030204" pitchFamily="34" charset="0"/>
                <a:cs typeface="Times New Roman" panose="02020603050405020304" pitchFamily="18" charset="0"/>
              </a:rPr>
              <a:t>La combinaison de conditions météorologiques et astronomiques entraînera plusieurs sites à dépasser les crues de référence de phase 4 (inondations majeures).</a:t>
            </a:r>
          </a:p>
          <a:p>
            <a:pPr marL="285750" indent="-285750">
              <a:buFont typeface="Arial" panose="020B0604020202020204" pitchFamily="34" charset="0"/>
              <a:buChar char="•"/>
            </a:pP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fr-FR" sz="2000" dirty="0">
                <a:latin typeface="Calibri" panose="020F0502020204030204" pitchFamily="34" charset="0"/>
                <a:ea typeface="Calibri" panose="020F0502020204030204" pitchFamily="34" charset="0"/>
                <a:cs typeface="Times New Roman" panose="02020603050405020304" pitchFamily="18" charset="0"/>
              </a:rPr>
              <a:t>Plusieurs communautés côtières dépasseront sans doute le stade d’inondation 4 (inondations majeures) de la fin de la soirée du lundi jusqu’au mardi soir.</a:t>
            </a:r>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2760057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06550A-E94F-4BAC-A14A-E34C35CF5413}"/>
              </a:ext>
            </a:extLst>
          </p:cNvPr>
          <p:cNvSpPr/>
          <p:nvPr/>
        </p:nvSpPr>
        <p:spPr>
          <a:xfrm>
            <a:off x="405518" y="345989"/>
            <a:ext cx="8597153" cy="4955203"/>
          </a:xfrm>
          <a:prstGeom prst="rect">
            <a:avLst/>
          </a:prstGeom>
        </p:spPr>
        <p:txBody>
          <a:bodyPr wrap="square">
            <a:spAutoFit/>
          </a:bodyPr>
          <a:lstStyle/>
          <a:p>
            <a:pPr algn="ctr">
              <a:defRPr/>
            </a:pPr>
            <a:r>
              <a:rPr lang="fr-FR" altLang="en-US" sz="2800" b="1" dirty="0"/>
              <a:t>Scénario de mise en situation</a:t>
            </a:r>
          </a:p>
          <a:p>
            <a:pPr algn="ctr">
              <a:defRPr/>
            </a:pPr>
            <a:endParaRPr lang="en-CA" altLang="en-US" sz="2800" dirty="0"/>
          </a:p>
          <a:p>
            <a:pPr marL="457200" indent="-457200">
              <a:buFont typeface="Arial" panose="020B0604020202020204" pitchFamily="34" charset="0"/>
              <a:buChar char="•"/>
              <a:defRPr/>
            </a:pPr>
            <a:r>
              <a:rPr lang="fr-FR" altLang="en-US" sz="2000" dirty="0"/>
              <a:t>La province a connu une vague de chaleur sans précédent pendant trois jours qui a été suivie d’une forte tempête tropicale.</a:t>
            </a:r>
          </a:p>
          <a:p>
            <a:pPr marL="457200" indent="-457200">
              <a:buFont typeface="Arial" panose="020B0604020202020204" pitchFamily="34" charset="0"/>
              <a:buChar char="•"/>
              <a:defRPr/>
            </a:pPr>
            <a:endParaRPr lang="fr-FR" altLang="en-US" sz="2000" dirty="0"/>
          </a:p>
          <a:p>
            <a:pPr marL="457200" indent="-457200">
              <a:buFont typeface="Arial" panose="020B0604020202020204" pitchFamily="34" charset="0"/>
              <a:buChar char="•"/>
              <a:defRPr/>
            </a:pPr>
            <a:r>
              <a:rPr lang="fr-FR" altLang="en-US" sz="2000" dirty="0"/>
              <a:t>La province subit des répercussions importantes : pannes de courant en raison de la hausse de la demande et de bris de lignes électriques, problèmes avec les réseaux municipaux d’approvisionnement en eau, débordement de plusieurs hôpitaux et fermetures d’écoles. </a:t>
            </a:r>
          </a:p>
          <a:p>
            <a:pPr marL="457200" indent="-457200">
              <a:buFont typeface="Arial" panose="020B0604020202020204" pitchFamily="34" charset="0"/>
              <a:buChar char="•"/>
              <a:defRPr/>
            </a:pPr>
            <a:endParaRPr lang="fr-FR" altLang="en-US" sz="2000" dirty="0"/>
          </a:p>
          <a:p>
            <a:pPr marL="457200" indent="-457200">
              <a:buFont typeface="Arial" panose="020B0604020202020204" pitchFamily="34" charset="0"/>
              <a:buChar char="•"/>
              <a:defRPr/>
            </a:pPr>
            <a:r>
              <a:rPr lang="fr-FR" altLang="en-US" sz="2000" dirty="0"/>
              <a:t>Parmi les répercussions à l’échelle locales, notons des inondations côtières et intérieures, l’affaissement de routes et de ponceaux emportés, des feux de forêt dans le nord de la province.</a:t>
            </a:r>
          </a:p>
          <a:p>
            <a:pPr marL="457200" indent="-457200">
              <a:buFont typeface="Arial" panose="020B0604020202020204" pitchFamily="34" charset="0"/>
              <a:buChar char="•"/>
              <a:defRPr/>
            </a:pPr>
            <a:endParaRPr lang="fr-FR" altLang="en-US" sz="2000" dirty="0"/>
          </a:p>
          <a:p>
            <a:pPr marL="457200" indent="-457200">
              <a:buFont typeface="Arial" panose="020B0604020202020204" pitchFamily="34" charset="0"/>
              <a:buChar char="•"/>
              <a:defRPr/>
            </a:pPr>
            <a:r>
              <a:rPr lang="fr-FR" altLang="en-US" sz="2000" dirty="0"/>
              <a:t>Il y a une demande accrue sur les premiers répondants.</a:t>
            </a:r>
          </a:p>
        </p:txBody>
      </p:sp>
    </p:spTree>
    <p:extLst>
      <p:ext uri="{BB962C8B-B14F-4D97-AF65-F5344CB8AC3E}">
        <p14:creationId xmlns:p14="http://schemas.microsoft.com/office/powerpoint/2010/main" val="286657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DDCE1-DC6E-4B85-8433-93CC767495FA}"/>
              </a:ext>
            </a:extLst>
          </p:cNvPr>
          <p:cNvSpPr>
            <a:spLocks noGrp="1"/>
          </p:cNvSpPr>
          <p:nvPr>
            <p:ph type="title"/>
          </p:nvPr>
        </p:nvSpPr>
        <p:spPr/>
        <p:txBody>
          <a:bodyPr/>
          <a:lstStyle/>
          <a:p>
            <a:pPr algn="ctr"/>
            <a:r>
              <a:rPr lang="en-CA" dirty="0" err="1"/>
              <a:t>Exercice</a:t>
            </a:r>
            <a:r>
              <a:rPr lang="en-CA" dirty="0"/>
              <a:t> Brunswick Charlie 2020</a:t>
            </a:r>
            <a:br>
              <a:rPr lang="en-CA" dirty="0"/>
            </a:br>
            <a:r>
              <a:rPr lang="en-CA" dirty="0"/>
              <a:t>Logo</a:t>
            </a:r>
          </a:p>
        </p:txBody>
      </p:sp>
      <p:pic>
        <p:nvPicPr>
          <p:cNvPr id="5" name="Content Placeholder 4" descr="A close up of a logo&#10;&#10;Description generated with very high confidence">
            <a:extLst>
              <a:ext uri="{FF2B5EF4-FFF2-40B4-BE49-F238E27FC236}">
                <a16:creationId xmlns:a16="http://schemas.microsoft.com/office/drawing/2014/main" id="{89DBB0C2-D3C9-495F-9082-C26639E2AB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9516" y="2869526"/>
            <a:ext cx="7744968" cy="1977390"/>
          </a:xfrm>
        </p:spPr>
      </p:pic>
    </p:spTree>
    <p:extLst>
      <p:ext uri="{BB962C8B-B14F-4D97-AF65-F5344CB8AC3E}">
        <p14:creationId xmlns:p14="http://schemas.microsoft.com/office/powerpoint/2010/main" val="1792348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474E77-6B9A-4700-883B-6AF34AAF0C4E}"/>
              </a:ext>
            </a:extLst>
          </p:cNvPr>
          <p:cNvSpPr/>
          <p:nvPr/>
        </p:nvSpPr>
        <p:spPr>
          <a:xfrm>
            <a:off x="502023" y="107575"/>
            <a:ext cx="8507506" cy="5693866"/>
          </a:xfrm>
          <a:prstGeom prst="rect">
            <a:avLst/>
          </a:prstGeom>
        </p:spPr>
        <p:txBody>
          <a:bodyPr wrap="square">
            <a:spAutoFit/>
          </a:bodyPr>
          <a:lstStyle/>
          <a:p>
            <a:pPr algn="ctr">
              <a:defRPr/>
            </a:pPr>
            <a:r>
              <a:rPr lang="fr-FR" altLang="en-US" sz="2800" b="1" dirty="0"/>
              <a:t>Scénario de mise en situation. Ce que nous avons fait.</a:t>
            </a:r>
            <a:endParaRPr lang="en-CA" altLang="en-US" sz="2800" b="1" dirty="0"/>
          </a:p>
          <a:p>
            <a:pPr marL="285750" indent="-285750">
              <a:buFont typeface="Arial" panose="020B0604020202020204" pitchFamily="34" charset="0"/>
              <a:buChar char="•"/>
            </a:pPr>
            <a:r>
              <a:rPr lang="fr-FR" altLang="en-US" sz="1600" dirty="0"/>
              <a:t>Activation des CPOU</a:t>
            </a:r>
          </a:p>
          <a:p>
            <a:pPr marL="285750" indent="-285750">
              <a:buFont typeface="Arial" panose="020B0604020202020204" pitchFamily="34" charset="0"/>
              <a:buChar char="•"/>
            </a:pPr>
            <a:endParaRPr lang="fr-FR" altLang="en-US" sz="1600" dirty="0"/>
          </a:p>
          <a:p>
            <a:pPr marL="285750" indent="-285750">
              <a:buFont typeface="Arial" panose="020B0604020202020204" pitchFamily="34" charset="0"/>
              <a:buChar char="•"/>
            </a:pPr>
            <a:r>
              <a:rPr lang="fr-FR" altLang="en-US" sz="1600" dirty="0"/>
              <a:t>Activation des CROU  </a:t>
            </a:r>
          </a:p>
          <a:p>
            <a:pPr marL="285750" indent="-285750">
              <a:buFont typeface="Arial" panose="020B0604020202020204" pitchFamily="34" charset="0"/>
              <a:buChar char="•"/>
            </a:pPr>
            <a:endParaRPr lang="fr-FR" altLang="en-US" sz="1600" dirty="0"/>
          </a:p>
          <a:p>
            <a:pPr marL="285750" indent="-285750">
              <a:buFont typeface="Arial" panose="020B0604020202020204" pitchFamily="34" charset="0"/>
              <a:buChar char="•"/>
            </a:pPr>
            <a:r>
              <a:rPr lang="fr-FR" altLang="en-US" sz="1600" dirty="0"/>
              <a:t>Évaluation de l’impact sur les infrastructures essentielles et mesures d’atténuation coordonnées par la Direction de la sécurité du Nouveau-Brunswick.</a:t>
            </a:r>
          </a:p>
          <a:p>
            <a:pPr marL="285750" indent="-285750">
              <a:buFont typeface="Arial" panose="020B0604020202020204" pitchFamily="34" charset="0"/>
              <a:buChar char="•"/>
            </a:pPr>
            <a:endParaRPr lang="fr-FR" altLang="en-US" sz="1600" dirty="0"/>
          </a:p>
          <a:p>
            <a:pPr marL="285750" indent="-285750">
              <a:buFont typeface="Arial" panose="020B0604020202020204" pitchFamily="34" charset="0"/>
              <a:buChar char="•"/>
            </a:pPr>
            <a:r>
              <a:rPr lang="fr-FR" altLang="en-US" sz="1600" dirty="0"/>
              <a:t>Publication d’avis publics par l’OMU NB et le ministère de la Santé.</a:t>
            </a:r>
          </a:p>
          <a:p>
            <a:pPr marL="285750" indent="-285750">
              <a:buFont typeface="Arial" panose="020B0604020202020204" pitchFamily="34" charset="0"/>
              <a:buChar char="•"/>
            </a:pPr>
            <a:endParaRPr lang="fr-FR" altLang="en-US" sz="1600" dirty="0"/>
          </a:p>
          <a:p>
            <a:pPr marL="285750" indent="-285750">
              <a:buFont typeface="Arial" panose="020B0604020202020204" pitchFamily="34" charset="0"/>
              <a:buChar char="•"/>
            </a:pPr>
            <a:r>
              <a:rPr lang="fr-FR" altLang="en-US" sz="1600" dirty="0"/>
              <a:t>Mobilisation des équipes du ministère des Transports et de l’infrastructure pour faire face aux fermetures de routes.</a:t>
            </a:r>
          </a:p>
          <a:p>
            <a:pPr marL="285750" indent="-285750">
              <a:buFont typeface="Arial" panose="020B0604020202020204" pitchFamily="34" charset="0"/>
              <a:buChar char="•"/>
            </a:pPr>
            <a:endParaRPr lang="fr-FR" altLang="en-US" sz="1600" dirty="0"/>
          </a:p>
          <a:p>
            <a:pPr marL="285750" indent="-285750">
              <a:buFont typeface="Arial" panose="020B0604020202020204" pitchFamily="34" charset="0"/>
              <a:buChar char="•"/>
            </a:pPr>
            <a:r>
              <a:rPr lang="fr-FR" altLang="en-US" sz="1600" dirty="0"/>
              <a:t>Harmonisation des communications par l’entremise de l’OMUNB et d’Énergie NB pour la diffusion du message au public.</a:t>
            </a:r>
          </a:p>
          <a:p>
            <a:pPr marL="285750" indent="-285750">
              <a:buFont typeface="Arial" panose="020B0604020202020204" pitchFamily="34" charset="0"/>
              <a:buChar char="•"/>
            </a:pPr>
            <a:r>
              <a:rPr lang="fr-FR" altLang="en-US" sz="1600" dirty="0"/>
              <a:t> </a:t>
            </a:r>
          </a:p>
          <a:p>
            <a:pPr marL="285750" indent="-285750">
              <a:buFont typeface="Arial" panose="020B0604020202020204" pitchFamily="34" charset="0"/>
              <a:buChar char="•"/>
            </a:pPr>
            <a:r>
              <a:rPr lang="fr-FR" altLang="en-US" sz="1600" dirty="0"/>
              <a:t>Coordination avec Bell </a:t>
            </a:r>
            <a:r>
              <a:rPr lang="fr-FR" altLang="en-US" sz="1600" dirty="0" err="1"/>
              <a:t>Aliant</a:t>
            </a:r>
            <a:r>
              <a:rPr lang="fr-FR" altLang="en-US" sz="1600" dirty="0"/>
              <a:t> pour régler les problèmes de communication d’urgence et les pannes de téléphone cellulaire.</a:t>
            </a:r>
          </a:p>
          <a:p>
            <a:pPr marL="285750" indent="-285750">
              <a:buFont typeface="Arial" panose="020B0604020202020204" pitchFamily="34" charset="0"/>
              <a:buChar char="•"/>
            </a:pPr>
            <a:r>
              <a:rPr lang="fr-FR" altLang="en-US" sz="1600" dirty="0"/>
              <a:t>Activation du COU d’Énergie NB et évaluation du délai de rétablissement.</a:t>
            </a:r>
          </a:p>
          <a:p>
            <a:pPr marL="285750" indent="-285750">
              <a:buFont typeface="Arial" panose="020B0604020202020204" pitchFamily="34" charset="0"/>
              <a:buChar char="•"/>
            </a:pPr>
            <a:endParaRPr lang="fr-FR" altLang="en-US" sz="1600" dirty="0"/>
          </a:p>
          <a:p>
            <a:pPr marL="285750" indent="-285750">
              <a:buFont typeface="Arial" panose="020B0604020202020204" pitchFamily="34" charset="0"/>
              <a:buChar char="•"/>
            </a:pPr>
            <a:r>
              <a:rPr lang="fr-FR" altLang="en-US" sz="1600" dirty="0"/>
              <a:t>Préparation d’un communiqué de presse du ministère de la Santé sur la manipulation des aliments pendant une panne de courant.</a:t>
            </a:r>
          </a:p>
        </p:txBody>
      </p:sp>
    </p:spTree>
    <p:extLst>
      <p:ext uri="{BB962C8B-B14F-4D97-AF65-F5344CB8AC3E}">
        <p14:creationId xmlns:p14="http://schemas.microsoft.com/office/powerpoint/2010/main" val="3812500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939259-1054-4EA1-BD04-6D4C4DE29909}"/>
              </a:ext>
            </a:extLst>
          </p:cNvPr>
          <p:cNvSpPr txBox="1"/>
          <p:nvPr/>
        </p:nvSpPr>
        <p:spPr>
          <a:xfrm>
            <a:off x="2595417" y="0"/>
            <a:ext cx="5241461" cy="523220"/>
          </a:xfrm>
          <a:prstGeom prst="rect">
            <a:avLst/>
          </a:prstGeom>
          <a:noFill/>
        </p:spPr>
        <p:txBody>
          <a:bodyPr wrap="square" rtlCol="0">
            <a:spAutoFit/>
          </a:bodyPr>
          <a:lstStyle/>
          <a:p>
            <a:r>
              <a:rPr lang="en-CA" sz="2800" dirty="0" err="1"/>
              <a:t>Calendrier</a:t>
            </a:r>
            <a:r>
              <a:rPr lang="en-CA" sz="2800" dirty="0"/>
              <a:t> du </a:t>
            </a:r>
            <a:r>
              <a:rPr lang="en-CA" sz="2800" dirty="0" err="1"/>
              <a:t>scénario</a:t>
            </a:r>
            <a:r>
              <a:rPr lang="en-CA" sz="2800" dirty="0"/>
              <a:t> </a:t>
            </a:r>
          </a:p>
        </p:txBody>
      </p:sp>
      <p:sp>
        <p:nvSpPr>
          <p:cNvPr id="6" name="Rectangle 5">
            <a:extLst>
              <a:ext uri="{FF2B5EF4-FFF2-40B4-BE49-F238E27FC236}">
                <a16:creationId xmlns:a16="http://schemas.microsoft.com/office/drawing/2014/main" id="{9023F32F-99ED-4102-B735-45746514632A}"/>
              </a:ext>
            </a:extLst>
          </p:cNvPr>
          <p:cNvSpPr/>
          <p:nvPr/>
        </p:nvSpPr>
        <p:spPr>
          <a:xfrm>
            <a:off x="92365" y="567770"/>
            <a:ext cx="8820726" cy="2554545"/>
          </a:xfrm>
          <a:prstGeom prst="rect">
            <a:avLst/>
          </a:prstGeom>
        </p:spPr>
        <p:txBody>
          <a:bodyPr wrap="square">
            <a:spAutoFit/>
          </a:bodyPr>
          <a:lstStyle/>
          <a:p>
            <a:pPr lvl="2">
              <a:spcBef>
                <a:spcPct val="0"/>
              </a:spcBef>
              <a:defRPr/>
            </a:pPr>
            <a:r>
              <a:rPr lang="fr-FR" altLang="en-US" sz="2000" dirty="0"/>
              <a:t>Déroulement de l’exercice de 0800 à 2000 le 2 juin 2020 (date réelle), la mise en situation aura lieu du 26 au 29 mai (conditions menant à la vague de chaleur), 29 au 31 mai (vague de chaleur) et 1er juin (tempête tropicale).</a:t>
            </a:r>
          </a:p>
          <a:p>
            <a:pPr lvl="2">
              <a:spcBef>
                <a:spcPct val="0"/>
              </a:spcBef>
              <a:defRPr/>
            </a:pPr>
            <a:r>
              <a:rPr lang="fr-FR" altLang="en-US" sz="2000" dirty="0"/>
              <a:t>La vague de chaleur aura des effets que devront gérer les communautés. Le 1er juin, la tempête tropicale compliquera les situations causées par la vague de chaleur et entraînera de nouvelles répercussions.</a:t>
            </a:r>
          </a:p>
          <a:p>
            <a:pPr lvl="2">
              <a:spcBef>
                <a:spcPct val="0"/>
              </a:spcBef>
              <a:defRPr/>
            </a:pPr>
            <a:endParaRPr lang="en-CA" altLang="en-US" sz="2000" dirty="0"/>
          </a:p>
        </p:txBody>
      </p:sp>
      <p:cxnSp>
        <p:nvCxnSpPr>
          <p:cNvPr id="7" name="Straight Arrow Connector 6">
            <a:extLst>
              <a:ext uri="{FF2B5EF4-FFF2-40B4-BE49-F238E27FC236}">
                <a16:creationId xmlns:a16="http://schemas.microsoft.com/office/drawing/2014/main" id="{38764F2D-41FE-462C-A4D7-9118D3282AD5}"/>
              </a:ext>
            </a:extLst>
          </p:cNvPr>
          <p:cNvCxnSpPr/>
          <p:nvPr/>
        </p:nvCxnSpPr>
        <p:spPr>
          <a:xfrm>
            <a:off x="358587" y="3419383"/>
            <a:ext cx="865990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02DFF70-41A4-4507-8970-6DDF01E2C123}"/>
              </a:ext>
            </a:extLst>
          </p:cNvPr>
          <p:cNvSpPr txBox="1"/>
          <p:nvPr/>
        </p:nvSpPr>
        <p:spPr>
          <a:xfrm>
            <a:off x="2931459" y="2788024"/>
            <a:ext cx="1855693" cy="369332"/>
          </a:xfrm>
          <a:prstGeom prst="rect">
            <a:avLst/>
          </a:prstGeom>
          <a:noFill/>
        </p:spPr>
        <p:txBody>
          <a:bodyPr wrap="square" rtlCol="0">
            <a:spAutoFit/>
          </a:bodyPr>
          <a:lstStyle/>
          <a:p>
            <a:r>
              <a:rPr lang="en-CA" dirty="0"/>
              <a:t>Mai</a:t>
            </a:r>
          </a:p>
        </p:txBody>
      </p:sp>
      <p:sp>
        <p:nvSpPr>
          <p:cNvPr id="10" name="TextBox 9">
            <a:extLst>
              <a:ext uri="{FF2B5EF4-FFF2-40B4-BE49-F238E27FC236}">
                <a16:creationId xmlns:a16="http://schemas.microsoft.com/office/drawing/2014/main" id="{66F294DC-2DE0-401F-8F70-B7A589B130DB}"/>
              </a:ext>
            </a:extLst>
          </p:cNvPr>
          <p:cNvSpPr txBox="1"/>
          <p:nvPr/>
        </p:nvSpPr>
        <p:spPr>
          <a:xfrm>
            <a:off x="7611035" y="2788024"/>
            <a:ext cx="726141" cy="369332"/>
          </a:xfrm>
          <a:prstGeom prst="rect">
            <a:avLst/>
          </a:prstGeom>
          <a:noFill/>
        </p:spPr>
        <p:txBody>
          <a:bodyPr wrap="square" rtlCol="0">
            <a:spAutoFit/>
          </a:bodyPr>
          <a:lstStyle/>
          <a:p>
            <a:r>
              <a:rPr lang="en-CA" dirty="0" err="1"/>
              <a:t>Juin</a:t>
            </a:r>
            <a:endParaRPr lang="en-CA" dirty="0"/>
          </a:p>
        </p:txBody>
      </p:sp>
      <p:sp>
        <p:nvSpPr>
          <p:cNvPr id="12" name="Rectangle 11">
            <a:extLst>
              <a:ext uri="{FF2B5EF4-FFF2-40B4-BE49-F238E27FC236}">
                <a16:creationId xmlns:a16="http://schemas.microsoft.com/office/drawing/2014/main" id="{98038F62-87CC-4DB4-AC33-765BC9F7CBA5}"/>
              </a:ext>
            </a:extLst>
          </p:cNvPr>
          <p:cNvSpPr/>
          <p:nvPr/>
        </p:nvSpPr>
        <p:spPr>
          <a:xfrm>
            <a:off x="1964163" y="3344073"/>
            <a:ext cx="441147" cy="369332"/>
          </a:xfrm>
          <a:prstGeom prst="rect">
            <a:avLst/>
          </a:prstGeom>
        </p:spPr>
        <p:txBody>
          <a:bodyPr wrap="none">
            <a:spAutoFit/>
          </a:bodyPr>
          <a:lstStyle/>
          <a:p>
            <a:pPr algn="ctr">
              <a:spcBef>
                <a:spcPct val="0"/>
              </a:spcBef>
            </a:pPr>
            <a:r>
              <a:rPr lang="en-CA" altLang="en-US" dirty="0">
                <a:latin typeface="Arial" panose="020B0604020202020204" pitchFamily="34" charset="0"/>
              </a:rPr>
              <a:t>27</a:t>
            </a:r>
          </a:p>
        </p:txBody>
      </p:sp>
      <p:sp>
        <p:nvSpPr>
          <p:cNvPr id="13" name="Rectangle 12">
            <a:extLst>
              <a:ext uri="{FF2B5EF4-FFF2-40B4-BE49-F238E27FC236}">
                <a16:creationId xmlns:a16="http://schemas.microsoft.com/office/drawing/2014/main" id="{40679567-1C67-468B-BD04-47C05FA0DA20}"/>
              </a:ext>
            </a:extLst>
          </p:cNvPr>
          <p:cNvSpPr/>
          <p:nvPr/>
        </p:nvSpPr>
        <p:spPr>
          <a:xfrm>
            <a:off x="2778340" y="3331313"/>
            <a:ext cx="505268" cy="369332"/>
          </a:xfrm>
          <a:prstGeom prst="rect">
            <a:avLst/>
          </a:prstGeom>
        </p:spPr>
        <p:txBody>
          <a:bodyPr wrap="none">
            <a:spAutoFit/>
          </a:bodyPr>
          <a:lstStyle/>
          <a:p>
            <a:pPr algn="ctr">
              <a:spcBef>
                <a:spcPct val="0"/>
              </a:spcBef>
            </a:pPr>
            <a:r>
              <a:rPr lang="en-CA" altLang="en-US" dirty="0">
                <a:latin typeface="Arial" panose="020B0604020202020204" pitchFamily="34" charset="0"/>
              </a:rPr>
              <a:t>28 </a:t>
            </a:r>
          </a:p>
        </p:txBody>
      </p:sp>
      <p:sp>
        <p:nvSpPr>
          <p:cNvPr id="14" name="Rectangle 13">
            <a:extLst>
              <a:ext uri="{FF2B5EF4-FFF2-40B4-BE49-F238E27FC236}">
                <a16:creationId xmlns:a16="http://schemas.microsoft.com/office/drawing/2014/main" id="{59D74A5B-AFC3-4D23-B4FA-D883B7AE6BFC}"/>
              </a:ext>
            </a:extLst>
          </p:cNvPr>
          <p:cNvSpPr/>
          <p:nvPr/>
        </p:nvSpPr>
        <p:spPr>
          <a:xfrm>
            <a:off x="1063251" y="3344073"/>
            <a:ext cx="441146" cy="369332"/>
          </a:xfrm>
          <a:prstGeom prst="rect">
            <a:avLst/>
          </a:prstGeom>
        </p:spPr>
        <p:txBody>
          <a:bodyPr wrap="none">
            <a:spAutoFit/>
          </a:bodyPr>
          <a:lstStyle/>
          <a:p>
            <a:pPr algn="ctr">
              <a:spcBef>
                <a:spcPct val="0"/>
              </a:spcBef>
            </a:pPr>
            <a:r>
              <a:rPr lang="en-CA" altLang="en-US" dirty="0">
                <a:latin typeface="Arial" panose="020B0604020202020204" pitchFamily="34" charset="0"/>
              </a:rPr>
              <a:t>26</a:t>
            </a:r>
          </a:p>
        </p:txBody>
      </p:sp>
      <p:sp>
        <p:nvSpPr>
          <p:cNvPr id="15" name="Rectangle 14">
            <a:extLst>
              <a:ext uri="{FF2B5EF4-FFF2-40B4-BE49-F238E27FC236}">
                <a16:creationId xmlns:a16="http://schemas.microsoft.com/office/drawing/2014/main" id="{37888D6B-3EBD-46B3-9217-FE160D5A7842}"/>
              </a:ext>
            </a:extLst>
          </p:cNvPr>
          <p:cNvSpPr/>
          <p:nvPr/>
        </p:nvSpPr>
        <p:spPr>
          <a:xfrm flipH="1">
            <a:off x="3587016" y="3351733"/>
            <a:ext cx="441147" cy="369332"/>
          </a:xfrm>
          <a:prstGeom prst="rect">
            <a:avLst/>
          </a:prstGeom>
        </p:spPr>
        <p:txBody>
          <a:bodyPr wrap="square">
            <a:spAutoFit/>
          </a:bodyPr>
          <a:lstStyle/>
          <a:p>
            <a:pPr algn="ctr">
              <a:spcBef>
                <a:spcPct val="0"/>
              </a:spcBef>
            </a:pPr>
            <a:r>
              <a:rPr lang="en-CA" altLang="en-US" dirty="0">
                <a:latin typeface="Arial" panose="020B0604020202020204" pitchFamily="34" charset="0"/>
              </a:rPr>
              <a:t>29</a:t>
            </a:r>
          </a:p>
        </p:txBody>
      </p:sp>
      <p:sp>
        <p:nvSpPr>
          <p:cNvPr id="17" name="Rectangle 16">
            <a:extLst>
              <a:ext uri="{FF2B5EF4-FFF2-40B4-BE49-F238E27FC236}">
                <a16:creationId xmlns:a16="http://schemas.microsoft.com/office/drawing/2014/main" id="{C4328973-F9C8-4DE5-9706-502F0369853D}"/>
              </a:ext>
            </a:extLst>
          </p:cNvPr>
          <p:cNvSpPr/>
          <p:nvPr/>
        </p:nvSpPr>
        <p:spPr>
          <a:xfrm>
            <a:off x="5272978" y="3344073"/>
            <a:ext cx="505268" cy="369332"/>
          </a:xfrm>
          <a:prstGeom prst="rect">
            <a:avLst/>
          </a:prstGeom>
        </p:spPr>
        <p:txBody>
          <a:bodyPr wrap="square">
            <a:spAutoFit/>
          </a:bodyPr>
          <a:lstStyle/>
          <a:p>
            <a:pPr algn="ctr">
              <a:spcBef>
                <a:spcPct val="0"/>
              </a:spcBef>
            </a:pPr>
            <a:r>
              <a:rPr lang="en-CA" altLang="en-US" dirty="0">
                <a:latin typeface="Arial" panose="020B0604020202020204" pitchFamily="34" charset="0"/>
              </a:rPr>
              <a:t>31</a:t>
            </a:r>
          </a:p>
        </p:txBody>
      </p:sp>
      <p:sp>
        <p:nvSpPr>
          <p:cNvPr id="18" name="Rectangle 17">
            <a:extLst>
              <a:ext uri="{FF2B5EF4-FFF2-40B4-BE49-F238E27FC236}">
                <a16:creationId xmlns:a16="http://schemas.microsoft.com/office/drawing/2014/main" id="{E7510915-749C-4B9D-A999-69E441501C4C}"/>
              </a:ext>
            </a:extLst>
          </p:cNvPr>
          <p:cNvSpPr/>
          <p:nvPr/>
        </p:nvSpPr>
        <p:spPr>
          <a:xfrm>
            <a:off x="4351426" y="3337957"/>
            <a:ext cx="441147" cy="369332"/>
          </a:xfrm>
          <a:prstGeom prst="rect">
            <a:avLst/>
          </a:prstGeom>
        </p:spPr>
        <p:txBody>
          <a:bodyPr wrap="none">
            <a:spAutoFit/>
          </a:bodyPr>
          <a:lstStyle/>
          <a:p>
            <a:pPr algn="ctr">
              <a:spcBef>
                <a:spcPct val="0"/>
              </a:spcBef>
            </a:pPr>
            <a:r>
              <a:rPr lang="en-CA" altLang="en-US" dirty="0">
                <a:latin typeface="Arial" panose="020B0604020202020204" pitchFamily="34" charset="0"/>
              </a:rPr>
              <a:t>30</a:t>
            </a:r>
          </a:p>
        </p:txBody>
      </p:sp>
      <p:sp>
        <p:nvSpPr>
          <p:cNvPr id="19" name="Rectangle 18">
            <a:extLst>
              <a:ext uri="{FF2B5EF4-FFF2-40B4-BE49-F238E27FC236}">
                <a16:creationId xmlns:a16="http://schemas.microsoft.com/office/drawing/2014/main" id="{0884BB61-839A-4AAD-AAA9-903761D8F797}"/>
              </a:ext>
            </a:extLst>
          </p:cNvPr>
          <p:cNvSpPr/>
          <p:nvPr/>
        </p:nvSpPr>
        <p:spPr>
          <a:xfrm>
            <a:off x="6302582" y="3351733"/>
            <a:ext cx="441147" cy="369332"/>
          </a:xfrm>
          <a:prstGeom prst="rect">
            <a:avLst/>
          </a:prstGeom>
        </p:spPr>
        <p:txBody>
          <a:bodyPr wrap="square">
            <a:spAutoFit/>
          </a:bodyPr>
          <a:lstStyle/>
          <a:p>
            <a:pPr algn="ctr">
              <a:spcBef>
                <a:spcPct val="0"/>
              </a:spcBef>
            </a:pPr>
            <a:r>
              <a:rPr lang="en-CA" altLang="en-US" dirty="0">
                <a:latin typeface="Arial" panose="020B0604020202020204" pitchFamily="34" charset="0"/>
              </a:rPr>
              <a:t>1</a:t>
            </a:r>
          </a:p>
        </p:txBody>
      </p:sp>
      <p:sp>
        <p:nvSpPr>
          <p:cNvPr id="20" name="Rectangle 19">
            <a:extLst>
              <a:ext uri="{FF2B5EF4-FFF2-40B4-BE49-F238E27FC236}">
                <a16:creationId xmlns:a16="http://schemas.microsoft.com/office/drawing/2014/main" id="{F4235573-6008-48E2-8236-80F7602BCDA9}"/>
              </a:ext>
            </a:extLst>
          </p:cNvPr>
          <p:cNvSpPr/>
          <p:nvPr/>
        </p:nvSpPr>
        <p:spPr>
          <a:xfrm>
            <a:off x="7020750" y="3369425"/>
            <a:ext cx="721555" cy="369332"/>
          </a:xfrm>
          <a:prstGeom prst="rect">
            <a:avLst/>
          </a:prstGeom>
        </p:spPr>
        <p:txBody>
          <a:bodyPr wrap="square">
            <a:spAutoFit/>
          </a:bodyPr>
          <a:lstStyle/>
          <a:p>
            <a:pPr algn="ctr">
              <a:spcBef>
                <a:spcPct val="0"/>
              </a:spcBef>
            </a:pPr>
            <a:r>
              <a:rPr lang="en-CA" altLang="en-US" dirty="0">
                <a:latin typeface="Arial" panose="020B0604020202020204" pitchFamily="34" charset="0"/>
              </a:rPr>
              <a:t>2</a:t>
            </a:r>
          </a:p>
        </p:txBody>
      </p:sp>
      <p:sp>
        <p:nvSpPr>
          <p:cNvPr id="21" name="Rectangle 20">
            <a:extLst>
              <a:ext uri="{FF2B5EF4-FFF2-40B4-BE49-F238E27FC236}">
                <a16:creationId xmlns:a16="http://schemas.microsoft.com/office/drawing/2014/main" id="{81EBC124-7BBD-40E3-8CD1-EACAC9312EC4}"/>
              </a:ext>
            </a:extLst>
          </p:cNvPr>
          <p:cNvSpPr/>
          <p:nvPr/>
        </p:nvSpPr>
        <p:spPr>
          <a:xfrm>
            <a:off x="7836879" y="3359156"/>
            <a:ext cx="833717" cy="369332"/>
          </a:xfrm>
          <a:prstGeom prst="rect">
            <a:avLst/>
          </a:prstGeom>
        </p:spPr>
        <p:txBody>
          <a:bodyPr wrap="square">
            <a:spAutoFit/>
          </a:bodyPr>
          <a:lstStyle/>
          <a:p>
            <a:pPr algn="ctr">
              <a:spcBef>
                <a:spcPct val="0"/>
              </a:spcBef>
            </a:pPr>
            <a:r>
              <a:rPr lang="en-CA" altLang="en-US" dirty="0">
                <a:latin typeface="Arial" panose="020B0604020202020204" pitchFamily="34" charset="0"/>
              </a:rPr>
              <a:t>3</a:t>
            </a:r>
          </a:p>
        </p:txBody>
      </p:sp>
      <p:sp>
        <p:nvSpPr>
          <p:cNvPr id="23" name="Rectangle: Diagonal Corners Rounded 22">
            <a:extLst>
              <a:ext uri="{FF2B5EF4-FFF2-40B4-BE49-F238E27FC236}">
                <a16:creationId xmlns:a16="http://schemas.microsoft.com/office/drawing/2014/main" id="{F56C001F-21B6-41F0-B89F-3E67C94408E5}"/>
              </a:ext>
            </a:extLst>
          </p:cNvPr>
          <p:cNvSpPr/>
          <p:nvPr/>
        </p:nvSpPr>
        <p:spPr>
          <a:xfrm>
            <a:off x="857959" y="3813705"/>
            <a:ext cx="2844465" cy="914400"/>
          </a:xfrm>
          <a:prstGeom prst="round2DiagRect">
            <a:avLst>
              <a:gd name="adj1" fmla="val 16667"/>
              <a:gd name="adj2" fmla="val 156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Mise en situation du scénario, mise à jour d’ECCC, médias sociaux, test</a:t>
            </a:r>
            <a:endParaRPr lang="en-CA" sz="1600" dirty="0"/>
          </a:p>
        </p:txBody>
      </p:sp>
      <p:sp>
        <p:nvSpPr>
          <p:cNvPr id="24" name="Rectangle: Diagonal Corners Rounded 23">
            <a:extLst>
              <a:ext uri="{FF2B5EF4-FFF2-40B4-BE49-F238E27FC236}">
                <a16:creationId xmlns:a16="http://schemas.microsoft.com/office/drawing/2014/main" id="{084767DF-99FC-4715-B769-ADF63DF298CE}"/>
              </a:ext>
            </a:extLst>
          </p:cNvPr>
          <p:cNvSpPr/>
          <p:nvPr/>
        </p:nvSpPr>
        <p:spPr>
          <a:xfrm>
            <a:off x="3826595" y="3781055"/>
            <a:ext cx="1981199" cy="914401"/>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Vague de </a:t>
            </a:r>
            <a:r>
              <a:rPr lang="en-CA" dirty="0" err="1"/>
              <a:t>chaleur</a:t>
            </a:r>
            <a:r>
              <a:rPr lang="en-CA" dirty="0"/>
              <a:t> </a:t>
            </a:r>
          </a:p>
        </p:txBody>
      </p:sp>
      <p:sp>
        <p:nvSpPr>
          <p:cNvPr id="25" name="Rectangle: Diagonal Corners Rounded 24">
            <a:extLst>
              <a:ext uri="{FF2B5EF4-FFF2-40B4-BE49-F238E27FC236}">
                <a16:creationId xmlns:a16="http://schemas.microsoft.com/office/drawing/2014/main" id="{C769A3C3-B4AE-4B1C-BCCB-98696745C242}"/>
              </a:ext>
            </a:extLst>
          </p:cNvPr>
          <p:cNvSpPr/>
          <p:nvPr/>
        </p:nvSpPr>
        <p:spPr>
          <a:xfrm>
            <a:off x="5931965" y="3796375"/>
            <a:ext cx="9144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err="1"/>
              <a:t>Tempête</a:t>
            </a:r>
            <a:r>
              <a:rPr lang="en-CA" sz="1400" dirty="0"/>
              <a:t> </a:t>
            </a:r>
            <a:r>
              <a:rPr lang="en-CA" sz="1400" dirty="0" err="1"/>
              <a:t>tropicale</a:t>
            </a:r>
            <a:endParaRPr lang="en-CA" sz="1400" dirty="0"/>
          </a:p>
        </p:txBody>
      </p:sp>
      <p:sp>
        <p:nvSpPr>
          <p:cNvPr id="26" name="Rectangle: Diagonal Corners Rounded 25">
            <a:extLst>
              <a:ext uri="{FF2B5EF4-FFF2-40B4-BE49-F238E27FC236}">
                <a16:creationId xmlns:a16="http://schemas.microsoft.com/office/drawing/2014/main" id="{ED1E5E4E-F747-4D0E-BA45-BCC00C1324DD}"/>
              </a:ext>
            </a:extLst>
          </p:cNvPr>
          <p:cNvSpPr/>
          <p:nvPr/>
        </p:nvSpPr>
        <p:spPr>
          <a:xfrm>
            <a:off x="6924327" y="3787879"/>
            <a:ext cx="1113008"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Jour de l’exercice 0800 à 2000</a:t>
            </a:r>
            <a:endParaRPr lang="en-CA" sz="1400" dirty="0"/>
          </a:p>
        </p:txBody>
      </p:sp>
    </p:spTree>
    <p:extLst>
      <p:ext uri="{BB962C8B-B14F-4D97-AF65-F5344CB8AC3E}">
        <p14:creationId xmlns:p14="http://schemas.microsoft.com/office/powerpoint/2010/main" val="2113262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E4064F-6F43-48C7-83C2-F8C12BE24A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976" y="71718"/>
            <a:ext cx="8615083" cy="56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7035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3F0FF6-D62A-4A95-94B1-0E55F54ABFBE}"/>
              </a:ext>
            </a:extLst>
          </p:cNvPr>
          <p:cNvSpPr/>
          <p:nvPr/>
        </p:nvSpPr>
        <p:spPr>
          <a:xfrm>
            <a:off x="546847" y="289679"/>
            <a:ext cx="8417858" cy="5078313"/>
          </a:xfrm>
          <a:prstGeom prst="rect">
            <a:avLst/>
          </a:prstGeom>
        </p:spPr>
        <p:txBody>
          <a:bodyPr wrap="square">
            <a:spAutoFit/>
          </a:bodyPr>
          <a:lstStyle/>
          <a:p>
            <a:pPr algn="ctr"/>
            <a:r>
              <a:rPr lang="en-CA" altLang="en-US" sz="2800" cap="all" dirty="0" err="1"/>
              <a:t>Produits</a:t>
            </a:r>
            <a:r>
              <a:rPr lang="en-CA" altLang="en-US" sz="2800" cap="all" dirty="0"/>
              <a:t> de </a:t>
            </a:r>
            <a:r>
              <a:rPr lang="en-CA" altLang="en-US" sz="2800" cap="all" dirty="0" err="1"/>
              <a:t>l’exercice</a:t>
            </a:r>
            <a:endParaRPr lang="en-CA" altLang="en-US" sz="2800" cap="all" dirty="0"/>
          </a:p>
          <a:p>
            <a:endParaRPr lang="en-CA" altLang="en-US" dirty="0"/>
          </a:p>
          <a:p>
            <a:endParaRPr lang="en-CA" altLang="en-US" dirty="0"/>
          </a:p>
          <a:p>
            <a:pPr marL="285750" indent="-285750">
              <a:buFont typeface="Arial" panose="020B0604020202020204" pitchFamily="34" charset="0"/>
              <a:buChar char="•"/>
            </a:pPr>
            <a:r>
              <a:rPr lang="fr-FR" altLang="en-US" sz="2000" dirty="0"/>
              <a:t>L’OMU NB créera un manuel de l’exercice renfermant tous les renseignements nécessaires pour gérer l’exercice (manuel des joueurs et manuel des AC); </a:t>
            </a:r>
          </a:p>
          <a:p>
            <a:pPr marL="285750" indent="-285750">
              <a:buFont typeface="Arial" panose="020B0604020202020204" pitchFamily="34" charset="0"/>
              <a:buChar char="•"/>
            </a:pPr>
            <a:endParaRPr lang="fr-FR" altLang="en-US" sz="2000" dirty="0"/>
          </a:p>
          <a:p>
            <a:pPr marL="285750" indent="-285750">
              <a:buFont typeface="Arial" panose="020B0604020202020204" pitchFamily="34" charset="0"/>
              <a:buChar char="•"/>
            </a:pPr>
            <a:r>
              <a:rPr lang="fr-FR" altLang="en-US" sz="2000" dirty="0"/>
              <a:t>L’OMU NB créera la LEP; </a:t>
            </a:r>
          </a:p>
          <a:p>
            <a:pPr marL="285750" indent="-285750">
              <a:buFont typeface="Arial" panose="020B0604020202020204" pitchFamily="34" charset="0"/>
              <a:buChar char="•"/>
            </a:pPr>
            <a:endParaRPr lang="fr-FR" altLang="en-US" sz="2000" dirty="0"/>
          </a:p>
          <a:p>
            <a:pPr marL="285750" indent="-285750">
              <a:buFont typeface="Arial" panose="020B0604020202020204" pitchFamily="34" charset="0"/>
              <a:buChar char="•"/>
            </a:pPr>
            <a:r>
              <a:rPr lang="fr-FR" altLang="en-US" sz="2000" dirty="0"/>
              <a:t>L’OMU NB fournira les services de médias sociaux et de médias de nouvelles de l’exercice; </a:t>
            </a:r>
          </a:p>
          <a:p>
            <a:pPr marL="285750" indent="-285750">
              <a:buFont typeface="Arial" panose="020B0604020202020204" pitchFamily="34" charset="0"/>
              <a:buChar char="•"/>
            </a:pPr>
            <a:endParaRPr lang="fr-FR" altLang="en-US" sz="2000" dirty="0"/>
          </a:p>
          <a:p>
            <a:pPr marL="285750" indent="-285750">
              <a:buFont typeface="Arial" panose="020B0604020202020204" pitchFamily="34" charset="0"/>
              <a:buChar char="•"/>
            </a:pPr>
            <a:r>
              <a:rPr lang="fr-FR" altLang="en-US" sz="2000" dirty="0"/>
              <a:t>ECCC a créé le dossier météorologique de l’exercice;</a:t>
            </a:r>
          </a:p>
          <a:p>
            <a:pPr marL="285750" indent="-285750">
              <a:buFont typeface="Arial" panose="020B0604020202020204" pitchFamily="34" charset="0"/>
              <a:buChar char="•"/>
            </a:pPr>
            <a:endParaRPr lang="fr-FR" altLang="en-US" sz="2000" dirty="0"/>
          </a:p>
          <a:p>
            <a:pPr marL="285750" indent="-285750">
              <a:buFont typeface="Arial" panose="020B0604020202020204" pitchFamily="34" charset="0"/>
              <a:buChar char="•"/>
            </a:pPr>
            <a:r>
              <a:rPr lang="fr-FR" altLang="en-US" sz="2000" dirty="0"/>
              <a:t>L’ARSNB élaborera, pour les fins de l’exercice, un exercice d’opération de recherche majeure.</a:t>
            </a:r>
          </a:p>
        </p:txBody>
      </p:sp>
    </p:spTree>
    <p:extLst>
      <p:ext uri="{BB962C8B-B14F-4D97-AF65-F5344CB8AC3E}">
        <p14:creationId xmlns:p14="http://schemas.microsoft.com/office/powerpoint/2010/main" val="4245830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DC806-A005-4725-9727-289380E02F8C}"/>
              </a:ext>
            </a:extLst>
          </p:cNvPr>
          <p:cNvSpPr/>
          <p:nvPr/>
        </p:nvSpPr>
        <p:spPr>
          <a:xfrm>
            <a:off x="527707" y="212278"/>
            <a:ext cx="7826188" cy="5509200"/>
          </a:xfrm>
          <a:prstGeom prst="rect">
            <a:avLst/>
          </a:prstGeom>
        </p:spPr>
        <p:txBody>
          <a:bodyPr wrap="square">
            <a:spAutoFit/>
          </a:bodyPr>
          <a:lstStyle/>
          <a:p>
            <a:pPr algn="ctr">
              <a:defRPr/>
            </a:pPr>
            <a:r>
              <a:rPr lang="en-CA" altLang="en-US" sz="2800" dirty="0" err="1">
                <a:cs typeface="Arial" charset="0"/>
              </a:rPr>
              <a:t>Contrôle</a:t>
            </a:r>
            <a:r>
              <a:rPr lang="en-CA" altLang="en-US" sz="2800" dirty="0">
                <a:cs typeface="Arial" charset="0"/>
              </a:rPr>
              <a:t> de </a:t>
            </a:r>
            <a:r>
              <a:rPr lang="en-CA" altLang="en-US" sz="2800" dirty="0" err="1">
                <a:cs typeface="Arial" charset="0"/>
              </a:rPr>
              <a:t>l’exercice</a:t>
            </a:r>
            <a:r>
              <a:rPr lang="en-CA" altLang="en-US" sz="2800" dirty="0">
                <a:cs typeface="Arial" charset="0"/>
              </a:rPr>
              <a:t> (EXCON)</a:t>
            </a:r>
          </a:p>
          <a:p>
            <a:pPr>
              <a:buFont typeface="Wingdings" pitchFamily="2" charset="2"/>
              <a:buChar char="§"/>
              <a:defRPr/>
            </a:pPr>
            <a:endParaRPr lang="en-CA" altLang="en-US" dirty="0">
              <a:cs typeface="Arial" charset="0"/>
            </a:endParaRPr>
          </a:p>
          <a:p>
            <a:pPr marL="285750" indent="-285750">
              <a:buFont typeface="Arial" panose="020B0604020202020204" pitchFamily="34" charset="0"/>
              <a:buChar char="•"/>
              <a:defRPr/>
            </a:pPr>
            <a:r>
              <a:rPr lang="fr-FR" altLang="en-US" dirty="0">
                <a:cs typeface="Arial" charset="0"/>
              </a:rPr>
              <a:t>En tant qu’AC, savez-vous quelles seront vos responsabilités et quel sera votre rôle dans le cadre de l’exercice?</a:t>
            </a:r>
          </a:p>
          <a:p>
            <a:pPr marL="285750" indent="-285750">
              <a:buFont typeface="Arial" panose="020B0604020202020204" pitchFamily="34" charset="0"/>
              <a:buChar char="•"/>
              <a:defRPr/>
            </a:pPr>
            <a:endParaRPr lang="fr-FR" altLang="en-US" dirty="0">
              <a:cs typeface="Arial" charset="0"/>
            </a:endParaRPr>
          </a:p>
          <a:p>
            <a:pPr marL="285750" indent="-285750">
              <a:buFont typeface="Arial" panose="020B0604020202020204" pitchFamily="34" charset="0"/>
              <a:buChar char="•"/>
              <a:defRPr/>
            </a:pPr>
            <a:r>
              <a:rPr lang="fr-FR" altLang="en-US" dirty="0">
                <a:cs typeface="Arial" charset="0"/>
              </a:rPr>
              <a:t>En tant que joueur d’EXCON, vous surveillerez comment l’exercice se déroule en ce qui concerne votre organisation individuelle. C’est pourquoi vous participez à la rédaction de la LEP et à la conception de l’exercice. </a:t>
            </a:r>
            <a:r>
              <a:rPr lang="fr-FR" altLang="en-US" dirty="0">
                <a:solidFill>
                  <a:srgbClr val="FF0000"/>
                </a:solidFill>
                <a:cs typeface="Arial" charset="0"/>
              </a:rPr>
              <a:t>***Ces renseignements NE DOIVENT PAS être divulgués aux personnes qui participent à l’exercice.***</a:t>
            </a:r>
          </a:p>
          <a:p>
            <a:pPr marL="285750" indent="-285750">
              <a:buFont typeface="Arial" panose="020B0604020202020204" pitchFamily="34" charset="0"/>
              <a:buChar char="•"/>
              <a:defRPr/>
            </a:pPr>
            <a:endParaRPr lang="fr-FR" altLang="en-US" dirty="0">
              <a:cs typeface="Arial" charset="0"/>
            </a:endParaRPr>
          </a:p>
          <a:p>
            <a:pPr marL="285750" indent="-285750">
              <a:buFont typeface="Arial" panose="020B0604020202020204" pitchFamily="34" charset="0"/>
              <a:buChar char="•"/>
              <a:defRPr/>
            </a:pPr>
            <a:r>
              <a:rPr lang="fr-FR" altLang="en-US" dirty="0">
                <a:cs typeface="Arial" charset="0"/>
              </a:rPr>
              <a:t>Comment prévoyez-vous garder votre organisation « sur la bonne voie » et assurer sa progression? Êtes-vous prêt à le faire?</a:t>
            </a:r>
          </a:p>
          <a:p>
            <a:pPr marL="285750" indent="-285750">
              <a:buFont typeface="Arial" panose="020B0604020202020204" pitchFamily="34" charset="0"/>
              <a:buChar char="•"/>
              <a:defRPr/>
            </a:pPr>
            <a:endParaRPr lang="fr-FR" altLang="en-US" dirty="0">
              <a:cs typeface="Arial" charset="0"/>
            </a:endParaRPr>
          </a:p>
          <a:p>
            <a:pPr marL="285750" indent="-285750">
              <a:buFont typeface="Arial" panose="020B0604020202020204" pitchFamily="34" charset="0"/>
              <a:buChar char="•"/>
              <a:defRPr/>
            </a:pPr>
            <a:r>
              <a:rPr lang="fr-FR" altLang="en-US" dirty="0">
                <a:cs typeface="Arial" charset="0"/>
              </a:rPr>
              <a:t>Vous devez déterminer à l’avance où et comment vous transmettrez les intrants. </a:t>
            </a:r>
          </a:p>
          <a:p>
            <a:pPr marL="285750" indent="-285750">
              <a:buFont typeface="Arial" panose="020B0604020202020204" pitchFamily="34" charset="0"/>
              <a:buChar char="•"/>
              <a:defRPr/>
            </a:pPr>
            <a:endParaRPr lang="fr-FR" altLang="en-US" dirty="0">
              <a:cs typeface="Arial" charset="0"/>
            </a:endParaRPr>
          </a:p>
          <a:p>
            <a:pPr marL="285750" indent="-285750">
              <a:buFont typeface="Arial" panose="020B0604020202020204" pitchFamily="34" charset="0"/>
              <a:buChar char="•"/>
              <a:defRPr/>
            </a:pPr>
            <a:r>
              <a:rPr lang="fr-FR" altLang="en-US" dirty="0">
                <a:cs typeface="Arial" charset="0"/>
              </a:rPr>
              <a:t>Savez-vous ce que vous avez à faire avant l’exécution de l’exercice pour vous assurer d’être prêt? </a:t>
            </a:r>
          </a:p>
        </p:txBody>
      </p:sp>
    </p:spTree>
    <p:extLst>
      <p:ext uri="{BB962C8B-B14F-4D97-AF65-F5344CB8AC3E}">
        <p14:creationId xmlns:p14="http://schemas.microsoft.com/office/powerpoint/2010/main" val="1968673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E67061-2B72-46D0-9A63-13A45E2AC0DB}"/>
              </a:ext>
            </a:extLst>
          </p:cNvPr>
          <p:cNvSpPr txBox="1"/>
          <p:nvPr/>
        </p:nvSpPr>
        <p:spPr>
          <a:xfrm>
            <a:off x="427703" y="676639"/>
            <a:ext cx="8539317" cy="2339102"/>
          </a:xfrm>
          <a:prstGeom prst="rect">
            <a:avLst/>
          </a:prstGeom>
          <a:noFill/>
        </p:spPr>
        <p:txBody>
          <a:bodyPr wrap="square" rtlCol="0">
            <a:spAutoFit/>
          </a:bodyPr>
          <a:lstStyle/>
          <a:p>
            <a:pPr algn="ctr"/>
            <a:r>
              <a:rPr lang="en-CA" sz="2800" dirty="0"/>
              <a:t>Rappel</a:t>
            </a:r>
          </a:p>
          <a:p>
            <a:endParaRPr lang="en-CA" dirty="0"/>
          </a:p>
          <a:p>
            <a:r>
              <a:rPr lang="fr-FR" sz="2000" dirty="0"/>
              <a:t>Toute correspondance relative à l’exercice doit commencer et se terminer par </a:t>
            </a:r>
            <a:r>
              <a:rPr lang="fr-FR" sz="2000" dirty="0">
                <a:solidFill>
                  <a:srgbClr val="FF0000"/>
                </a:solidFill>
              </a:rPr>
              <a:t>Exercice </a:t>
            </a:r>
            <a:r>
              <a:rPr lang="fr-FR" sz="2000" dirty="0" err="1">
                <a:solidFill>
                  <a:srgbClr val="FF0000"/>
                </a:solidFill>
              </a:rPr>
              <a:t>Exercice</a:t>
            </a:r>
            <a:r>
              <a:rPr lang="fr-FR" sz="2000" dirty="0">
                <a:solidFill>
                  <a:srgbClr val="FF0000"/>
                </a:solidFill>
              </a:rPr>
              <a:t> </a:t>
            </a:r>
            <a:r>
              <a:rPr lang="fr-FR" sz="2000" dirty="0" err="1">
                <a:solidFill>
                  <a:srgbClr val="FF0000"/>
                </a:solidFill>
              </a:rPr>
              <a:t>Exercice</a:t>
            </a:r>
            <a:r>
              <a:rPr lang="fr-FR" sz="2000" dirty="0">
                <a:solidFill>
                  <a:srgbClr val="FF0000"/>
                </a:solidFill>
              </a:rPr>
              <a:t> </a:t>
            </a:r>
          </a:p>
          <a:p>
            <a:endParaRPr lang="fr-FR" sz="2000" dirty="0"/>
          </a:p>
          <a:p>
            <a:endParaRPr lang="fr-FR" sz="2000" dirty="0"/>
          </a:p>
          <a:p>
            <a:r>
              <a:rPr lang="fr-FR" sz="2000" dirty="0"/>
              <a:t>Toutes les conversations doivent commencer par </a:t>
            </a:r>
            <a:r>
              <a:rPr lang="fr-FR" sz="2000" dirty="0">
                <a:solidFill>
                  <a:srgbClr val="FF0000"/>
                </a:solidFill>
              </a:rPr>
              <a:t>Exercice </a:t>
            </a:r>
            <a:r>
              <a:rPr lang="fr-FR" sz="2000" dirty="0" err="1">
                <a:solidFill>
                  <a:srgbClr val="FF0000"/>
                </a:solidFill>
              </a:rPr>
              <a:t>Exercice</a:t>
            </a:r>
            <a:r>
              <a:rPr lang="fr-FR" sz="2000" dirty="0">
                <a:solidFill>
                  <a:srgbClr val="FF0000"/>
                </a:solidFill>
              </a:rPr>
              <a:t> </a:t>
            </a:r>
            <a:r>
              <a:rPr lang="fr-FR" sz="2000" dirty="0" err="1">
                <a:solidFill>
                  <a:srgbClr val="FF0000"/>
                </a:solidFill>
              </a:rPr>
              <a:t>Exercice</a:t>
            </a:r>
            <a:r>
              <a:rPr lang="fr-FR" sz="2000" dirty="0">
                <a:solidFill>
                  <a:srgbClr val="FF0000"/>
                </a:solidFill>
              </a:rPr>
              <a:t> </a:t>
            </a:r>
          </a:p>
        </p:txBody>
      </p:sp>
    </p:spTree>
    <p:extLst>
      <p:ext uri="{BB962C8B-B14F-4D97-AF65-F5344CB8AC3E}">
        <p14:creationId xmlns:p14="http://schemas.microsoft.com/office/powerpoint/2010/main" val="3125530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D2C8ED-C484-4353-BBA9-FEC9EB7AE194}"/>
              </a:ext>
            </a:extLst>
          </p:cNvPr>
          <p:cNvSpPr txBox="1"/>
          <p:nvPr/>
        </p:nvSpPr>
        <p:spPr>
          <a:xfrm>
            <a:off x="3533614" y="49871"/>
            <a:ext cx="4720699" cy="523220"/>
          </a:xfrm>
          <a:prstGeom prst="rect">
            <a:avLst/>
          </a:prstGeom>
          <a:noFill/>
        </p:spPr>
        <p:txBody>
          <a:bodyPr wrap="square" rtlCol="0">
            <a:spAutoFit/>
          </a:bodyPr>
          <a:lstStyle/>
          <a:p>
            <a:r>
              <a:rPr lang="en-CA" sz="2800" dirty="0" err="1"/>
              <a:t>Calendrier</a:t>
            </a:r>
            <a:r>
              <a:rPr lang="en-CA" sz="2800" dirty="0"/>
              <a:t> de </a:t>
            </a:r>
            <a:r>
              <a:rPr lang="en-CA" sz="2800" dirty="0" err="1"/>
              <a:t>l’exercice</a:t>
            </a:r>
            <a:endParaRPr lang="en-CA" dirty="0"/>
          </a:p>
        </p:txBody>
      </p:sp>
      <p:sp>
        <p:nvSpPr>
          <p:cNvPr id="3" name="TextBox 2">
            <a:extLst>
              <a:ext uri="{FF2B5EF4-FFF2-40B4-BE49-F238E27FC236}">
                <a16:creationId xmlns:a16="http://schemas.microsoft.com/office/drawing/2014/main" id="{0D5708C3-3B5B-40C1-B92D-AB17F7326ACE}"/>
              </a:ext>
            </a:extLst>
          </p:cNvPr>
          <p:cNvSpPr txBox="1"/>
          <p:nvPr/>
        </p:nvSpPr>
        <p:spPr>
          <a:xfrm>
            <a:off x="511444" y="924240"/>
            <a:ext cx="8632556" cy="4524315"/>
          </a:xfrm>
          <a:prstGeom prst="rect">
            <a:avLst/>
          </a:prstGeom>
          <a:noFill/>
        </p:spPr>
        <p:txBody>
          <a:bodyPr wrap="square" rtlCol="0">
            <a:spAutoFit/>
          </a:bodyPr>
          <a:lstStyle/>
          <a:p>
            <a:r>
              <a:rPr lang="fr-FR" dirty="0">
                <a:highlight>
                  <a:srgbClr val="FFFF00"/>
                </a:highlight>
              </a:rPr>
              <a:t>14 jan – CPI</a:t>
            </a:r>
          </a:p>
          <a:p>
            <a:r>
              <a:rPr lang="fr-FR" dirty="0">
                <a:highlight>
                  <a:srgbClr val="FFFF00"/>
                </a:highlight>
              </a:rPr>
              <a:t>21 janv. – banque des intrants publiée sur le site Web</a:t>
            </a:r>
          </a:p>
          <a:p>
            <a:r>
              <a:rPr lang="fr-FR" dirty="0">
                <a:highlight>
                  <a:srgbClr val="FFFF00"/>
                </a:highlight>
              </a:rPr>
              <a:t>29 janv. – groupe de travail avec les intervenants clés</a:t>
            </a:r>
          </a:p>
          <a:p>
            <a:r>
              <a:rPr lang="fr-FR" dirty="0">
                <a:highlight>
                  <a:srgbClr val="FFFF00"/>
                </a:highlight>
              </a:rPr>
              <a:t>12 févr. – CPP</a:t>
            </a:r>
          </a:p>
          <a:p>
            <a:r>
              <a:rPr lang="fr-FR" b="1" dirty="0"/>
              <a:t>31 mars – date limite pour transmettre les intrants!</a:t>
            </a:r>
          </a:p>
          <a:p>
            <a:r>
              <a:rPr lang="fr-FR" dirty="0"/>
              <a:t>15 avril – CPF</a:t>
            </a:r>
          </a:p>
          <a:p>
            <a:r>
              <a:rPr lang="fr-FR" dirty="0"/>
              <a:t>15 mai – achèvement de la traduction</a:t>
            </a:r>
          </a:p>
          <a:p>
            <a:r>
              <a:rPr lang="fr-FR" dirty="0"/>
              <a:t>22 mai – distribution des guides pour les joueurs, du manuel de l’EXCON et de la LEP</a:t>
            </a:r>
          </a:p>
          <a:p>
            <a:r>
              <a:rPr lang="fr-FR" dirty="0"/>
              <a:t>26 et 27 mai – mise en situation</a:t>
            </a:r>
          </a:p>
          <a:p>
            <a:r>
              <a:rPr lang="fr-FR" dirty="0"/>
              <a:t>28 et 29 mai – test des accès aux réseaux sociaux (poursuite de la mise en situation)</a:t>
            </a:r>
          </a:p>
          <a:p>
            <a:r>
              <a:rPr lang="fr-FR" dirty="0"/>
              <a:t>30 et 31 mai – (poursuite de la mise en situation)</a:t>
            </a:r>
          </a:p>
          <a:p>
            <a:r>
              <a:rPr lang="fr-FR" dirty="0"/>
              <a:t>1er juin – une courte tempête tropicale met fin à une vague de chaleur</a:t>
            </a:r>
          </a:p>
          <a:p>
            <a:r>
              <a:rPr lang="fr-FR" dirty="0"/>
              <a:t>2 juin – Exercice Brunswick Charlie (rétroaction immédiate)</a:t>
            </a:r>
          </a:p>
          <a:p>
            <a:r>
              <a:rPr lang="fr-FR" dirty="0"/>
              <a:t>10 juin – Transmission à l’OMU NB des commentaires émis pendant la rétroaction immédiate </a:t>
            </a:r>
            <a:endParaRPr lang="en-CA" sz="1600" dirty="0"/>
          </a:p>
          <a:p>
            <a:r>
              <a:rPr lang="en-CA" dirty="0"/>
              <a:t> </a:t>
            </a:r>
          </a:p>
        </p:txBody>
      </p:sp>
    </p:spTree>
    <p:extLst>
      <p:ext uri="{BB962C8B-B14F-4D97-AF65-F5344CB8AC3E}">
        <p14:creationId xmlns:p14="http://schemas.microsoft.com/office/powerpoint/2010/main" val="243796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75827A-2416-4DE6-BB51-62F7C017AAB5}"/>
              </a:ext>
            </a:extLst>
          </p:cNvPr>
          <p:cNvSpPr/>
          <p:nvPr/>
        </p:nvSpPr>
        <p:spPr>
          <a:xfrm>
            <a:off x="348412" y="98854"/>
            <a:ext cx="8650942" cy="5324535"/>
          </a:xfrm>
          <a:prstGeom prst="rect">
            <a:avLst/>
          </a:prstGeom>
        </p:spPr>
        <p:txBody>
          <a:bodyPr wrap="square">
            <a:spAutoFit/>
          </a:bodyPr>
          <a:lstStyle/>
          <a:p>
            <a:pPr algn="ctr">
              <a:defRPr/>
            </a:pPr>
            <a:r>
              <a:rPr lang="en-CA" altLang="en-US" sz="2800" dirty="0">
                <a:cs typeface="Arial" charset="0"/>
              </a:rPr>
              <a:t>Avant la CPF</a:t>
            </a:r>
          </a:p>
          <a:p>
            <a:pPr algn="ctr">
              <a:defRPr/>
            </a:pPr>
            <a:endParaRPr lang="en-CA" altLang="en-US" sz="2400" dirty="0">
              <a:cs typeface="Arial" charset="0"/>
            </a:endParaRPr>
          </a:p>
          <a:p>
            <a:pPr marL="285750" indent="-285750">
              <a:buFont typeface="Arial" panose="020B0604020202020204" pitchFamily="34" charset="0"/>
              <a:buChar char="•"/>
              <a:defRPr/>
            </a:pPr>
            <a:r>
              <a:rPr lang="fr-FR" altLang="en-US" dirty="0">
                <a:cs typeface="Arial" charset="0"/>
              </a:rPr>
              <a:t>Assurez-vous que le déroulement de l’exercice prévu par la structure de la LEP contribue à l’atteinte des objectifs de votre organisation</a:t>
            </a:r>
          </a:p>
          <a:p>
            <a:pPr marL="285750" indent="-285750">
              <a:buFont typeface="Arial" panose="020B0604020202020204" pitchFamily="34" charset="0"/>
              <a:buChar char="•"/>
              <a:defRPr/>
            </a:pPr>
            <a:endParaRPr lang="fr-FR" altLang="en-US" dirty="0">
              <a:cs typeface="Arial" charset="0"/>
            </a:endParaRPr>
          </a:p>
          <a:p>
            <a:pPr marL="285750" indent="-285750">
              <a:buFont typeface="Arial" panose="020B0604020202020204" pitchFamily="34" charset="0"/>
              <a:buChar char="•"/>
              <a:defRPr/>
            </a:pPr>
            <a:r>
              <a:rPr lang="fr-FR" altLang="en-US" dirty="0">
                <a:cs typeface="Arial" charset="0"/>
              </a:rPr>
              <a:t>Assurez-vous de comprendre vos responsabilités puisque l’EXCON aura lieu durant l’exercice.</a:t>
            </a:r>
          </a:p>
          <a:p>
            <a:pPr marL="285750" indent="-285750">
              <a:buFont typeface="Arial" panose="020B0604020202020204" pitchFamily="34" charset="0"/>
              <a:buChar char="•"/>
              <a:defRPr/>
            </a:pPr>
            <a:endParaRPr lang="fr-FR" altLang="en-US" dirty="0">
              <a:cs typeface="Arial" charset="0"/>
            </a:endParaRPr>
          </a:p>
          <a:p>
            <a:pPr marL="285750" indent="-285750">
              <a:buFont typeface="Arial" panose="020B0604020202020204" pitchFamily="34" charset="0"/>
              <a:buChar char="•"/>
              <a:defRPr/>
            </a:pPr>
            <a:r>
              <a:rPr lang="fr-FR" altLang="en-US" dirty="0">
                <a:cs typeface="Arial" charset="0"/>
              </a:rPr>
              <a:t>Assurez-vous de tout préparer pour répondre aux besoins de votre organisation au moment de l’exercice, c.-à-d. en ce qui a trait à la coordination individuelle. </a:t>
            </a:r>
          </a:p>
          <a:p>
            <a:pPr marL="285750" indent="-285750">
              <a:buFont typeface="Arial" panose="020B0604020202020204" pitchFamily="34" charset="0"/>
              <a:buChar char="•"/>
              <a:defRPr/>
            </a:pPr>
            <a:endParaRPr lang="fr-FR" altLang="en-US" dirty="0">
              <a:cs typeface="Arial" charset="0"/>
            </a:endParaRPr>
          </a:p>
          <a:p>
            <a:pPr marL="285750" indent="-285750">
              <a:buFont typeface="Arial" panose="020B0604020202020204" pitchFamily="34" charset="0"/>
              <a:buChar char="•"/>
              <a:defRPr/>
            </a:pPr>
            <a:r>
              <a:rPr lang="fr-FR" altLang="en-US" dirty="0">
                <a:cs typeface="Arial" charset="0"/>
              </a:rPr>
              <a:t>Assurez-vous de disposer des coordonnées des personnes avec lesquelles vous devrez communiquer durant l’exercice.</a:t>
            </a:r>
          </a:p>
          <a:p>
            <a:pPr marL="285750" indent="-285750">
              <a:buFont typeface="Arial" panose="020B0604020202020204" pitchFamily="34" charset="0"/>
              <a:buChar char="•"/>
              <a:defRPr/>
            </a:pPr>
            <a:endParaRPr lang="fr-FR" altLang="en-US" dirty="0">
              <a:cs typeface="Arial" charset="0"/>
            </a:endParaRPr>
          </a:p>
          <a:p>
            <a:pPr marL="285750" indent="-285750">
              <a:buFont typeface="Arial" panose="020B0604020202020204" pitchFamily="34" charset="0"/>
              <a:buChar char="•"/>
              <a:defRPr/>
            </a:pPr>
            <a:r>
              <a:rPr lang="fr-FR" altLang="en-US" dirty="0">
                <a:cs typeface="Arial" charset="0"/>
              </a:rPr>
              <a:t>Communiquez avec les planificateurs de l’exercice si vous avez des questions.</a:t>
            </a:r>
          </a:p>
          <a:p>
            <a:pPr marL="285750" indent="-285750">
              <a:buFont typeface="Arial" panose="020B0604020202020204" pitchFamily="34" charset="0"/>
              <a:buChar char="•"/>
              <a:defRPr/>
            </a:pPr>
            <a:endParaRPr lang="fr-FR" altLang="en-US" dirty="0">
              <a:cs typeface="Arial" charset="0"/>
            </a:endParaRPr>
          </a:p>
          <a:p>
            <a:pPr marL="285750" indent="-285750">
              <a:buFont typeface="Arial" panose="020B0604020202020204" pitchFamily="34" charset="0"/>
              <a:buChar char="•"/>
              <a:defRPr/>
            </a:pPr>
            <a:r>
              <a:rPr lang="fr-FR" altLang="en-US" dirty="0">
                <a:cs typeface="Arial" charset="0"/>
              </a:rPr>
              <a:t>Élaborez davantage les intrants et envoyez-les avant la CPF (</a:t>
            </a:r>
            <a:r>
              <a:rPr lang="fr-FR" altLang="en-US" b="1" dirty="0">
                <a:cs typeface="Arial" charset="0"/>
              </a:rPr>
              <a:t>au plus tard le 31 mars</a:t>
            </a:r>
            <a:r>
              <a:rPr lang="fr-FR" altLang="en-US" dirty="0">
                <a:cs typeface="Arial" charset="0"/>
              </a:rPr>
              <a:t>) pour laisser le temps pour le traitement et la traduction.</a:t>
            </a:r>
          </a:p>
        </p:txBody>
      </p:sp>
    </p:spTree>
    <p:extLst>
      <p:ext uri="{BB962C8B-B14F-4D97-AF65-F5344CB8AC3E}">
        <p14:creationId xmlns:p14="http://schemas.microsoft.com/office/powerpoint/2010/main" val="2022389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2D84DF-E3AB-46B8-B33C-43DB25C3891E}"/>
              </a:ext>
            </a:extLst>
          </p:cNvPr>
          <p:cNvSpPr txBox="1"/>
          <p:nvPr/>
        </p:nvSpPr>
        <p:spPr>
          <a:xfrm>
            <a:off x="2927927" y="1681019"/>
            <a:ext cx="3683381" cy="1015663"/>
          </a:xfrm>
          <a:prstGeom prst="rect">
            <a:avLst/>
          </a:prstGeom>
          <a:noFill/>
        </p:spPr>
        <p:txBody>
          <a:bodyPr wrap="none" rtlCol="0">
            <a:spAutoFit/>
          </a:bodyPr>
          <a:lstStyle/>
          <a:p>
            <a:r>
              <a:rPr lang="en-CA" sz="6000" dirty="0"/>
              <a:t>Questions?</a:t>
            </a:r>
          </a:p>
        </p:txBody>
      </p:sp>
    </p:spTree>
    <p:extLst>
      <p:ext uri="{BB962C8B-B14F-4D97-AF65-F5344CB8AC3E}">
        <p14:creationId xmlns:p14="http://schemas.microsoft.com/office/powerpoint/2010/main" val="1170608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3865"/>
            <a:ext cx="8229600" cy="1143000"/>
          </a:xfrm>
        </p:spPr>
        <p:txBody>
          <a:bodyPr>
            <a:normAutofit/>
          </a:bodyPr>
          <a:lstStyle/>
          <a:p>
            <a:r>
              <a:rPr lang="fr-FR" sz="2800" b="1" dirty="0"/>
              <a:t>Revue de la conférence de planification initiale (CPI)</a:t>
            </a:r>
            <a:br>
              <a:rPr lang="en-CA" sz="3100" b="1" dirty="0"/>
            </a:br>
            <a:r>
              <a:rPr lang="en-CA" sz="3100" b="1" dirty="0"/>
              <a:t> But</a:t>
            </a:r>
          </a:p>
        </p:txBody>
      </p:sp>
      <p:sp>
        <p:nvSpPr>
          <p:cNvPr id="5" name="Content Placeholder 4"/>
          <p:cNvSpPr>
            <a:spLocks noGrp="1"/>
          </p:cNvSpPr>
          <p:nvPr>
            <p:ph idx="1"/>
          </p:nvPr>
        </p:nvSpPr>
        <p:spPr>
          <a:xfrm>
            <a:off x="368644" y="1398373"/>
            <a:ext cx="8229600" cy="4525963"/>
          </a:xfrm>
        </p:spPr>
        <p:txBody>
          <a:bodyPr>
            <a:normAutofit/>
          </a:bodyPr>
          <a:lstStyle/>
          <a:p>
            <a:r>
              <a:rPr lang="fr-FR" sz="2400" dirty="0"/>
              <a:t>Il s’agit d’un exercice provincial conçu pour offrir une occasion aux personnes responsables de la gestion des urgences et à celles qui y participent de s’exercer à réaliser les interventions prévues et d’autres procédures.</a:t>
            </a:r>
          </a:p>
          <a:p>
            <a:r>
              <a:rPr lang="fr-FR" sz="2400" dirty="0"/>
              <a:t>Comme les exercices précédents, celui-ci donnera l’occasion aux participants de mettre à l’essai leurs capacités relatives à la gestion et à l’intervention en situation d’urgence.</a:t>
            </a:r>
          </a:p>
          <a:p>
            <a:r>
              <a:rPr lang="fr-FR" sz="2400" dirty="0"/>
              <a:t>Un scénario inédit et réaliste sera utilisé et une banque d’intrants sera préparée pour aider les collectivités et ajouter du réalisme. </a:t>
            </a:r>
          </a:p>
        </p:txBody>
      </p:sp>
    </p:spTree>
    <p:extLst>
      <p:ext uri="{BB962C8B-B14F-4D97-AF65-F5344CB8AC3E}">
        <p14:creationId xmlns:p14="http://schemas.microsoft.com/office/powerpoint/2010/main" val="1474205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ctr"/>
            <a:r>
              <a:rPr lang="en-CA" sz="2800" b="1" dirty="0" err="1"/>
              <a:t>Portée</a:t>
            </a:r>
            <a:endParaRPr lang="en-CA" sz="2800" b="1" dirty="0"/>
          </a:p>
        </p:txBody>
      </p:sp>
      <p:sp>
        <p:nvSpPr>
          <p:cNvPr id="3" name="Content Placeholder 2"/>
          <p:cNvSpPr>
            <a:spLocks noGrp="1"/>
          </p:cNvSpPr>
          <p:nvPr>
            <p:ph idx="1"/>
          </p:nvPr>
        </p:nvSpPr>
        <p:spPr>
          <a:xfrm>
            <a:off x="381000" y="1143000"/>
            <a:ext cx="8229600" cy="4525963"/>
          </a:xfrm>
        </p:spPr>
        <p:txBody>
          <a:bodyPr>
            <a:normAutofit/>
          </a:bodyPr>
          <a:lstStyle/>
          <a:p>
            <a:pPr lvl="0"/>
            <a:r>
              <a:rPr lang="fr-FR" sz="2200" dirty="0"/>
              <a:t>La portée de l’exercice, conçu à l’échelle provinciale, est établie de manière à favoriser la participation optimale de l’ensemble des municipalités, des districts de services locaux (DSL), des intervenants en recherche et sauvetage et des collectivités des Premières Nations de la province, quel que soit leur niveau de préparation.</a:t>
            </a:r>
          </a:p>
          <a:p>
            <a:pPr lvl="0"/>
            <a:r>
              <a:rPr lang="fr-FR" sz="2200" dirty="0"/>
              <a:t>Toutes les collectivités et leurs partenaires de gestion des urgences sont invités à participer.</a:t>
            </a:r>
          </a:p>
          <a:p>
            <a:pPr lvl="0"/>
            <a:r>
              <a:rPr lang="fr-FR" sz="2200" dirty="0"/>
              <a:t>Cet exercice mettra en scène un scénario inédit qui donnera aux participants l’occasion de se préparer aux répercussions qui pourraient toucher les citoyens.</a:t>
            </a:r>
          </a:p>
          <a:p>
            <a:pPr lvl="0"/>
            <a:r>
              <a:rPr lang="fr-FR" sz="2200" dirty="0"/>
              <a:t>Le Centre provincial des opérations d’urgence (CPOU) et les centres régionaux des opérations d’urgences (CROU) seront activés pendant cet exercice. </a:t>
            </a:r>
            <a:endParaRPr lang="en-CA" dirty="0"/>
          </a:p>
        </p:txBody>
      </p:sp>
    </p:spTree>
    <p:extLst>
      <p:ext uri="{BB962C8B-B14F-4D97-AF65-F5344CB8AC3E}">
        <p14:creationId xmlns:p14="http://schemas.microsoft.com/office/powerpoint/2010/main" val="2269896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en-CA" sz="2800" b="1" dirty="0" err="1"/>
              <a:t>Scénario</a:t>
            </a:r>
            <a:endParaRPr lang="en-CA" sz="2800" b="1" dirty="0"/>
          </a:p>
        </p:txBody>
      </p:sp>
      <p:sp>
        <p:nvSpPr>
          <p:cNvPr id="3" name="Content Placeholder 2"/>
          <p:cNvSpPr>
            <a:spLocks noGrp="1"/>
          </p:cNvSpPr>
          <p:nvPr>
            <p:ph idx="1"/>
          </p:nvPr>
        </p:nvSpPr>
        <p:spPr>
          <a:xfrm>
            <a:off x="490330" y="763311"/>
            <a:ext cx="8229600" cy="4830763"/>
          </a:xfrm>
        </p:spPr>
        <p:txBody>
          <a:bodyPr/>
          <a:lstStyle/>
          <a:p>
            <a:r>
              <a:rPr lang="fr-FR" sz="2400" dirty="0"/>
              <a:t>Le scénario prévoyant une vague de chaleur intense suivie d’une courte tempête tropicale exposera les participants à un vaste éventail de conséquences possibles. (Pannes de courant, urgences sanitaires, évacuations, interruptions de communications, accidents industriels, incendies, inondations localisées, vandalisme, personnes disparues, etc.)</a:t>
            </a:r>
          </a:p>
          <a:p>
            <a:r>
              <a:rPr lang="fr-FR" sz="2400" dirty="0"/>
              <a:t>Pour ajouter du réalisme à l’exercice, il y aura des messages factices sur les médias sociaux et des bulletins de nouvelles sur le Web.</a:t>
            </a:r>
          </a:p>
        </p:txBody>
      </p:sp>
      <p:pic>
        <p:nvPicPr>
          <p:cNvPr id="2053" name="Picture 5" descr="D:\images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648200"/>
            <a:ext cx="28956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7460D4B-6E79-4B00-9C87-0385F1BDD694}"/>
              </a:ext>
            </a:extLst>
          </p:cNvPr>
          <p:cNvPicPr>
            <a:picLocks noChangeAspect="1"/>
          </p:cNvPicPr>
          <p:nvPr/>
        </p:nvPicPr>
        <p:blipFill>
          <a:blip r:embed="rId4"/>
          <a:stretch>
            <a:fillRect/>
          </a:stretch>
        </p:blipFill>
        <p:spPr>
          <a:xfrm>
            <a:off x="838200" y="4146274"/>
            <a:ext cx="2895600" cy="1447800"/>
          </a:xfrm>
          <a:prstGeom prst="rect">
            <a:avLst/>
          </a:prstGeom>
        </p:spPr>
      </p:pic>
    </p:spTree>
    <p:extLst>
      <p:ext uri="{BB962C8B-B14F-4D97-AF65-F5344CB8AC3E}">
        <p14:creationId xmlns:p14="http://schemas.microsoft.com/office/powerpoint/2010/main" val="101258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AFE4-F218-4D4C-9BFD-9315A0C50607}"/>
              </a:ext>
            </a:extLst>
          </p:cNvPr>
          <p:cNvSpPr>
            <a:spLocks noGrp="1"/>
          </p:cNvSpPr>
          <p:nvPr>
            <p:ph type="title"/>
          </p:nvPr>
        </p:nvSpPr>
        <p:spPr>
          <a:xfrm>
            <a:off x="628650" y="60330"/>
            <a:ext cx="7886700" cy="1325563"/>
          </a:xfrm>
        </p:spPr>
        <p:txBody>
          <a:bodyPr>
            <a:normAutofit/>
          </a:bodyPr>
          <a:lstStyle/>
          <a:p>
            <a:pPr algn="ctr"/>
            <a:r>
              <a:rPr lang="fr-FR" sz="2800" b="1" dirty="0"/>
              <a:t>Motifs pour mener un exercice</a:t>
            </a:r>
            <a:endParaRPr lang="en-CA" sz="2800" b="1" dirty="0"/>
          </a:p>
        </p:txBody>
      </p:sp>
      <p:sp>
        <p:nvSpPr>
          <p:cNvPr id="4" name="Rectangle 3">
            <a:extLst>
              <a:ext uri="{FF2B5EF4-FFF2-40B4-BE49-F238E27FC236}">
                <a16:creationId xmlns:a16="http://schemas.microsoft.com/office/drawing/2014/main" id="{0523FE8C-BEDC-4CBE-B86E-E4780C84A33A}"/>
              </a:ext>
            </a:extLst>
          </p:cNvPr>
          <p:cNvSpPr/>
          <p:nvPr/>
        </p:nvSpPr>
        <p:spPr>
          <a:xfrm>
            <a:off x="1030705" y="1479492"/>
            <a:ext cx="7279105" cy="3416320"/>
          </a:xfrm>
          <a:prstGeom prst="rect">
            <a:avLst/>
          </a:prstGeom>
        </p:spPr>
        <p:txBody>
          <a:bodyPr wrap="square">
            <a:spAutoFit/>
          </a:bodyPr>
          <a:lstStyle/>
          <a:p>
            <a:pPr marL="342900" indent="-342900">
              <a:buFont typeface="Arial" panose="020B0604020202020204" pitchFamily="34" charset="0"/>
              <a:buChar char="•"/>
            </a:pPr>
            <a:r>
              <a:rPr lang="fr-FR" sz="2400" dirty="0"/>
              <a:t>Mettre à l’essai et évaluer les plans, les politiques et les procédures</a:t>
            </a:r>
          </a:p>
          <a:p>
            <a:pPr marL="342900" indent="-342900">
              <a:buFont typeface="Arial" panose="020B0604020202020204" pitchFamily="34" charset="0"/>
              <a:buChar char="•"/>
            </a:pPr>
            <a:r>
              <a:rPr lang="fr-FR" sz="2400" dirty="0"/>
              <a:t>Relever les failles des plans et les lacunes dans les ressources</a:t>
            </a:r>
          </a:p>
          <a:p>
            <a:pPr marL="342900" indent="-342900">
              <a:buFont typeface="Arial" panose="020B0604020202020204" pitchFamily="34" charset="0"/>
              <a:buChar char="•"/>
            </a:pPr>
            <a:r>
              <a:rPr lang="fr-FR" sz="2400" dirty="0"/>
              <a:t>Améliorer la coordination et la communication organisationnelle </a:t>
            </a:r>
          </a:p>
          <a:p>
            <a:pPr marL="342900" indent="-342900">
              <a:buFont typeface="Arial" panose="020B0604020202020204" pitchFamily="34" charset="0"/>
              <a:buChar char="•"/>
            </a:pPr>
            <a:r>
              <a:rPr lang="fr-FR" sz="2400" dirty="0"/>
              <a:t>Préciser les rôles et responsabilités </a:t>
            </a:r>
          </a:p>
          <a:p>
            <a:pPr marL="342900" indent="-342900">
              <a:buFont typeface="Arial" panose="020B0604020202020204" pitchFamily="34" charset="0"/>
              <a:buChar char="•"/>
            </a:pPr>
            <a:r>
              <a:rPr lang="fr-FR" sz="2400" dirty="0"/>
              <a:t>Améliorer le rendement individuel et collectif</a:t>
            </a:r>
          </a:p>
          <a:p>
            <a:pPr marL="342900" indent="-342900">
              <a:buFont typeface="Arial" panose="020B0604020202020204" pitchFamily="34" charset="0"/>
              <a:buChar char="•"/>
            </a:pPr>
            <a:r>
              <a:rPr lang="fr-FR" sz="2400" dirty="0"/>
              <a:t>Répondre aux exigences réglementaires</a:t>
            </a:r>
          </a:p>
        </p:txBody>
      </p:sp>
    </p:spTree>
    <p:extLst>
      <p:ext uri="{BB962C8B-B14F-4D97-AF65-F5344CB8AC3E}">
        <p14:creationId xmlns:p14="http://schemas.microsoft.com/office/powerpoint/2010/main" val="1624048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id="{56DAE52B-C62D-4518-A861-C5A42370BF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120349" y="689725"/>
            <a:ext cx="4452730" cy="49751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498C1F1-7FC9-4C59-BCBE-D463D154FB88}"/>
              </a:ext>
            </a:extLst>
          </p:cNvPr>
          <p:cNvSpPr txBox="1"/>
          <p:nvPr/>
        </p:nvSpPr>
        <p:spPr>
          <a:xfrm>
            <a:off x="2527590" y="389643"/>
            <a:ext cx="4088819" cy="523220"/>
          </a:xfrm>
          <a:prstGeom prst="rect">
            <a:avLst/>
          </a:prstGeom>
          <a:noFill/>
        </p:spPr>
        <p:txBody>
          <a:bodyPr wrap="square" rtlCol="0">
            <a:spAutoFit/>
          </a:bodyPr>
          <a:lstStyle/>
          <a:p>
            <a:pPr algn="ctr"/>
            <a:r>
              <a:rPr lang="en-CA" sz="2800" b="1" dirty="0"/>
              <a:t>Conception de </a:t>
            </a:r>
            <a:r>
              <a:rPr lang="en-CA" sz="2800" b="1" dirty="0" err="1"/>
              <a:t>l’exercice</a:t>
            </a:r>
            <a:endParaRPr lang="en-CA" sz="2800" b="1" dirty="0"/>
          </a:p>
        </p:txBody>
      </p:sp>
      <p:sp>
        <p:nvSpPr>
          <p:cNvPr id="4" name="Arrow: Down 3">
            <a:extLst>
              <a:ext uri="{FF2B5EF4-FFF2-40B4-BE49-F238E27FC236}">
                <a16:creationId xmlns:a16="http://schemas.microsoft.com/office/drawing/2014/main" id="{7AA9648E-53A8-42A7-8F1C-C60CEA310421}"/>
              </a:ext>
            </a:extLst>
          </p:cNvPr>
          <p:cNvSpPr/>
          <p:nvPr/>
        </p:nvSpPr>
        <p:spPr>
          <a:xfrm rot="7127339">
            <a:off x="6196933" y="378310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67396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9897D-5160-4206-92BB-7031136105A6}"/>
              </a:ext>
            </a:extLst>
          </p:cNvPr>
          <p:cNvSpPr>
            <a:spLocks noGrp="1"/>
          </p:cNvSpPr>
          <p:nvPr>
            <p:ph type="title"/>
          </p:nvPr>
        </p:nvSpPr>
        <p:spPr/>
        <p:txBody>
          <a:bodyPr/>
          <a:lstStyle/>
          <a:p>
            <a:pPr algn="ctr"/>
            <a:r>
              <a:rPr lang="en-CA" b="1" kern="0" dirty="0">
                <a:solidFill>
                  <a:srgbClr val="000000"/>
                </a:solidFill>
              </a:rPr>
              <a:t> </a:t>
            </a:r>
            <a:r>
              <a:rPr lang="en-CA" sz="2800" b="1" kern="0" dirty="0">
                <a:solidFill>
                  <a:srgbClr val="000000"/>
                </a:solidFill>
              </a:rPr>
              <a:t>Public </a:t>
            </a:r>
            <a:r>
              <a:rPr lang="en-CA" sz="2800" b="1" kern="0" dirty="0" err="1">
                <a:solidFill>
                  <a:srgbClr val="000000"/>
                </a:solidFill>
              </a:rPr>
              <a:t>cible</a:t>
            </a:r>
            <a:br>
              <a:rPr lang="en-CA" b="1" kern="0" dirty="0">
                <a:solidFill>
                  <a:srgbClr val="000000"/>
                </a:solidFill>
              </a:rPr>
            </a:br>
            <a:endParaRPr lang="en-CA" dirty="0"/>
          </a:p>
        </p:txBody>
      </p:sp>
      <p:sp>
        <p:nvSpPr>
          <p:cNvPr id="3" name="Oval 2">
            <a:extLst>
              <a:ext uri="{FF2B5EF4-FFF2-40B4-BE49-F238E27FC236}">
                <a16:creationId xmlns:a16="http://schemas.microsoft.com/office/drawing/2014/main" id="{356CAC14-8AE5-462A-80CC-60FE763369B9}"/>
              </a:ext>
            </a:extLst>
          </p:cNvPr>
          <p:cNvSpPr/>
          <p:nvPr/>
        </p:nvSpPr>
        <p:spPr>
          <a:xfrm>
            <a:off x="428626" y="2114667"/>
            <a:ext cx="3840956" cy="3751660"/>
          </a:xfrm>
          <a:prstGeom prst="ellipse">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algn="ctr" defTabSz="685790">
              <a:defRPr/>
            </a:pPr>
            <a:r>
              <a:rPr lang="en-CA" sz="1200" b="1" dirty="0" err="1">
                <a:solidFill>
                  <a:prstClr val="white"/>
                </a:solidFill>
                <a:effectLst>
                  <a:outerShdw blurRad="38100" dist="38100" dir="2700000" algn="tl">
                    <a:srgbClr val="000000">
                      <a:alpha val="43137"/>
                    </a:srgbClr>
                  </a:outerShdw>
                </a:effectLst>
              </a:rPr>
              <a:t>Contrôle</a:t>
            </a:r>
            <a:r>
              <a:rPr lang="en-CA" sz="1200" b="1" dirty="0">
                <a:solidFill>
                  <a:prstClr val="white"/>
                </a:solidFill>
                <a:effectLst>
                  <a:outerShdw blurRad="38100" dist="38100" dir="2700000" algn="tl">
                    <a:srgbClr val="000000">
                      <a:alpha val="43137"/>
                    </a:srgbClr>
                  </a:outerShdw>
                </a:effectLst>
              </a:rPr>
              <a:t> de </a:t>
            </a:r>
            <a:r>
              <a:rPr lang="en-CA" sz="1200" b="1" dirty="0" err="1">
                <a:solidFill>
                  <a:prstClr val="white"/>
                </a:solidFill>
                <a:effectLst>
                  <a:outerShdw blurRad="38100" dist="38100" dir="2700000" algn="tl">
                    <a:srgbClr val="000000">
                      <a:alpha val="43137"/>
                    </a:srgbClr>
                  </a:outerShdw>
                </a:effectLst>
              </a:rPr>
              <a:t>l’exercice</a:t>
            </a: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p:txBody>
      </p:sp>
      <p:sp>
        <p:nvSpPr>
          <p:cNvPr id="4" name="Oval 3">
            <a:extLst>
              <a:ext uri="{FF2B5EF4-FFF2-40B4-BE49-F238E27FC236}">
                <a16:creationId xmlns:a16="http://schemas.microsoft.com/office/drawing/2014/main" id="{401DE0A5-9A42-4DE3-B4D9-F83601448504}"/>
              </a:ext>
            </a:extLst>
          </p:cNvPr>
          <p:cNvSpPr/>
          <p:nvPr/>
        </p:nvSpPr>
        <p:spPr>
          <a:xfrm>
            <a:off x="1075135" y="2699860"/>
            <a:ext cx="2547938" cy="2581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algn="ctr" defTabSz="685790">
              <a:defRPr/>
            </a:pPr>
            <a:r>
              <a:rPr lang="en-CA" sz="1050" b="1" dirty="0">
                <a:solidFill>
                  <a:prstClr val="white"/>
                </a:solidFill>
                <a:effectLst>
                  <a:outerShdw blurRad="38100" dist="38100" dir="2700000" algn="tl">
                    <a:srgbClr val="000000">
                      <a:alpha val="43137"/>
                    </a:srgbClr>
                  </a:outerShdw>
                </a:effectLst>
              </a:rPr>
              <a:t>Groupe-</a:t>
            </a:r>
            <a:r>
              <a:rPr lang="en-CA" sz="1050" b="1" dirty="0" err="1">
                <a:solidFill>
                  <a:prstClr val="white"/>
                </a:solidFill>
                <a:effectLst>
                  <a:outerShdw blurRad="38100" dist="38100" dir="2700000" algn="tl">
                    <a:srgbClr val="000000">
                      <a:alpha val="43137"/>
                    </a:srgbClr>
                  </a:outerShdw>
                </a:effectLst>
              </a:rPr>
              <a:t>cible</a:t>
            </a:r>
            <a:r>
              <a:rPr lang="en-CA" sz="1050" b="1" dirty="0">
                <a:solidFill>
                  <a:prstClr val="white"/>
                </a:solidFill>
                <a:effectLst>
                  <a:outerShdw blurRad="38100" dist="38100" dir="2700000" algn="tl">
                    <a:srgbClr val="000000">
                      <a:alpha val="43137"/>
                    </a:srgbClr>
                  </a:outerShdw>
                </a:effectLst>
              </a:rPr>
              <a:t> </a:t>
            </a:r>
            <a:r>
              <a:rPr lang="en-CA" sz="1050" b="1" dirty="0" err="1">
                <a:solidFill>
                  <a:prstClr val="white"/>
                </a:solidFill>
                <a:effectLst>
                  <a:outerShdw blurRad="38100" dist="38100" dir="2700000" algn="tl">
                    <a:srgbClr val="000000">
                      <a:alpha val="43137"/>
                    </a:srgbClr>
                  </a:outerShdw>
                </a:effectLst>
              </a:rPr>
              <a:t>secondaire</a:t>
            </a:r>
            <a:r>
              <a:rPr lang="en-CA" sz="1050" b="1" dirty="0">
                <a:solidFill>
                  <a:prstClr val="white"/>
                </a:solidFill>
                <a:effectLst>
                  <a:outerShdw blurRad="38100" dist="38100" dir="2700000" algn="tl">
                    <a:srgbClr val="000000">
                      <a:alpha val="43137"/>
                    </a:srgbClr>
                  </a:outerShdw>
                </a:effectLst>
              </a:rPr>
              <a:t> de </a:t>
            </a:r>
            <a:r>
              <a:rPr lang="en-CA" sz="1050" b="1" dirty="0" err="1">
                <a:solidFill>
                  <a:prstClr val="white"/>
                </a:solidFill>
                <a:effectLst>
                  <a:outerShdw blurRad="38100" dist="38100" dir="2700000" algn="tl">
                    <a:srgbClr val="000000">
                      <a:alpha val="43137"/>
                    </a:srgbClr>
                  </a:outerShdw>
                </a:effectLst>
              </a:rPr>
              <a:t>l’instruction</a:t>
            </a: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p:txBody>
      </p:sp>
      <p:sp>
        <p:nvSpPr>
          <p:cNvPr id="5" name="Oval 4">
            <a:extLst>
              <a:ext uri="{FF2B5EF4-FFF2-40B4-BE49-F238E27FC236}">
                <a16:creationId xmlns:a16="http://schemas.microsoft.com/office/drawing/2014/main" id="{8E32857D-B780-4077-991A-6DAEB38D7430}"/>
              </a:ext>
            </a:extLst>
          </p:cNvPr>
          <p:cNvSpPr/>
          <p:nvPr/>
        </p:nvSpPr>
        <p:spPr>
          <a:xfrm>
            <a:off x="1726406" y="3184923"/>
            <a:ext cx="1301354" cy="12823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algn="ctr" defTabSz="685790">
              <a:defRPr/>
            </a:pPr>
            <a:r>
              <a:rPr lang="en-CA" sz="900" b="1" dirty="0">
                <a:solidFill>
                  <a:prstClr val="white"/>
                </a:solidFill>
                <a:effectLst>
                  <a:outerShdw blurRad="38100" dist="38100" dir="2700000" algn="tl">
                    <a:srgbClr val="000000">
                      <a:alpha val="43137"/>
                    </a:srgbClr>
                  </a:outerShdw>
                </a:effectLst>
              </a:rPr>
              <a:t>Groupe-</a:t>
            </a:r>
            <a:r>
              <a:rPr lang="en-CA" sz="900" b="1" dirty="0" err="1">
                <a:solidFill>
                  <a:prstClr val="white"/>
                </a:solidFill>
                <a:effectLst>
                  <a:outerShdw blurRad="38100" dist="38100" dir="2700000" algn="tl">
                    <a:srgbClr val="000000">
                      <a:alpha val="43137"/>
                    </a:srgbClr>
                  </a:outerShdw>
                </a:effectLst>
              </a:rPr>
              <a:t>cible</a:t>
            </a:r>
            <a:r>
              <a:rPr lang="en-CA" sz="900" b="1" dirty="0">
                <a:solidFill>
                  <a:prstClr val="white"/>
                </a:solidFill>
                <a:effectLst>
                  <a:outerShdw blurRad="38100" dist="38100" dir="2700000" algn="tl">
                    <a:srgbClr val="000000">
                      <a:alpha val="43137"/>
                    </a:srgbClr>
                  </a:outerShdw>
                </a:effectLst>
              </a:rPr>
              <a:t> </a:t>
            </a:r>
            <a:r>
              <a:rPr lang="en-CA" sz="900" b="1" dirty="0" err="1">
                <a:solidFill>
                  <a:prstClr val="white"/>
                </a:solidFill>
                <a:effectLst>
                  <a:outerShdw blurRad="38100" dist="38100" dir="2700000" algn="tl">
                    <a:srgbClr val="000000">
                      <a:alpha val="43137"/>
                    </a:srgbClr>
                  </a:outerShdw>
                </a:effectLst>
              </a:rPr>
              <a:t>primaire</a:t>
            </a:r>
            <a:r>
              <a:rPr lang="en-CA" sz="900" b="1" dirty="0">
                <a:solidFill>
                  <a:prstClr val="white"/>
                </a:solidFill>
                <a:effectLst>
                  <a:outerShdw blurRad="38100" dist="38100" dir="2700000" algn="tl">
                    <a:srgbClr val="000000">
                      <a:alpha val="43137"/>
                    </a:srgbClr>
                  </a:outerShdw>
                </a:effectLst>
              </a:rPr>
              <a:t> de </a:t>
            </a:r>
            <a:r>
              <a:rPr lang="en-CA" sz="900" b="1" dirty="0" err="1">
                <a:solidFill>
                  <a:prstClr val="white"/>
                </a:solidFill>
                <a:effectLst>
                  <a:outerShdw blurRad="38100" dist="38100" dir="2700000" algn="tl">
                    <a:srgbClr val="000000">
                      <a:alpha val="43137"/>
                    </a:srgbClr>
                  </a:outerShdw>
                </a:effectLst>
              </a:rPr>
              <a:t>l’instruction</a:t>
            </a:r>
            <a:endParaRPr lang="en-CA" sz="900" b="1" dirty="0">
              <a:solidFill>
                <a:prstClr val="white"/>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4521908B-1125-4BA5-88E2-9C288DAE55CE}"/>
              </a:ext>
            </a:extLst>
          </p:cNvPr>
          <p:cNvSpPr txBox="1"/>
          <p:nvPr/>
        </p:nvSpPr>
        <p:spPr>
          <a:xfrm>
            <a:off x="4572000" y="1614948"/>
            <a:ext cx="4445669" cy="1962076"/>
          </a:xfrm>
          <a:prstGeom prst="rect">
            <a:avLst/>
          </a:prstGeom>
          <a:noFill/>
        </p:spPr>
        <p:txBody>
          <a:bodyPr wrap="square" rtlCol="0">
            <a:spAutoFit/>
          </a:bodyPr>
          <a:lstStyle/>
          <a:p>
            <a:r>
              <a:rPr lang="fr-FR" sz="1350" dirty="0"/>
              <a:t>Le groupe-cible principal de l’exercice comprend les municipalités, les DSL, les collectivités des Premières Nations et leur personnel. </a:t>
            </a:r>
          </a:p>
          <a:p>
            <a:endParaRPr lang="fr-FR" sz="1350" dirty="0"/>
          </a:p>
          <a:p>
            <a:r>
              <a:rPr lang="fr-FR" sz="1350" dirty="0"/>
              <a:t>Le groupe-cible secondaire comprend les organismes comme les services d’incendie et de police, la RSS, etc.</a:t>
            </a:r>
          </a:p>
          <a:p>
            <a:endParaRPr lang="fr-FR" sz="1350" dirty="0"/>
          </a:p>
          <a:p>
            <a:r>
              <a:rPr lang="fr-FR" sz="1350" dirty="0"/>
              <a:t>L’exercice est aussi formateur pour d’autres intervenants comme le CPOU, les CROU, la Croix-Rouge, etc.</a:t>
            </a:r>
          </a:p>
        </p:txBody>
      </p:sp>
    </p:spTree>
    <p:extLst>
      <p:ext uri="{BB962C8B-B14F-4D97-AF65-F5344CB8AC3E}">
        <p14:creationId xmlns:p14="http://schemas.microsoft.com/office/powerpoint/2010/main" val="1063302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3FACB7-9E98-4741-A8EF-753A830D1A45}"/>
              </a:ext>
            </a:extLst>
          </p:cNvPr>
          <p:cNvPicPr>
            <a:picLocks noChangeAspect="1"/>
          </p:cNvPicPr>
          <p:nvPr/>
        </p:nvPicPr>
        <p:blipFill>
          <a:blip r:embed="rId3"/>
          <a:stretch>
            <a:fillRect/>
          </a:stretch>
        </p:blipFill>
        <p:spPr>
          <a:xfrm>
            <a:off x="1037967" y="148282"/>
            <a:ext cx="7254834" cy="5563010"/>
          </a:xfrm>
          <a:prstGeom prst="rect">
            <a:avLst/>
          </a:prstGeom>
        </p:spPr>
      </p:pic>
      <p:sp>
        <p:nvSpPr>
          <p:cNvPr id="3" name="Arrow: Down 2">
            <a:extLst>
              <a:ext uri="{FF2B5EF4-FFF2-40B4-BE49-F238E27FC236}">
                <a16:creationId xmlns:a16="http://schemas.microsoft.com/office/drawing/2014/main" id="{0C4929E1-8B98-4F9A-B7EA-9441ADC11527}"/>
              </a:ext>
            </a:extLst>
          </p:cNvPr>
          <p:cNvSpPr/>
          <p:nvPr/>
        </p:nvSpPr>
        <p:spPr>
          <a:xfrm rot="8522151">
            <a:off x="4262228" y="280595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1701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2042</TotalTime>
  <Words>2580</Words>
  <Application>Microsoft Office PowerPoint</Application>
  <PresentationFormat>On-screen Show (4:3)</PresentationFormat>
  <Paragraphs>300</Paragraphs>
  <Slides>28</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Times New Roman</vt:lpstr>
      <vt:lpstr>Wingdings</vt:lpstr>
      <vt:lpstr>Office Theme</vt:lpstr>
      <vt:lpstr>EXERCICE  Brunswick Charlie 2020 CPP</vt:lpstr>
      <vt:lpstr>Exercice Brunswick Charlie 2020 Logo</vt:lpstr>
      <vt:lpstr>Revue de la conférence de planification initiale (CPI)  But</vt:lpstr>
      <vt:lpstr>Portée</vt:lpstr>
      <vt:lpstr>Scénario</vt:lpstr>
      <vt:lpstr>Motifs pour mener un exercice</vt:lpstr>
      <vt:lpstr>PowerPoint Presentation</vt:lpstr>
      <vt:lpstr> Public cible </vt:lpstr>
      <vt:lpstr>PowerPoint Presentation</vt:lpstr>
      <vt:lpstr>PowerPoint Presentation</vt:lpstr>
      <vt:lpstr>Participants</vt:lpstr>
      <vt:lpstr>PowerPoint Presentation</vt:lpstr>
      <vt:lpstr>Dates importantes</vt:lpstr>
      <vt:lpstr>Analyse après action</vt:lpstr>
      <vt:lpstr>PowerPoint Presentation</vt:lpstr>
      <vt:lpstr>PowerPoint Presentation</vt:lpstr>
      <vt:lpstr>Organisations enregistrées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Brunswick Charlie 2020</dc:title>
  <dc:creator>Tupper, Don (DPS/MSP)</dc:creator>
  <cp:lastModifiedBy>Gallant, Peter (DPS/MSP)</cp:lastModifiedBy>
  <cp:revision>95</cp:revision>
  <cp:lastPrinted>2020-01-09T17:49:31Z</cp:lastPrinted>
  <dcterms:created xsi:type="dcterms:W3CDTF">2019-11-18T15:27:10Z</dcterms:created>
  <dcterms:modified xsi:type="dcterms:W3CDTF">2020-02-10T15:56:35Z</dcterms:modified>
</cp:coreProperties>
</file>