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90" r:id="rId5"/>
    <p:sldId id="291" r:id="rId6"/>
    <p:sldId id="260" r:id="rId7"/>
    <p:sldId id="266" r:id="rId8"/>
    <p:sldId id="267" r:id="rId9"/>
    <p:sldId id="268" r:id="rId10"/>
    <p:sldId id="269" r:id="rId11"/>
    <p:sldId id="270" r:id="rId12"/>
    <p:sldId id="264" r:id="rId13"/>
    <p:sldId id="285" r:id="rId14"/>
    <p:sldId id="272" r:id="rId15"/>
    <p:sldId id="286" r:id="rId16"/>
    <p:sldId id="287" r:id="rId17"/>
    <p:sldId id="288" r:id="rId18"/>
    <p:sldId id="289" r:id="rId19"/>
    <p:sldId id="271" r:id="rId20"/>
    <p:sldId id="292"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pper, Don (DPS/MSP)" initials="TD(" lastIdx="1" clrIdx="0">
    <p:extLst>
      <p:ext uri="{19B8F6BF-5375-455C-9EA6-DF929625EA0E}">
        <p15:presenceInfo xmlns:p15="http://schemas.microsoft.com/office/powerpoint/2012/main" userId="S-1-5-21-4191016595-1503350669-2086681662-2330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2" d="100"/>
          <a:sy n="72" d="100"/>
        </p:scale>
        <p:origin x="366" y="78"/>
      </p:cViewPr>
      <p:guideLst/>
    </p:cSldViewPr>
  </p:slideViewPr>
  <p:notesTextViewPr>
    <p:cViewPr>
      <p:scale>
        <a:sx n="3" d="2"/>
        <a:sy n="3" d="2"/>
      </p:scale>
      <p:origin x="0" y="0"/>
    </p:cViewPr>
  </p:notesTextViewPr>
  <p:notesViewPr>
    <p:cSldViewPr snapToGrid="0">
      <p:cViewPr varScale="1">
        <p:scale>
          <a:sx n="74" d="100"/>
          <a:sy n="74" d="100"/>
        </p:scale>
        <p:origin x="293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9T08:08:08.678" idx="1">
    <p:pos x="6904" y="2528"/>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7D70FD-DF4C-4722-9AF6-7A4387C38697}" type="datetimeFigureOut">
              <a:rPr lang="en-CA" smtClean="0"/>
              <a:t>2020-01-09</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D7BA7E-B7A5-449E-9EFE-1D534FEE3EBB}" type="slidenum">
              <a:rPr lang="en-CA" smtClean="0"/>
              <a:t>‹#›</a:t>
            </a:fld>
            <a:endParaRPr lang="en-CA"/>
          </a:p>
        </p:txBody>
      </p:sp>
    </p:spTree>
    <p:extLst>
      <p:ext uri="{BB962C8B-B14F-4D97-AF65-F5344CB8AC3E}">
        <p14:creationId xmlns:p14="http://schemas.microsoft.com/office/powerpoint/2010/main" val="8332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1</a:t>
            </a:fld>
            <a:endParaRPr lang="en-CA"/>
          </a:p>
        </p:txBody>
      </p:sp>
    </p:spTree>
    <p:extLst>
      <p:ext uri="{BB962C8B-B14F-4D97-AF65-F5344CB8AC3E}">
        <p14:creationId xmlns:p14="http://schemas.microsoft.com/office/powerpoint/2010/main" val="126805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10</a:t>
            </a:fld>
            <a:endParaRPr lang="en-CA"/>
          </a:p>
        </p:txBody>
      </p:sp>
    </p:spTree>
    <p:extLst>
      <p:ext uri="{BB962C8B-B14F-4D97-AF65-F5344CB8AC3E}">
        <p14:creationId xmlns:p14="http://schemas.microsoft.com/office/powerpoint/2010/main" val="170686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province has made a website that is updated regularly, anyone wishing to obtain a copy of the Power points will be able to find them there. </a:t>
            </a:r>
          </a:p>
        </p:txBody>
      </p:sp>
      <p:sp>
        <p:nvSpPr>
          <p:cNvPr id="4" name="Slide Number Placeholder 3"/>
          <p:cNvSpPr>
            <a:spLocks noGrp="1"/>
          </p:cNvSpPr>
          <p:nvPr>
            <p:ph type="sldNum" sz="quarter" idx="5"/>
          </p:nvPr>
        </p:nvSpPr>
        <p:spPr/>
        <p:txBody>
          <a:bodyPr/>
          <a:lstStyle/>
          <a:p>
            <a:fld id="{21D7BA7E-B7A5-449E-9EFE-1D534FEE3EBB}" type="slidenum">
              <a:rPr lang="en-CA" smtClean="0"/>
              <a:t>11</a:t>
            </a:fld>
            <a:endParaRPr lang="en-CA"/>
          </a:p>
        </p:txBody>
      </p:sp>
    </p:spTree>
    <p:extLst>
      <p:ext uri="{BB962C8B-B14F-4D97-AF65-F5344CB8AC3E}">
        <p14:creationId xmlns:p14="http://schemas.microsoft.com/office/powerpoint/2010/main" val="125529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Other includes</a:t>
            </a:r>
            <a:r>
              <a:rPr lang="en-CA" baseline="0" dirty="0"/>
              <a:t> any Org or department that may wish to participate.</a:t>
            </a:r>
            <a:endParaRPr lang="en-CA" dirty="0"/>
          </a:p>
        </p:txBody>
      </p:sp>
      <p:sp>
        <p:nvSpPr>
          <p:cNvPr id="4" name="Slide Number Placeholder 3"/>
          <p:cNvSpPr>
            <a:spLocks noGrp="1"/>
          </p:cNvSpPr>
          <p:nvPr>
            <p:ph type="sldNum" sz="quarter" idx="10"/>
          </p:nvPr>
        </p:nvSpPr>
        <p:spPr/>
        <p:txBody>
          <a:bodyPr/>
          <a:lstStyle/>
          <a:p>
            <a:fld id="{226D347C-5AB2-402F-AD31-C5A676B72C29}" type="slidenum">
              <a:rPr lang="en-CA" smtClean="0"/>
              <a:t>12</a:t>
            </a:fld>
            <a:endParaRPr lang="en-CA" dirty="0"/>
          </a:p>
        </p:txBody>
      </p:sp>
    </p:spTree>
    <p:extLst>
      <p:ext uri="{BB962C8B-B14F-4D97-AF65-F5344CB8AC3E}">
        <p14:creationId xmlns:p14="http://schemas.microsoft.com/office/powerpoint/2010/main" val="41773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those that may not be aware these provincial exercises have what is known as trusted agents. Theses designated personal will represent the their communities and organisations during the design and development of the exercise. </a:t>
            </a:r>
          </a:p>
          <a:p>
            <a:endParaRPr lang="en-CA" dirty="0"/>
          </a:p>
          <a:p>
            <a:r>
              <a:rPr lang="en-CA" dirty="0"/>
              <a:t>Trusted Agents are responsible for helping determine what particular  procedure or aspects their community or organisation need to practice. From there the TA with our help can develop injects or exercise activities for the exercise players.</a:t>
            </a:r>
          </a:p>
          <a:p>
            <a:endParaRPr lang="en-CA" dirty="0"/>
          </a:p>
          <a:p>
            <a:r>
              <a:rPr lang="en-CA" dirty="0"/>
              <a:t>The design team has developed a list of possible injects to aid trusted agents in coming up with some possible injects that will be found on the exercise web site.</a:t>
            </a:r>
          </a:p>
        </p:txBody>
      </p:sp>
      <p:sp>
        <p:nvSpPr>
          <p:cNvPr id="4" name="Slide Number Placeholder 3"/>
          <p:cNvSpPr>
            <a:spLocks noGrp="1"/>
          </p:cNvSpPr>
          <p:nvPr>
            <p:ph type="sldNum" sz="quarter" idx="5"/>
          </p:nvPr>
        </p:nvSpPr>
        <p:spPr/>
        <p:txBody>
          <a:bodyPr/>
          <a:lstStyle/>
          <a:p>
            <a:fld id="{21D7BA7E-B7A5-449E-9EFE-1D534FEE3EBB}" type="slidenum">
              <a:rPr lang="en-CA" smtClean="0"/>
              <a:t>13</a:t>
            </a:fld>
            <a:endParaRPr lang="en-CA"/>
          </a:p>
        </p:txBody>
      </p:sp>
    </p:spTree>
    <p:extLst>
      <p:ext uri="{BB962C8B-B14F-4D97-AF65-F5344CB8AC3E}">
        <p14:creationId xmlns:p14="http://schemas.microsoft.com/office/powerpoint/2010/main" val="31473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Local objectives can be pretty much anything you would to achieve!</a:t>
            </a:r>
          </a:p>
          <a:p>
            <a:endParaRPr lang="en-CA" dirty="0"/>
          </a:p>
          <a:p>
            <a:r>
              <a:rPr lang="en-CA" dirty="0"/>
              <a:t>Small communities might just want to exercise activation and communications.</a:t>
            </a:r>
          </a:p>
          <a:p>
            <a:endParaRPr lang="en-CA" dirty="0"/>
          </a:p>
          <a:p>
            <a:r>
              <a:rPr lang="en-CA" dirty="0"/>
              <a:t>Others may want to test plans, or practice procedures such as, evacuation of a nursing or special care home, setting up of a reception centre,  responding to a problem at a larger community complex.</a:t>
            </a:r>
          </a:p>
          <a:p>
            <a:endParaRPr lang="en-CA" dirty="0"/>
          </a:p>
          <a:p>
            <a:r>
              <a:rPr lang="en-CA" dirty="0"/>
              <a:t>Still other communities or Organisations  that have more resources may want to exercise more complicated scenarios such a downed plane, severe fires, mass casualties </a:t>
            </a:r>
            <a:r>
              <a:rPr lang="en-CA" dirty="0" err="1"/>
              <a:t>etc</a:t>
            </a:r>
            <a:r>
              <a:rPr lang="en-CA" dirty="0"/>
              <a:t>…</a:t>
            </a:r>
          </a:p>
        </p:txBody>
      </p:sp>
      <p:sp>
        <p:nvSpPr>
          <p:cNvPr id="4" name="Slide Number Placeholder 3"/>
          <p:cNvSpPr>
            <a:spLocks noGrp="1"/>
          </p:cNvSpPr>
          <p:nvPr>
            <p:ph type="sldNum" sz="quarter" idx="5"/>
          </p:nvPr>
        </p:nvSpPr>
        <p:spPr/>
        <p:txBody>
          <a:bodyPr/>
          <a:lstStyle/>
          <a:p>
            <a:fld id="{21D7BA7E-B7A5-449E-9EFE-1D534FEE3EBB}" type="slidenum">
              <a:rPr lang="en-CA" smtClean="0"/>
              <a:t>14</a:t>
            </a:fld>
            <a:endParaRPr lang="en-CA"/>
          </a:p>
        </p:txBody>
      </p:sp>
    </p:spTree>
    <p:extLst>
      <p:ext uri="{BB962C8B-B14F-4D97-AF65-F5344CB8AC3E}">
        <p14:creationId xmlns:p14="http://schemas.microsoft.com/office/powerpoint/2010/main" val="6468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All planning conferences will be WebEx based but all are encouraged to attend in person.</a:t>
            </a:r>
          </a:p>
        </p:txBody>
      </p:sp>
      <p:sp>
        <p:nvSpPr>
          <p:cNvPr id="4" name="Slide Number Placeholder 3"/>
          <p:cNvSpPr>
            <a:spLocks noGrp="1"/>
          </p:cNvSpPr>
          <p:nvPr>
            <p:ph type="sldNum" sz="quarter" idx="10"/>
          </p:nvPr>
        </p:nvSpPr>
        <p:spPr/>
        <p:txBody>
          <a:bodyPr/>
          <a:lstStyle/>
          <a:p>
            <a:fld id="{226D347C-5AB2-402F-AD31-C5A676B72C29}" type="slidenum">
              <a:rPr lang="en-CA" smtClean="0"/>
              <a:t>15</a:t>
            </a:fld>
            <a:endParaRPr lang="en-CA" dirty="0"/>
          </a:p>
        </p:txBody>
      </p:sp>
    </p:spTree>
    <p:extLst>
      <p:ext uri="{BB962C8B-B14F-4D97-AF65-F5344CB8AC3E}">
        <p14:creationId xmlns:p14="http://schemas.microsoft.com/office/powerpoint/2010/main" val="322913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We will walk before we run and therefor</a:t>
            </a:r>
            <a:r>
              <a:rPr lang="en-CA" baseline="0" dirty="0"/>
              <a:t>e</a:t>
            </a:r>
            <a:r>
              <a:rPr lang="en-CA" dirty="0"/>
              <a:t> will be no formal evaluation. NBEMO working group will produce a form for the participants to provide feedback on the overall exercise.</a:t>
            </a:r>
          </a:p>
        </p:txBody>
      </p:sp>
      <p:sp>
        <p:nvSpPr>
          <p:cNvPr id="4" name="Slide Number Placeholder 3"/>
          <p:cNvSpPr>
            <a:spLocks noGrp="1"/>
          </p:cNvSpPr>
          <p:nvPr>
            <p:ph type="sldNum" sz="quarter" idx="10"/>
          </p:nvPr>
        </p:nvSpPr>
        <p:spPr/>
        <p:txBody>
          <a:bodyPr/>
          <a:lstStyle/>
          <a:p>
            <a:fld id="{226D347C-5AB2-402F-AD31-C5A676B72C29}" type="slidenum">
              <a:rPr lang="en-CA" smtClean="0"/>
              <a:t>16</a:t>
            </a:fld>
            <a:endParaRPr lang="en-CA" dirty="0"/>
          </a:p>
        </p:txBody>
      </p:sp>
    </p:spTree>
    <p:extLst>
      <p:ext uri="{BB962C8B-B14F-4D97-AF65-F5344CB8AC3E}">
        <p14:creationId xmlns:p14="http://schemas.microsoft.com/office/powerpoint/2010/main" val="174003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17</a:t>
            </a:fld>
            <a:endParaRPr lang="en-CA"/>
          </a:p>
        </p:txBody>
      </p:sp>
    </p:spTree>
    <p:extLst>
      <p:ext uri="{BB962C8B-B14F-4D97-AF65-F5344CB8AC3E}">
        <p14:creationId xmlns:p14="http://schemas.microsoft.com/office/powerpoint/2010/main" val="26913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18</a:t>
            </a:fld>
            <a:endParaRPr lang="en-CA"/>
          </a:p>
        </p:txBody>
      </p:sp>
    </p:spTree>
    <p:extLst>
      <p:ext uri="{BB962C8B-B14F-4D97-AF65-F5344CB8AC3E}">
        <p14:creationId xmlns:p14="http://schemas.microsoft.com/office/powerpoint/2010/main" val="1965908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19</a:t>
            </a:fld>
            <a:endParaRPr lang="en-CA"/>
          </a:p>
        </p:txBody>
      </p:sp>
    </p:spTree>
    <p:extLst>
      <p:ext uri="{BB962C8B-B14F-4D97-AF65-F5344CB8AC3E}">
        <p14:creationId xmlns:p14="http://schemas.microsoft.com/office/powerpoint/2010/main" val="429250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2</a:t>
            </a:fld>
            <a:endParaRPr lang="en-CA"/>
          </a:p>
        </p:txBody>
      </p:sp>
    </p:spTree>
    <p:extLst>
      <p:ext uri="{BB962C8B-B14F-4D97-AF65-F5344CB8AC3E}">
        <p14:creationId xmlns:p14="http://schemas.microsoft.com/office/powerpoint/2010/main" val="1568400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1D7BA7E-B7A5-449E-9EFE-1D534FEE3EBB}" type="slidenum">
              <a:rPr lang="en-CA" smtClean="0"/>
              <a:t>20</a:t>
            </a:fld>
            <a:endParaRPr lang="en-CA"/>
          </a:p>
        </p:txBody>
      </p:sp>
    </p:spTree>
    <p:extLst>
      <p:ext uri="{BB962C8B-B14F-4D97-AF65-F5344CB8AC3E}">
        <p14:creationId xmlns:p14="http://schemas.microsoft.com/office/powerpoint/2010/main" val="424025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aim of these provincial exercises is to provide all involved an opportunity or a “platform if you will” to practice Emergency responses that could potentially affect your communities or departments. Allow participants the ability to practice procedures as they relate to planning, mitigation, response and recovery. Additionally it is an occasion to develop contacts and build relationships that are the foundation of successful Emergency response.</a:t>
            </a:r>
          </a:p>
        </p:txBody>
      </p:sp>
      <p:sp>
        <p:nvSpPr>
          <p:cNvPr id="4" name="Slide Number Placeholder 3"/>
          <p:cNvSpPr>
            <a:spLocks noGrp="1"/>
          </p:cNvSpPr>
          <p:nvPr>
            <p:ph type="sldNum" sz="quarter" idx="10"/>
          </p:nvPr>
        </p:nvSpPr>
        <p:spPr/>
        <p:txBody>
          <a:bodyPr/>
          <a:lstStyle/>
          <a:p>
            <a:fld id="{39F70E0B-9BD8-40D9-BBFA-61C1C5C05900}" type="slidenum">
              <a:rPr lang="en-CA" smtClean="0"/>
              <a:t>3</a:t>
            </a:fld>
            <a:endParaRPr lang="en-CA"/>
          </a:p>
        </p:txBody>
      </p:sp>
    </p:spTree>
    <p:extLst>
      <p:ext uri="{BB962C8B-B14F-4D97-AF65-F5344CB8AC3E}">
        <p14:creationId xmlns:p14="http://schemas.microsoft.com/office/powerpoint/2010/main" val="272251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Communities can participate at what ever level they desire, from the basics such as activation and communication to more in depth level for those that have more resources and want</a:t>
            </a:r>
            <a:r>
              <a:rPr lang="en-CA" baseline="0" dirty="0"/>
              <a:t> a higher level of participation</a:t>
            </a:r>
            <a:endParaRPr lang="en-CA" dirty="0"/>
          </a:p>
        </p:txBody>
      </p:sp>
      <p:sp>
        <p:nvSpPr>
          <p:cNvPr id="4" name="Slide Number Placeholder 3"/>
          <p:cNvSpPr>
            <a:spLocks noGrp="1"/>
          </p:cNvSpPr>
          <p:nvPr>
            <p:ph type="sldNum" sz="quarter" idx="10"/>
          </p:nvPr>
        </p:nvSpPr>
        <p:spPr/>
        <p:txBody>
          <a:bodyPr/>
          <a:lstStyle/>
          <a:p>
            <a:fld id="{226D347C-5AB2-402F-AD31-C5A676B72C29}" type="slidenum">
              <a:rPr lang="en-CA" smtClean="0"/>
              <a:t>4</a:t>
            </a:fld>
            <a:endParaRPr lang="en-CA" dirty="0"/>
          </a:p>
        </p:txBody>
      </p:sp>
    </p:spTree>
    <p:extLst>
      <p:ext uri="{BB962C8B-B14F-4D97-AF65-F5344CB8AC3E}">
        <p14:creationId xmlns:p14="http://schemas.microsoft.com/office/powerpoint/2010/main" val="4762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are all well aware it is difficult to come up with an effective scenario that is realistic but has enough flexibility, to allow participants to practice the aspects that they need and want. This year we have decided that a severe heat wave followed by a short duration tropical storm would provide that opportunity.</a:t>
            </a:r>
          </a:p>
        </p:txBody>
      </p:sp>
      <p:sp>
        <p:nvSpPr>
          <p:cNvPr id="4" name="Slide Number Placeholder 3"/>
          <p:cNvSpPr>
            <a:spLocks noGrp="1"/>
          </p:cNvSpPr>
          <p:nvPr>
            <p:ph type="sldNum" sz="quarter" idx="5"/>
          </p:nvPr>
        </p:nvSpPr>
        <p:spPr/>
        <p:txBody>
          <a:bodyPr/>
          <a:lstStyle/>
          <a:p>
            <a:fld id="{21D7BA7E-B7A5-449E-9EFE-1D534FEE3EBB}" type="slidenum">
              <a:rPr lang="en-CA" smtClean="0"/>
              <a:t>5</a:t>
            </a:fld>
            <a:endParaRPr lang="en-CA"/>
          </a:p>
        </p:txBody>
      </p:sp>
    </p:spTree>
    <p:extLst>
      <p:ext uri="{BB962C8B-B14F-4D97-AF65-F5344CB8AC3E}">
        <p14:creationId xmlns:p14="http://schemas.microsoft.com/office/powerpoint/2010/main" val="193798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some reasons, I am sure that upon completion of the exercise you will be able to look back and provide many more.</a:t>
            </a:r>
          </a:p>
        </p:txBody>
      </p:sp>
      <p:sp>
        <p:nvSpPr>
          <p:cNvPr id="4" name="Slide Number Placeholder 3"/>
          <p:cNvSpPr>
            <a:spLocks noGrp="1"/>
          </p:cNvSpPr>
          <p:nvPr>
            <p:ph type="sldNum" sz="quarter" idx="5"/>
          </p:nvPr>
        </p:nvSpPr>
        <p:spPr/>
        <p:txBody>
          <a:bodyPr/>
          <a:lstStyle/>
          <a:p>
            <a:fld id="{21D7BA7E-B7A5-449E-9EFE-1D534FEE3EBB}" type="slidenum">
              <a:rPr lang="en-CA" smtClean="0"/>
              <a:t>6</a:t>
            </a:fld>
            <a:endParaRPr lang="en-CA"/>
          </a:p>
        </p:txBody>
      </p:sp>
    </p:spTree>
    <p:extLst>
      <p:ext uri="{BB962C8B-B14F-4D97-AF65-F5344CB8AC3E}">
        <p14:creationId xmlns:p14="http://schemas.microsoft.com/office/powerpoint/2010/main" val="361405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designing an exercise  it is important to follow the six steps.</a:t>
            </a:r>
          </a:p>
        </p:txBody>
      </p:sp>
      <p:sp>
        <p:nvSpPr>
          <p:cNvPr id="4" name="Slide Number Placeholder 3"/>
          <p:cNvSpPr>
            <a:spLocks noGrp="1"/>
          </p:cNvSpPr>
          <p:nvPr>
            <p:ph type="sldNum" sz="quarter" idx="5"/>
          </p:nvPr>
        </p:nvSpPr>
        <p:spPr/>
        <p:txBody>
          <a:bodyPr/>
          <a:lstStyle/>
          <a:p>
            <a:fld id="{21D7BA7E-B7A5-449E-9EFE-1D534FEE3EBB}" type="slidenum">
              <a:rPr lang="en-CA" smtClean="0"/>
              <a:t>7</a:t>
            </a:fld>
            <a:endParaRPr lang="en-CA"/>
          </a:p>
        </p:txBody>
      </p:sp>
    </p:spTree>
    <p:extLst>
      <p:ext uri="{BB962C8B-B14F-4D97-AF65-F5344CB8AC3E}">
        <p14:creationId xmlns:p14="http://schemas.microsoft.com/office/powerpoint/2010/main" val="70815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812800"/>
            <a:ext cx="4881563" cy="36607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1D7BA7E-B7A5-449E-9EFE-1D534FEE3EBB}" type="slidenum">
              <a:rPr lang="en-CA" smtClean="0"/>
              <a:t>8</a:t>
            </a:fld>
            <a:endParaRPr lang="en-CA"/>
          </a:p>
        </p:txBody>
      </p:sp>
    </p:spTree>
    <p:extLst>
      <p:ext uri="{BB962C8B-B14F-4D97-AF65-F5344CB8AC3E}">
        <p14:creationId xmlns:p14="http://schemas.microsoft.com/office/powerpoint/2010/main" val="58189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designing an exercise is important to determine who the exercise is to benefit. This particular exercise is designed to allow the Primary Target Audience, the municipalities, LSDs, first nation communities and personal designated to manage emergency response with in them.</a:t>
            </a:r>
          </a:p>
          <a:p>
            <a:endParaRPr lang="en-CA" dirty="0"/>
          </a:p>
          <a:p>
            <a:r>
              <a:rPr lang="en-CA" dirty="0"/>
              <a:t>This affords exercise designers and  communities the opportunity to pass along the benefits derived from an exercise to other agencies such as police, fire, GSAR, EMT, health, industry and others. These are known as secondary target Audience</a:t>
            </a:r>
          </a:p>
        </p:txBody>
      </p:sp>
      <p:sp>
        <p:nvSpPr>
          <p:cNvPr id="4" name="Slide Number Placeholder 3"/>
          <p:cNvSpPr>
            <a:spLocks noGrp="1"/>
          </p:cNvSpPr>
          <p:nvPr>
            <p:ph type="sldNum" sz="quarter" idx="5"/>
          </p:nvPr>
        </p:nvSpPr>
        <p:spPr/>
        <p:txBody>
          <a:bodyPr/>
          <a:lstStyle/>
          <a:p>
            <a:fld id="{21D7BA7E-B7A5-449E-9EFE-1D534FEE3EBB}" type="slidenum">
              <a:rPr lang="en-CA" smtClean="0"/>
              <a:t>9</a:t>
            </a:fld>
            <a:endParaRPr lang="en-CA"/>
          </a:p>
        </p:txBody>
      </p:sp>
    </p:spTree>
    <p:extLst>
      <p:ext uri="{BB962C8B-B14F-4D97-AF65-F5344CB8AC3E}">
        <p14:creationId xmlns:p14="http://schemas.microsoft.com/office/powerpoint/2010/main" val="2036582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54505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90755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0599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08703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2C3C51-0FA8-4993-875C-C49188101F86}" type="datetimeFigureOut">
              <a:rPr lang="en-CA" smtClean="0"/>
              <a:t>2020-01-09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229093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2C3C51-0FA8-4993-875C-C49188101F86}"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414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2C3C51-0FA8-4993-875C-C49188101F86}" type="datetimeFigureOut">
              <a:rPr lang="en-CA" smtClean="0"/>
              <a:t>2020-01-09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29354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2C3C51-0FA8-4993-875C-C49188101F86}" type="datetimeFigureOut">
              <a:rPr lang="en-CA" smtClean="0"/>
              <a:t>2020-01-09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71348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C3C51-0FA8-4993-875C-C49188101F86}" type="datetimeFigureOut">
              <a:rPr lang="en-CA" smtClean="0"/>
              <a:t>2020-01-09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118774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42041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2C3C51-0FA8-4993-875C-C49188101F86}" type="datetimeFigureOut">
              <a:rPr lang="en-CA" smtClean="0"/>
              <a:t>2020-01-09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BEDFA9-109E-413B-8112-59002176C124}" type="slidenum">
              <a:rPr lang="en-CA" smtClean="0"/>
              <a:t>‹#›</a:t>
            </a:fld>
            <a:endParaRPr lang="en-CA"/>
          </a:p>
        </p:txBody>
      </p:sp>
    </p:spTree>
    <p:extLst>
      <p:ext uri="{BB962C8B-B14F-4D97-AF65-F5344CB8AC3E}">
        <p14:creationId xmlns:p14="http://schemas.microsoft.com/office/powerpoint/2010/main" val="39006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3C51-0FA8-4993-875C-C49188101F86}" type="datetimeFigureOut">
              <a:rPr lang="en-CA" smtClean="0"/>
              <a:t>2020-01-09</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EDFA9-109E-413B-8112-59002176C124}" type="slidenum">
              <a:rPr lang="en-CA" smtClean="0"/>
              <a:t>‹#›</a:t>
            </a:fld>
            <a:endParaRPr lang="en-CA"/>
          </a:p>
        </p:txBody>
      </p:sp>
    </p:spTree>
    <p:extLst>
      <p:ext uri="{BB962C8B-B14F-4D97-AF65-F5344CB8AC3E}">
        <p14:creationId xmlns:p14="http://schemas.microsoft.com/office/powerpoint/2010/main" val="263241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nb.ca/brunswicke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ydmhqPjXAhXhlOAKHY-4DAkQjRwIBw&amp;url=http://www.cbc.ca/news/canada/new-brunswick/3-trailers-car-hauled-out-of-storm-arthur-sinkhole-in-fredericton-1.2699941&amp;psig=AOvVaw29MdwZVEYaVj2wdxKEPIlN&amp;ust=151275023884170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runswickex@gnb.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3C82-AAAC-4B96-996E-35538C95EE39}"/>
              </a:ext>
            </a:extLst>
          </p:cNvPr>
          <p:cNvSpPr>
            <a:spLocks noGrp="1"/>
          </p:cNvSpPr>
          <p:nvPr>
            <p:ph type="ctrTitle"/>
          </p:nvPr>
        </p:nvSpPr>
        <p:spPr/>
        <p:txBody>
          <a:bodyPr/>
          <a:lstStyle/>
          <a:p>
            <a:r>
              <a:rPr lang="en-CA" b="1" dirty="0"/>
              <a:t>EXERCISE </a:t>
            </a:r>
            <a:br>
              <a:rPr lang="en-CA" b="1" dirty="0"/>
            </a:br>
            <a:r>
              <a:rPr lang="en-CA" b="1" dirty="0"/>
              <a:t>Brunswick Charlie 2020</a:t>
            </a:r>
          </a:p>
        </p:txBody>
      </p:sp>
      <p:sp>
        <p:nvSpPr>
          <p:cNvPr id="6" name="Subtitle 5">
            <a:extLst>
              <a:ext uri="{FF2B5EF4-FFF2-40B4-BE49-F238E27FC236}">
                <a16:creationId xmlns:a16="http://schemas.microsoft.com/office/drawing/2014/main" id="{68B38613-01CA-4C1E-B99E-E00D043740E4}"/>
              </a:ext>
            </a:extLst>
          </p:cNvPr>
          <p:cNvSpPr>
            <a:spLocks noGrp="1"/>
          </p:cNvSpPr>
          <p:nvPr>
            <p:ph type="subTitle" idx="1"/>
          </p:nvPr>
        </p:nvSpPr>
        <p:spPr>
          <a:xfrm>
            <a:off x="1064729" y="3429000"/>
            <a:ext cx="6858000" cy="1655762"/>
          </a:xfrm>
        </p:spPr>
        <p:txBody>
          <a:bodyPr/>
          <a:lstStyle/>
          <a:p>
            <a:endParaRPr lang="en-CA" dirty="0"/>
          </a:p>
        </p:txBody>
      </p:sp>
      <p:pic>
        <p:nvPicPr>
          <p:cNvPr id="4" name="Picture 3">
            <a:extLst>
              <a:ext uri="{FF2B5EF4-FFF2-40B4-BE49-F238E27FC236}">
                <a16:creationId xmlns:a16="http://schemas.microsoft.com/office/drawing/2014/main" id="{A838EEE2-04E5-4F70-8151-81B93641E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754" y="3509963"/>
            <a:ext cx="2090504" cy="2091308"/>
          </a:xfrm>
          <a:prstGeom prst="rect">
            <a:avLst/>
          </a:prstGeom>
        </p:spPr>
      </p:pic>
    </p:spTree>
    <p:extLst>
      <p:ext uri="{BB962C8B-B14F-4D97-AF65-F5344CB8AC3E}">
        <p14:creationId xmlns:p14="http://schemas.microsoft.com/office/powerpoint/2010/main" val="2684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FACB7-9E98-4741-A8EF-753A830D1A45}"/>
              </a:ext>
            </a:extLst>
          </p:cNvPr>
          <p:cNvPicPr>
            <a:picLocks noChangeAspect="1"/>
          </p:cNvPicPr>
          <p:nvPr/>
        </p:nvPicPr>
        <p:blipFill>
          <a:blip r:embed="rId3"/>
          <a:stretch>
            <a:fillRect/>
          </a:stretch>
        </p:blipFill>
        <p:spPr>
          <a:xfrm>
            <a:off x="-37475" y="113285"/>
            <a:ext cx="9084039" cy="6965645"/>
          </a:xfrm>
          <a:prstGeom prst="rect">
            <a:avLst/>
          </a:prstGeom>
        </p:spPr>
      </p:pic>
    </p:spTree>
    <p:extLst>
      <p:ext uri="{BB962C8B-B14F-4D97-AF65-F5344CB8AC3E}">
        <p14:creationId xmlns:p14="http://schemas.microsoft.com/office/powerpoint/2010/main" val="3917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54DC4-5FE9-4197-ABC0-BDAEA0DB668C}"/>
              </a:ext>
            </a:extLst>
          </p:cNvPr>
          <p:cNvSpPr/>
          <p:nvPr/>
        </p:nvSpPr>
        <p:spPr>
          <a:xfrm>
            <a:off x="487262" y="1068410"/>
            <a:ext cx="7886700" cy="3416320"/>
          </a:xfrm>
          <a:prstGeom prst="rect">
            <a:avLst/>
          </a:prstGeom>
        </p:spPr>
        <p:txBody>
          <a:bodyPr wrap="square">
            <a:spAutoFit/>
          </a:bodyPr>
          <a:lstStyle/>
          <a:p>
            <a:pPr marL="457200" indent="-457200">
              <a:buFont typeface="Arial" panose="020B0604020202020204" pitchFamily="34" charset="0"/>
              <a:buChar char="•"/>
            </a:pPr>
            <a:r>
              <a:rPr lang="en-CA" sz="2700" dirty="0"/>
              <a:t>NBEMO has created a website that provides access and updates on the exercise.</a:t>
            </a:r>
          </a:p>
          <a:p>
            <a:pPr marL="457200" indent="-457200">
              <a:buFont typeface="Arial" panose="020B0604020202020204" pitchFamily="34" charset="0"/>
              <a:buChar char="•"/>
            </a:pPr>
            <a:r>
              <a:rPr lang="en-CA" sz="2700" dirty="0"/>
              <a:t>This site provides the latest progress on the exercise design and conduct, and links to other pertinent information and feeds.</a:t>
            </a:r>
          </a:p>
          <a:p>
            <a:pPr marL="457200" indent="-457200">
              <a:buFont typeface="Arial" panose="020B0604020202020204" pitchFamily="34" charset="0"/>
              <a:buChar char="•"/>
            </a:pPr>
            <a:r>
              <a:rPr lang="en-CA" sz="2700" dirty="0"/>
              <a:t>List of participants</a:t>
            </a:r>
          </a:p>
          <a:p>
            <a:pPr marL="457200" indent="-457200">
              <a:buFont typeface="Arial" panose="020B0604020202020204" pitchFamily="34" charset="0"/>
              <a:buChar char="•"/>
            </a:pPr>
            <a:r>
              <a:rPr lang="en-CA" sz="2700" dirty="0"/>
              <a:t>The site can be accessed by going to: </a:t>
            </a:r>
            <a:r>
              <a:rPr lang="en-CA" sz="2700" u="sng" dirty="0">
                <a:solidFill>
                  <a:srgbClr val="1F497D"/>
                </a:solidFill>
                <a:ea typeface="Calibri"/>
                <a:hlinkClick r:id="rId3"/>
              </a:rPr>
              <a:t>www.gnb.ca/brunswickex</a:t>
            </a:r>
            <a:endParaRPr lang="en-CA" sz="2700" dirty="0">
              <a:solidFill>
                <a:srgbClr val="FF0000"/>
              </a:solidFill>
            </a:endParaRPr>
          </a:p>
        </p:txBody>
      </p:sp>
      <p:sp>
        <p:nvSpPr>
          <p:cNvPr id="4" name="Rectangle 3">
            <a:extLst>
              <a:ext uri="{FF2B5EF4-FFF2-40B4-BE49-F238E27FC236}">
                <a16:creationId xmlns:a16="http://schemas.microsoft.com/office/drawing/2014/main" id="{81AC951E-D940-4EBF-B675-D4340FCE5898}"/>
              </a:ext>
            </a:extLst>
          </p:cNvPr>
          <p:cNvSpPr/>
          <p:nvPr/>
        </p:nvSpPr>
        <p:spPr>
          <a:xfrm>
            <a:off x="1568629" y="196494"/>
            <a:ext cx="7714901" cy="646331"/>
          </a:xfrm>
          <a:prstGeom prst="rect">
            <a:avLst/>
          </a:prstGeom>
        </p:spPr>
        <p:txBody>
          <a:bodyPr wrap="square">
            <a:spAutoFit/>
          </a:bodyPr>
          <a:lstStyle/>
          <a:p>
            <a:r>
              <a:rPr lang="en-CA" sz="3600" b="1" dirty="0"/>
              <a:t>Brunswick Charlie 2020 Website</a:t>
            </a:r>
            <a:endParaRPr lang="en-CA" sz="3600" dirty="0"/>
          </a:p>
        </p:txBody>
      </p:sp>
    </p:spTree>
    <p:extLst>
      <p:ext uri="{BB962C8B-B14F-4D97-AF65-F5344CB8AC3E}">
        <p14:creationId xmlns:p14="http://schemas.microsoft.com/office/powerpoint/2010/main" val="45149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0987"/>
            <a:ext cx="6172200" cy="857250"/>
          </a:xfrm>
        </p:spPr>
        <p:txBody>
          <a:bodyPr/>
          <a:lstStyle/>
          <a:p>
            <a:pPr algn="ctr"/>
            <a:r>
              <a:rPr lang="en-CA" b="1" dirty="0"/>
              <a:t>Participants</a:t>
            </a:r>
          </a:p>
        </p:txBody>
      </p:sp>
      <p:sp>
        <p:nvSpPr>
          <p:cNvPr id="3" name="Content Placeholder 2"/>
          <p:cNvSpPr>
            <a:spLocks noGrp="1"/>
          </p:cNvSpPr>
          <p:nvPr>
            <p:ph idx="1"/>
          </p:nvPr>
        </p:nvSpPr>
        <p:spPr>
          <a:xfrm>
            <a:off x="688898" y="968237"/>
            <a:ext cx="8236976" cy="3698659"/>
          </a:xfrm>
        </p:spPr>
        <p:txBody>
          <a:bodyPr>
            <a:normAutofit fontScale="55000" lnSpcReduction="20000"/>
          </a:bodyPr>
          <a:lstStyle/>
          <a:p>
            <a:pPr marL="0" indent="0">
              <a:buNone/>
            </a:pPr>
            <a:r>
              <a:rPr lang="en-CA" sz="4400" dirty="0"/>
              <a:t>There will be a number of participants including:</a:t>
            </a:r>
          </a:p>
          <a:p>
            <a:pPr lvl="0"/>
            <a:r>
              <a:rPr lang="en-CA" sz="4400" dirty="0"/>
              <a:t>The New Brunswick Emergency Measures Organization</a:t>
            </a:r>
          </a:p>
          <a:p>
            <a:pPr lvl="0"/>
            <a:r>
              <a:rPr lang="en-CA" sz="4400" dirty="0"/>
              <a:t>Provincial/Regional Emergency Action Committees</a:t>
            </a:r>
          </a:p>
          <a:p>
            <a:pPr lvl="0"/>
            <a:r>
              <a:rPr lang="en-CA" sz="4400" dirty="0"/>
              <a:t>The Canadian Armed Forces, through Joint Task Force Atlantic</a:t>
            </a:r>
          </a:p>
          <a:p>
            <a:pPr lvl="0"/>
            <a:r>
              <a:rPr lang="en-CA" sz="4400" dirty="0"/>
              <a:t>Environment and Climate Change Canada</a:t>
            </a:r>
          </a:p>
          <a:p>
            <a:pPr lvl="0"/>
            <a:r>
              <a:rPr lang="en-CA" sz="4400" dirty="0"/>
              <a:t>Regional Emergency Management Coordinators</a:t>
            </a:r>
          </a:p>
          <a:p>
            <a:pPr lvl="0"/>
            <a:r>
              <a:rPr lang="en-CA" sz="4400" dirty="0"/>
              <a:t>Participating New Brunswick communities</a:t>
            </a:r>
          </a:p>
          <a:p>
            <a:pPr lvl="0"/>
            <a:r>
              <a:rPr lang="en-CA" sz="4400" dirty="0"/>
              <a:t>GNB partners and organizations to be identified</a:t>
            </a:r>
            <a:br>
              <a:rPr lang="en-CA" sz="4400" dirty="0"/>
            </a:br>
            <a:r>
              <a:rPr lang="en-CA" sz="4400" dirty="0"/>
              <a:t> </a:t>
            </a:r>
          </a:p>
          <a:p>
            <a:pPr marL="0" indent="0">
              <a:buNone/>
            </a:pPr>
            <a:endParaRPr lang="en-CA" dirty="0"/>
          </a:p>
        </p:txBody>
      </p:sp>
    </p:spTree>
    <p:extLst>
      <p:ext uri="{BB962C8B-B14F-4D97-AF65-F5344CB8AC3E}">
        <p14:creationId xmlns:p14="http://schemas.microsoft.com/office/powerpoint/2010/main" val="361920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1146"/>
            <a:ext cx="6172200" cy="857250"/>
          </a:xfrm>
        </p:spPr>
        <p:txBody>
          <a:bodyPr/>
          <a:lstStyle/>
          <a:p>
            <a:pPr algn="ctr"/>
            <a:r>
              <a:rPr lang="en-CA" b="1" dirty="0"/>
              <a:t>Trusted Agents</a:t>
            </a:r>
          </a:p>
        </p:txBody>
      </p:sp>
      <p:sp>
        <p:nvSpPr>
          <p:cNvPr id="3" name="Content Placeholder 2"/>
          <p:cNvSpPr>
            <a:spLocks noGrp="1"/>
          </p:cNvSpPr>
          <p:nvPr>
            <p:ph idx="1"/>
          </p:nvPr>
        </p:nvSpPr>
        <p:spPr>
          <a:xfrm>
            <a:off x="1428750" y="1771651"/>
            <a:ext cx="6172200" cy="3394472"/>
          </a:xfrm>
        </p:spPr>
        <p:txBody>
          <a:bodyPr>
            <a:normAutofit fontScale="92500" lnSpcReduction="10000"/>
          </a:bodyPr>
          <a:lstStyle/>
          <a:p>
            <a:r>
              <a:rPr lang="en-CA" dirty="0"/>
              <a:t>The exercise design will include what is known as “Trusted Agents” (TA) who are not exercise players</a:t>
            </a:r>
          </a:p>
          <a:p>
            <a:r>
              <a:rPr lang="en-CA" dirty="0"/>
              <a:t>TA’s are exercise controllers that represent participants during the design of the exercise.</a:t>
            </a:r>
          </a:p>
          <a:p>
            <a:r>
              <a:rPr lang="en-CA" dirty="0"/>
              <a:t>TA’s are responsible for providing injects or exercise activities for the exercise players they represent.</a:t>
            </a:r>
          </a:p>
          <a:p>
            <a:endParaRPr lang="en-CA" dirty="0"/>
          </a:p>
          <a:p>
            <a:endParaRPr lang="en-CA" dirty="0"/>
          </a:p>
        </p:txBody>
      </p:sp>
    </p:spTree>
    <p:extLst>
      <p:ext uri="{BB962C8B-B14F-4D97-AF65-F5344CB8AC3E}">
        <p14:creationId xmlns:p14="http://schemas.microsoft.com/office/powerpoint/2010/main" val="28493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6DB7F-E178-4226-9BED-0AF2A7C80C89}"/>
              </a:ext>
            </a:extLst>
          </p:cNvPr>
          <p:cNvSpPr/>
          <p:nvPr/>
        </p:nvSpPr>
        <p:spPr>
          <a:xfrm>
            <a:off x="556053" y="1393723"/>
            <a:ext cx="7872649" cy="3416320"/>
          </a:xfrm>
          <a:prstGeom prst="rect">
            <a:avLst/>
          </a:prstGeom>
        </p:spPr>
        <p:txBody>
          <a:bodyPr wrap="square">
            <a:spAutoFit/>
          </a:bodyPr>
          <a:lstStyle/>
          <a:p>
            <a:r>
              <a:rPr lang="en-CA" b="1" dirty="0"/>
              <a:t>NBEMO Objectives remain the same as previous exercises:</a:t>
            </a:r>
          </a:p>
          <a:p>
            <a:r>
              <a:rPr lang="en-CA" dirty="0"/>
              <a:t>Activation of Municipal / local EOC’s </a:t>
            </a:r>
          </a:p>
          <a:p>
            <a:r>
              <a:rPr lang="en-CA" dirty="0"/>
              <a:t>Exercise local emergency response plans</a:t>
            </a:r>
          </a:p>
          <a:p>
            <a:r>
              <a:rPr lang="en-CA" dirty="0"/>
              <a:t>Communications at all levels</a:t>
            </a:r>
          </a:p>
          <a:p>
            <a:r>
              <a:rPr lang="en-CA" dirty="0"/>
              <a:t>Reporting requirements</a:t>
            </a:r>
          </a:p>
          <a:p>
            <a:r>
              <a:rPr lang="en-CA" dirty="0"/>
              <a:t>Create discussion on State of Local Emergency/State of Emergency</a:t>
            </a:r>
          </a:p>
          <a:p>
            <a:r>
              <a:rPr lang="en-CA" dirty="0"/>
              <a:t>Create discussion on Request for </a:t>
            </a:r>
          </a:p>
          <a:p>
            <a:r>
              <a:rPr lang="en-CA" dirty="0"/>
              <a:t>Assistance &amp; Provision of Services (CAF)</a:t>
            </a:r>
          </a:p>
          <a:p>
            <a:r>
              <a:rPr lang="en-CA" dirty="0"/>
              <a:t>Provide SAR partners an opportunity to participate</a:t>
            </a:r>
          </a:p>
          <a:p>
            <a:endParaRPr lang="en-CA" dirty="0"/>
          </a:p>
          <a:p>
            <a:r>
              <a:rPr lang="en-CA" b="1" dirty="0"/>
              <a:t>Local Objectives</a:t>
            </a:r>
          </a:p>
          <a:p>
            <a:r>
              <a:rPr lang="en-CA" dirty="0"/>
              <a:t>To be established at the local level</a:t>
            </a:r>
          </a:p>
        </p:txBody>
      </p:sp>
      <p:pic>
        <p:nvPicPr>
          <p:cNvPr id="5" name="Picture 2" descr="D:\images 3.jpg">
            <a:extLst>
              <a:ext uri="{FF2B5EF4-FFF2-40B4-BE49-F238E27FC236}">
                <a16:creationId xmlns:a16="http://schemas.microsoft.com/office/drawing/2014/main" id="{D672AF20-D454-4A7D-9A0E-1D8FF23CB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363" y="3867447"/>
            <a:ext cx="2520391" cy="1893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0E8D93-B5D1-4EE8-B540-A080BE1C24E1}"/>
              </a:ext>
            </a:extLst>
          </p:cNvPr>
          <p:cNvSpPr txBox="1"/>
          <p:nvPr/>
        </p:nvSpPr>
        <p:spPr>
          <a:xfrm>
            <a:off x="2465475" y="497295"/>
            <a:ext cx="4502117" cy="600164"/>
          </a:xfrm>
          <a:prstGeom prst="rect">
            <a:avLst/>
          </a:prstGeom>
          <a:noFill/>
        </p:spPr>
        <p:txBody>
          <a:bodyPr wrap="square" rtlCol="0">
            <a:spAutoFit/>
          </a:bodyPr>
          <a:lstStyle/>
          <a:p>
            <a:r>
              <a:rPr lang="en-CA" sz="3300" b="1" dirty="0"/>
              <a:t>Exercise Objectives</a:t>
            </a:r>
          </a:p>
        </p:txBody>
      </p:sp>
    </p:spTree>
    <p:extLst>
      <p:ext uri="{BB962C8B-B14F-4D97-AF65-F5344CB8AC3E}">
        <p14:creationId xmlns:p14="http://schemas.microsoft.com/office/powerpoint/2010/main" val="329127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3107"/>
            <a:ext cx="6172200" cy="857250"/>
          </a:xfrm>
        </p:spPr>
        <p:txBody>
          <a:bodyPr/>
          <a:lstStyle/>
          <a:p>
            <a:pPr algn="ctr"/>
            <a:r>
              <a:rPr lang="en-CA" b="1" dirty="0"/>
              <a:t>Key Dates</a:t>
            </a:r>
          </a:p>
        </p:txBody>
      </p:sp>
      <p:sp>
        <p:nvSpPr>
          <p:cNvPr id="3" name="Content Placeholder 2"/>
          <p:cNvSpPr>
            <a:spLocks noGrp="1"/>
          </p:cNvSpPr>
          <p:nvPr>
            <p:ph idx="1"/>
          </p:nvPr>
        </p:nvSpPr>
        <p:spPr>
          <a:xfrm>
            <a:off x="1133061" y="1030357"/>
            <a:ext cx="6172200" cy="3394472"/>
          </a:xfrm>
        </p:spPr>
        <p:txBody>
          <a:bodyPr>
            <a:normAutofit lnSpcReduction="10000"/>
          </a:bodyPr>
          <a:lstStyle/>
          <a:p>
            <a:pPr lvl="0"/>
            <a:r>
              <a:rPr lang="en-CA" dirty="0"/>
              <a:t>Initial Planning Conference (IPC) – 14 Jan. 0900-1500hrs   </a:t>
            </a:r>
          </a:p>
          <a:p>
            <a:pPr lvl="0"/>
            <a:r>
              <a:rPr lang="en-CA" dirty="0"/>
              <a:t>Main Planning Conference (MPC) – 12 Feb. 0900-1500hrs   </a:t>
            </a:r>
          </a:p>
          <a:p>
            <a:pPr lvl="0"/>
            <a:r>
              <a:rPr lang="en-CA" dirty="0"/>
              <a:t>Final Planning Conference (FPC) – 15 April. 0900-1500hrs </a:t>
            </a:r>
          </a:p>
          <a:p>
            <a:pPr lvl="0"/>
            <a:r>
              <a:rPr lang="en-CA" dirty="0"/>
              <a:t>Exercise Brunswick Charlie -   02 Jun. 0900-2000hrs throughout the province</a:t>
            </a:r>
          </a:p>
          <a:p>
            <a:endParaRPr lang="en-CA" dirty="0"/>
          </a:p>
        </p:txBody>
      </p:sp>
    </p:spTree>
    <p:extLst>
      <p:ext uri="{BB962C8B-B14F-4D97-AF65-F5344CB8AC3E}">
        <p14:creationId xmlns:p14="http://schemas.microsoft.com/office/powerpoint/2010/main" val="206510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265" y="213867"/>
            <a:ext cx="6172200" cy="857250"/>
          </a:xfrm>
        </p:spPr>
        <p:txBody>
          <a:bodyPr/>
          <a:lstStyle/>
          <a:p>
            <a:r>
              <a:rPr lang="en-CA" b="1" dirty="0"/>
              <a:t>After Action Review</a:t>
            </a:r>
          </a:p>
        </p:txBody>
      </p:sp>
      <p:sp>
        <p:nvSpPr>
          <p:cNvPr id="3" name="Content Placeholder 2"/>
          <p:cNvSpPr>
            <a:spLocks noGrp="1"/>
          </p:cNvSpPr>
          <p:nvPr>
            <p:ph idx="1"/>
          </p:nvPr>
        </p:nvSpPr>
        <p:spPr>
          <a:xfrm>
            <a:off x="1326284" y="710954"/>
            <a:ext cx="6343650" cy="3280172"/>
          </a:xfrm>
        </p:spPr>
        <p:txBody>
          <a:bodyPr/>
          <a:lstStyle/>
          <a:p>
            <a:r>
              <a:rPr lang="en-CA" dirty="0"/>
              <a:t>All participants are encouraged to self-evaluate.</a:t>
            </a:r>
          </a:p>
          <a:p>
            <a:r>
              <a:rPr lang="en-CA" dirty="0"/>
              <a:t>Best practices and important lessons learned should be shared – NBEMO will compile points.</a:t>
            </a:r>
          </a:p>
          <a:p>
            <a:r>
              <a:rPr lang="en-CA" dirty="0"/>
              <a:t>NBEMO AAR template will be located on the Ex webpage </a:t>
            </a:r>
          </a:p>
          <a:p>
            <a:endParaRPr lang="en-CA" dirty="0"/>
          </a:p>
          <a:p>
            <a:endParaRPr lang="en-CA" dirty="0"/>
          </a:p>
        </p:txBody>
      </p:sp>
      <p:pic>
        <p:nvPicPr>
          <p:cNvPr id="1026" name="Picture 2" descr="Image result for nb hurricane arthur pictur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199" y="3777728"/>
            <a:ext cx="3568383" cy="200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2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0457" y="194641"/>
            <a:ext cx="6172200" cy="857250"/>
          </a:xfrm>
        </p:spPr>
        <p:txBody>
          <a:bodyPr>
            <a:normAutofit fontScale="90000"/>
          </a:bodyPr>
          <a:lstStyle/>
          <a:p>
            <a:r>
              <a:rPr lang="en-CA" b="1" dirty="0"/>
              <a:t>Why should you participate?</a:t>
            </a:r>
          </a:p>
        </p:txBody>
      </p:sp>
      <p:sp>
        <p:nvSpPr>
          <p:cNvPr id="3" name="Content Placeholder 2"/>
          <p:cNvSpPr>
            <a:spLocks noGrp="1"/>
          </p:cNvSpPr>
          <p:nvPr>
            <p:ph idx="1"/>
          </p:nvPr>
        </p:nvSpPr>
        <p:spPr>
          <a:xfrm>
            <a:off x="1243220" y="1051891"/>
            <a:ext cx="6172200" cy="3394472"/>
          </a:xfrm>
        </p:spPr>
        <p:txBody>
          <a:bodyPr/>
          <a:lstStyle/>
          <a:p>
            <a:r>
              <a:rPr lang="en-CA" dirty="0"/>
              <a:t>This is an excellent opportunity:</a:t>
            </a:r>
          </a:p>
          <a:p>
            <a:pPr marL="457200" lvl="1" indent="0">
              <a:buNone/>
            </a:pPr>
            <a:r>
              <a:rPr lang="en-CA" dirty="0"/>
              <a:t>For those responsible for Emergency Management to be involved in a provincial level exercise that will be uniquely focused on individual communities needs.</a:t>
            </a:r>
          </a:p>
          <a:p>
            <a:pPr marL="457200" lvl="1" indent="0">
              <a:buNone/>
            </a:pPr>
            <a:endParaRPr lang="en-CA" dirty="0"/>
          </a:p>
          <a:p>
            <a:pPr marL="457200" lvl="1" indent="0">
              <a:buNone/>
            </a:pPr>
            <a:r>
              <a:rPr lang="en-CA" dirty="0"/>
              <a:t>To share best practices between communities.</a:t>
            </a:r>
          </a:p>
        </p:txBody>
      </p:sp>
    </p:spTree>
    <p:extLst>
      <p:ext uri="{BB962C8B-B14F-4D97-AF65-F5344CB8AC3E}">
        <p14:creationId xmlns:p14="http://schemas.microsoft.com/office/powerpoint/2010/main" val="194145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509" y="137491"/>
            <a:ext cx="6172200" cy="857250"/>
          </a:xfrm>
        </p:spPr>
        <p:txBody>
          <a:bodyPr/>
          <a:lstStyle/>
          <a:p>
            <a:r>
              <a:rPr lang="en-CA" b="1" dirty="0"/>
              <a:t>How do you sign up?</a:t>
            </a:r>
          </a:p>
        </p:txBody>
      </p:sp>
      <p:sp>
        <p:nvSpPr>
          <p:cNvPr id="3" name="Content Placeholder 2"/>
          <p:cNvSpPr>
            <a:spLocks noGrp="1"/>
          </p:cNvSpPr>
          <p:nvPr>
            <p:ph idx="1"/>
          </p:nvPr>
        </p:nvSpPr>
        <p:spPr>
          <a:xfrm>
            <a:off x="1309481" y="1188556"/>
            <a:ext cx="6172200" cy="3394472"/>
          </a:xfrm>
        </p:spPr>
        <p:txBody>
          <a:bodyPr>
            <a:normAutofit fontScale="92500" lnSpcReduction="10000"/>
          </a:bodyPr>
          <a:lstStyle/>
          <a:p>
            <a:r>
              <a:rPr lang="en-CA" dirty="0"/>
              <a:t>Obtain authorization to participate at the local level</a:t>
            </a:r>
          </a:p>
          <a:p>
            <a:r>
              <a:rPr lang="en-CA" dirty="0"/>
              <a:t>Designate a Trusted Agent who can represent your community and develop injects to meet your objectives, work with your REMC to ensure your goals are met.</a:t>
            </a:r>
          </a:p>
          <a:p>
            <a:r>
              <a:rPr lang="en-CA" dirty="0"/>
              <a:t>Complete the questionnaire and confirmation of participation &amp; send it to </a:t>
            </a:r>
            <a:r>
              <a:rPr lang="en-CA" dirty="0">
                <a:hlinkClick r:id="rId3"/>
              </a:rPr>
              <a:t>brunswickex@gnb.ca</a:t>
            </a:r>
            <a:endParaRPr lang="en-CA" dirty="0"/>
          </a:p>
          <a:p>
            <a:pPr marL="0" indent="0">
              <a:buNone/>
            </a:pPr>
            <a:endParaRPr lang="en-CA" dirty="0"/>
          </a:p>
        </p:txBody>
      </p:sp>
    </p:spTree>
    <p:extLst>
      <p:ext uri="{BB962C8B-B14F-4D97-AF65-F5344CB8AC3E}">
        <p14:creationId xmlns:p14="http://schemas.microsoft.com/office/powerpoint/2010/main" val="160638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DA453C-14A2-4DDF-96DC-DE4BAFE1C834}"/>
              </a:ext>
            </a:extLst>
          </p:cNvPr>
          <p:cNvSpPr txBox="1"/>
          <p:nvPr/>
        </p:nvSpPr>
        <p:spPr>
          <a:xfrm>
            <a:off x="2661583" y="1273642"/>
            <a:ext cx="4528227" cy="1292662"/>
          </a:xfrm>
          <a:prstGeom prst="rect">
            <a:avLst/>
          </a:prstGeom>
          <a:noFill/>
        </p:spPr>
        <p:txBody>
          <a:bodyPr wrap="none" rtlCol="0">
            <a:spAutoFit/>
          </a:bodyPr>
          <a:lstStyle/>
          <a:p>
            <a:r>
              <a:rPr lang="en-CA" sz="6000" b="1" dirty="0"/>
              <a:t>QUESTIONS ?</a:t>
            </a:r>
            <a:r>
              <a:rPr lang="en-CA" sz="2800" b="1" dirty="0"/>
              <a:t> </a:t>
            </a:r>
          </a:p>
          <a:p>
            <a:endParaRPr lang="en-CA" b="1" dirty="0"/>
          </a:p>
        </p:txBody>
      </p:sp>
    </p:spTree>
    <p:extLst>
      <p:ext uri="{BB962C8B-B14F-4D97-AF65-F5344CB8AC3E}">
        <p14:creationId xmlns:p14="http://schemas.microsoft.com/office/powerpoint/2010/main" val="113994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DCE1-DC6E-4B85-8433-93CC767495FA}"/>
              </a:ext>
            </a:extLst>
          </p:cNvPr>
          <p:cNvSpPr>
            <a:spLocks noGrp="1"/>
          </p:cNvSpPr>
          <p:nvPr>
            <p:ph type="title"/>
          </p:nvPr>
        </p:nvSpPr>
        <p:spPr/>
        <p:txBody>
          <a:bodyPr/>
          <a:lstStyle/>
          <a:p>
            <a:pPr algn="ctr"/>
            <a:r>
              <a:rPr lang="en-CA" dirty="0"/>
              <a:t>Exercise Brunswick Charlie 2020 </a:t>
            </a:r>
            <a:br>
              <a:rPr lang="en-CA" dirty="0"/>
            </a:br>
            <a:r>
              <a:rPr lang="en-CA" dirty="0"/>
              <a:t>Logo</a:t>
            </a:r>
          </a:p>
        </p:txBody>
      </p:sp>
      <p:pic>
        <p:nvPicPr>
          <p:cNvPr id="5" name="Content Placeholder 4" descr="A close up of a logo&#10;&#10;Description generated with very high confidence">
            <a:extLst>
              <a:ext uri="{FF2B5EF4-FFF2-40B4-BE49-F238E27FC236}">
                <a16:creationId xmlns:a16="http://schemas.microsoft.com/office/drawing/2014/main" id="{89DBB0C2-D3C9-495F-9082-C26639E2AB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516" y="2869526"/>
            <a:ext cx="7744968" cy="1977390"/>
          </a:xfrm>
        </p:spPr>
      </p:pic>
    </p:spTree>
    <p:extLst>
      <p:ext uri="{BB962C8B-B14F-4D97-AF65-F5344CB8AC3E}">
        <p14:creationId xmlns:p14="http://schemas.microsoft.com/office/powerpoint/2010/main" val="179234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2C8ED-C484-4353-BBA9-FEC9EB7AE194}"/>
              </a:ext>
            </a:extLst>
          </p:cNvPr>
          <p:cNvSpPr txBox="1"/>
          <p:nvPr/>
        </p:nvSpPr>
        <p:spPr>
          <a:xfrm>
            <a:off x="3533615" y="49871"/>
            <a:ext cx="2933446" cy="738664"/>
          </a:xfrm>
          <a:prstGeom prst="rect">
            <a:avLst/>
          </a:prstGeom>
          <a:noFill/>
        </p:spPr>
        <p:txBody>
          <a:bodyPr wrap="square" rtlCol="0">
            <a:spAutoFit/>
          </a:bodyPr>
          <a:lstStyle/>
          <a:p>
            <a:r>
              <a:rPr lang="en-CA" sz="2400" dirty="0"/>
              <a:t>Exercise Calendar</a:t>
            </a:r>
          </a:p>
          <a:p>
            <a:endParaRPr lang="en-CA" dirty="0"/>
          </a:p>
        </p:txBody>
      </p:sp>
      <p:sp>
        <p:nvSpPr>
          <p:cNvPr id="3" name="TextBox 2">
            <a:extLst>
              <a:ext uri="{FF2B5EF4-FFF2-40B4-BE49-F238E27FC236}">
                <a16:creationId xmlns:a16="http://schemas.microsoft.com/office/drawing/2014/main" id="{0D5708C3-3B5B-40C1-B92D-AB17F7326ACE}"/>
              </a:ext>
            </a:extLst>
          </p:cNvPr>
          <p:cNvSpPr txBox="1"/>
          <p:nvPr/>
        </p:nvSpPr>
        <p:spPr>
          <a:xfrm>
            <a:off x="255722" y="505556"/>
            <a:ext cx="8632556" cy="6370975"/>
          </a:xfrm>
          <a:prstGeom prst="rect">
            <a:avLst/>
          </a:prstGeom>
          <a:noFill/>
        </p:spPr>
        <p:txBody>
          <a:bodyPr wrap="square" rtlCol="0">
            <a:spAutoFit/>
          </a:bodyPr>
          <a:lstStyle/>
          <a:p>
            <a:r>
              <a:rPr lang="en-CA" sz="2400" dirty="0"/>
              <a:t>14 Jan – IPC</a:t>
            </a:r>
          </a:p>
          <a:p>
            <a:r>
              <a:rPr lang="en-CA" sz="2400" dirty="0"/>
              <a:t>21 Jan - Inject bank posted on website</a:t>
            </a:r>
          </a:p>
          <a:p>
            <a:r>
              <a:rPr lang="en-CA" sz="2400" dirty="0"/>
              <a:t>29 Jan- working group with key pers</a:t>
            </a:r>
          </a:p>
          <a:p>
            <a:r>
              <a:rPr lang="en-CA" sz="2400" dirty="0"/>
              <a:t>12 Feb – MPC</a:t>
            </a:r>
          </a:p>
          <a:p>
            <a:r>
              <a:rPr lang="en-CA" sz="2400" dirty="0"/>
              <a:t>11 Mar- Working group with key pers</a:t>
            </a:r>
          </a:p>
          <a:p>
            <a:r>
              <a:rPr lang="en-CA" sz="2400" dirty="0"/>
              <a:t>15 April –FPC</a:t>
            </a:r>
          </a:p>
          <a:p>
            <a:r>
              <a:rPr lang="en-CA" sz="2400" dirty="0"/>
              <a:t>15 May- translation complete</a:t>
            </a:r>
          </a:p>
          <a:p>
            <a:r>
              <a:rPr lang="en-CA" sz="2400" dirty="0"/>
              <a:t>22 May – Player guides/ EXCON manual and MEL distributed.</a:t>
            </a:r>
          </a:p>
          <a:p>
            <a:r>
              <a:rPr lang="en-CA" sz="2400" dirty="0"/>
              <a:t>26/27May -Warm start</a:t>
            </a:r>
          </a:p>
          <a:p>
            <a:r>
              <a:rPr lang="en-CA" sz="2400" dirty="0"/>
              <a:t>28/29 May – test social media access (warm start continues)</a:t>
            </a:r>
          </a:p>
          <a:p>
            <a:r>
              <a:rPr lang="en-CA" sz="2400" dirty="0"/>
              <a:t>30/31 May (warm start </a:t>
            </a:r>
            <a:r>
              <a:rPr lang="en-CA" sz="2400" dirty="0" err="1"/>
              <a:t>cont</a:t>
            </a:r>
            <a:r>
              <a:rPr lang="en-CA" sz="2400" dirty="0"/>
              <a:t>)</a:t>
            </a:r>
          </a:p>
          <a:p>
            <a:r>
              <a:rPr lang="en-CA" sz="2400" dirty="0"/>
              <a:t>01 June – Short duration tropical storm breaks heat wave</a:t>
            </a:r>
          </a:p>
          <a:p>
            <a:r>
              <a:rPr lang="en-CA" sz="2400" dirty="0"/>
              <a:t>02 June Exercise Brunswick Charlie (Hot wash)</a:t>
            </a:r>
          </a:p>
          <a:p>
            <a:r>
              <a:rPr lang="en-CA" sz="2400" dirty="0"/>
              <a:t>10 June- </a:t>
            </a:r>
            <a:r>
              <a:rPr lang="en-CA" sz="2400" dirty="0" err="1"/>
              <a:t>Hotwash</a:t>
            </a:r>
            <a:r>
              <a:rPr lang="en-CA" sz="2400" dirty="0"/>
              <a:t> points returned to NBEMO</a:t>
            </a:r>
          </a:p>
          <a:p>
            <a:endParaRPr lang="en-CA" dirty="0"/>
          </a:p>
          <a:p>
            <a:endParaRPr lang="en-CA" dirty="0"/>
          </a:p>
          <a:p>
            <a:endParaRPr lang="en-CA" dirty="0"/>
          </a:p>
          <a:p>
            <a:r>
              <a:rPr lang="en-CA" dirty="0"/>
              <a:t> </a:t>
            </a:r>
          </a:p>
        </p:txBody>
      </p:sp>
    </p:spTree>
    <p:extLst>
      <p:ext uri="{BB962C8B-B14F-4D97-AF65-F5344CB8AC3E}">
        <p14:creationId xmlns:p14="http://schemas.microsoft.com/office/powerpoint/2010/main" val="274405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CA" b="1" dirty="0"/>
              <a:t>Aim</a:t>
            </a:r>
          </a:p>
        </p:txBody>
      </p:sp>
      <p:sp>
        <p:nvSpPr>
          <p:cNvPr id="5" name="Content Placeholder 4"/>
          <p:cNvSpPr>
            <a:spLocks noGrp="1"/>
          </p:cNvSpPr>
          <p:nvPr>
            <p:ph idx="1"/>
          </p:nvPr>
        </p:nvSpPr>
        <p:spPr>
          <a:xfrm>
            <a:off x="381000" y="990600"/>
            <a:ext cx="8229600" cy="4525963"/>
          </a:xfrm>
        </p:spPr>
        <p:txBody>
          <a:bodyPr>
            <a:normAutofit/>
          </a:bodyPr>
          <a:lstStyle/>
          <a:p>
            <a:r>
              <a:rPr lang="en-CA" dirty="0"/>
              <a:t>A province wide exercise designed to allow those responsible for, and involved with, Emergency Management an opportunity to practice planned responses and other procedures.</a:t>
            </a:r>
            <a:br>
              <a:rPr lang="en-CA" dirty="0"/>
            </a:br>
            <a:r>
              <a:rPr lang="en-CA" dirty="0"/>
              <a:t>This exercise like previous ones, will afford participants the opportunity, to challenge their Emergency Management and response components.</a:t>
            </a:r>
          </a:p>
          <a:p>
            <a:r>
              <a:rPr lang="en-CA" dirty="0"/>
              <a:t>Using a new but realistic scenario, and databank of prepared injects to assist communities &amp; add realism. </a:t>
            </a:r>
          </a:p>
          <a:p>
            <a:endParaRPr lang="en-CA" dirty="0"/>
          </a:p>
          <a:p>
            <a:endParaRPr lang="en-CA" dirty="0"/>
          </a:p>
        </p:txBody>
      </p:sp>
    </p:spTree>
    <p:extLst>
      <p:ext uri="{BB962C8B-B14F-4D97-AF65-F5344CB8AC3E}">
        <p14:creationId xmlns:p14="http://schemas.microsoft.com/office/powerpoint/2010/main" val="147420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CA" b="1" dirty="0"/>
              <a:t>Scope</a:t>
            </a:r>
          </a:p>
        </p:txBody>
      </p:sp>
      <p:sp>
        <p:nvSpPr>
          <p:cNvPr id="3" name="Content Placeholder 2"/>
          <p:cNvSpPr>
            <a:spLocks noGrp="1"/>
          </p:cNvSpPr>
          <p:nvPr>
            <p:ph idx="1"/>
          </p:nvPr>
        </p:nvSpPr>
        <p:spPr>
          <a:xfrm>
            <a:off x="381000" y="1143000"/>
            <a:ext cx="8229600" cy="4525963"/>
          </a:xfrm>
        </p:spPr>
        <p:txBody>
          <a:bodyPr>
            <a:normAutofit fontScale="92500" lnSpcReduction="20000"/>
          </a:bodyPr>
          <a:lstStyle/>
          <a:p>
            <a:pPr lvl="0"/>
            <a:r>
              <a:rPr lang="en-CA" dirty="0"/>
              <a:t>The scope of the exercise, developed provincially, is designed to encourage maximum participation from all municipalities , LSD’s, SAR partners and First Nation Communities within the province, regardless of their level of preparedness.</a:t>
            </a:r>
          </a:p>
          <a:p>
            <a:pPr lvl="0"/>
            <a:r>
              <a:rPr lang="en-CA" dirty="0"/>
              <a:t>All communities &amp; emergency management partners are encouraged to participate.</a:t>
            </a:r>
          </a:p>
          <a:p>
            <a:pPr lvl="0"/>
            <a:r>
              <a:rPr lang="en-CA" dirty="0"/>
              <a:t>This exercise will present a new scenario that will allow participants the flexibility to prepare for impacts that could affect their citizens.</a:t>
            </a:r>
          </a:p>
          <a:p>
            <a:pPr lvl="0"/>
            <a:r>
              <a:rPr lang="en-CA" dirty="0"/>
              <a:t>The Provincial Emergency Operations Centre along with the Regional Emergency Operation Centres will be activated for this exercise.  </a:t>
            </a:r>
          </a:p>
          <a:p>
            <a:endParaRPr lang="en-CA" dirty="0"/>
          </a:p>
        </p:txBody>
      </p:sp>
    </p:spTree>
    <p:extLst>
      <p:ext uri="{BB962C8B-B14F-4D97-AF65-F5344CB8AC3E}">
        <p14:creationId xmlns:p14="http://schemas.microsoft.com/office/powerpoint/2010/main" val="226989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CA" b="1" dirty="0"/>
              <a:t>Scenario</a:t>
            </a:r>
          </a:p>
        </p:txBody>
      </p:sp>
      <p:sp>
        <p:nvSpPr>
          <p:cNvPr id="3" name="Content Placeholder 2"/>
          <p:cNvSpPr>
            <a:spLocks noGrp="1"/>
          </p:cNvSpPr>
          <p:nvPr>
            <p:ph idx="1"/>
          </p:nvPr>
        </p:nvSpPr>
        <p:spPr>
          <a:xfrm>
            <a:off x="490330" y="763311"/>
            <a:ext cx="8229600" cy="4830763"/>
          </a:xfrm>
        </p:spPr>
        <p:txBody>
          <a:bodyPr/>
          <a:lstStyle/>
          <a:p>
            <a:r>
              <a:rPr lang="en-CA" sz="2800" dirty="0"/>
              <a:t>A severe heat wave immediately followed by a short duration tropical storm will allow participants a broad scope of potential impacts. (Power outages, health emergencies, evacuations, comms interruptions, industrial accidents, fires,  localized flooding, vandalism, lost persons </a:t>
            </a:r>
            <a:r>
              <a:rPr lang="en-CA" sz="2800" dirty="0" err="1"/>
              <a:t>etc</a:t>
            </a:r>
            <a:r>
              <a:rPr lang="en-CA" sz="2800" dirty="0"/>
              <a:t>…)</a:t>
            </a:r>
          </a:p>
          <a:p>
            <a:r>
              <a:rPr lang="en-CA" sz="2800" dirty="0"/>
              <a:t>Simulated social media, and web based news reporting will add to the realism of the exercise.</a:t>
            </a:r>
          </a:p>
          <a:p>
            <a:pPr marL="0" indent="0">
              <a:buNone/>
            </a:pPr>
            <a:endParaRPr lang="en-CA" dirty="0"/>
          </a:p>
        </p:txBody>
      </p:sp>
      <p:pic>
        <p:nvPicPr>
          <p:cNvPr id="2053" name="Picture 5" descr="D:\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8200"/>
            <a:ext cx="2895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460D4B-6E79-4B00-9C87-0385F1BDD694}"/>
              </a:ext>
            </a:extLst>
          </p:cNvPr>
          <p:cNvPicPr>
            <a:picLocks noChangeAspect="1"/>
          </p:cNvPicPr>
          <p:nvPr/>
        </p:nvPicPr>
        <p:blipFill>
          <a:blip r:embed="rId4"/>
          <a:stretch>
            <a:fillRect/>
          </a:stretch>
        </p:blipFill>
        <p:spPr>
          <a:xfrm>
            <a:off x="838200" y="4146274"/>
            <a:ext cx="2895600" cy="1447800"/>
          </a:xfrm>
          <a:prstGeom prst="rect">
            <a:avLst/>
          </a:prstGeom>
        </p:spPr>
      </p:pic>
    </p:spTree>
    <p:extLst>
      <p:ext uri="{BB962C8B-B14F-4D97-AF65-F5344CB8AC3E}">
        <p14:creationId xmlns:p14="http://schemas.microsoft.com/office/powerpoint/2010/main" val="10125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AFE4-F218-4D4C-9BFD-9315A0C50607}"/>
              </a:ext>
            </a:extLst>
          </p:cNvPr>
          <p:cNvSpPr>
            <a:spLocks noGrp="1"/>
          </p:cNvSpPr>
          <p:nvPr>
            <p:ph type="title"/>
          </p:nvPr>
        </p:nvSpPr>
        <p:spPr>
          <a:xfrm>
            <a:off x="628650" y="60330"/>
            <a:ext cx="7886700" cy="1325563"/>
          </a:xfrm>
        </p:spPr>
        <p:txBody>
          <a:bodyPr/>
          <a:lstStyle/>
          <a:p>
            <a:pPr algn="ctr"/>
            <a:r>
              <a:rPr lang="en-CA" b="1" dirty="0"/>
              <a:t>Reasons to Conduct an Exercise</a:t>
            </a:r>
          </a:p>
        </p:txBody>
      </p:sp>
      <p:sp>
        <p:nvSpPr>
          <p:cNvPr id="4" name="Rectangle 3">
            <a:extLst>
              <a:ext uri="{FF2B5EF4-FFF2-40B4-BE49-F238E27FC236}">
                <a16:creationId xmlns:a16="http://schemas.microsoft.com/office/drawing/2014/main" id="{0523FE8C-BEDC-4CBE-B86E-E4780C84A33A}"/>
              </a:ext>
            </a:extLst>
          </p:cNvPr>
          <p:cNvSpPr/>
          <p:nvPr/>
        </p:nvSpPr>
        <p:spPr>
          <a:xfrm>
            <a:off x="1030705" y="1479492"/>
            <a:ext cx="7279105" cy="3046988"/>
          </a:xfrm>
          <a:prstGeom prst="rect">
            <a:avLst/>
          </a:prstGeom>
        </p:spPr>
        <p:txBody>
          <a:bodyPr wrap="square">
            <a:spAutoFit/>
          </a:bodyPr>
          <a:lstStyle/>
          <a:p>
            <a:pPr marL="342900" indent="-342900">
              <a:buFont typeface="Arial" panose="020B0604020202020204" pitchFamily="34" charset="0"/>
              <a:buChar char="•"/>
            </a:pPr>
            <a:r>
              <a:rPr lang="en-CA" sz="2400" dirty="0"/>
              <a:t>To practice and evaluate plans, policies and procedures</a:t>
            </a:r>
          </a:p>
          <a:p>
            <a:pPr marL="342900" indent="-342900">
              <a:buFont typeface="Arial" panose="020B0604020202020204" pitchFamily="34" charset="0"/>
              <a:buChar char="•"/>
            </a:pPr>
            <a:r>
              <a:rPr lang="en-CA" sz="2400" dirty="0"/>
              <a:t>Identify plan vulnerabilities and gaps in resources</a:t>
            </a:r>
          </a:p>
          <a:p>
            <a:pPr marL="342900" indent="-342900">
              <a:buFont typeface="Arial" panose="020B0604020202020204" pitchFamily="34" charset="0"/>
              <a:buChar char="•"/>
            </a:pPr>
            <a:r>
              <a:rPr lang="en-CA" sz="2400" dirty="0"/>
              <a:t>Improve organizational coordination and communications</a:t>
            </a:r>
          </a:p>
          <a:p>
            <a:pPr marL="342900" indent="-342900">
              <a:buFont typeface="Arial" panose="020B0604020202020204" pitchFamily="34" charset="0"/>
              <a:buChar char="•"/>
            </a:pPr>
            <a:r>
              <a:rPr lang="en-CA" sz="2400" dirty="0"/>
              <a:t>Clarify roles and responsibilities</a:t>
            </a:r>
          </a:p>
          <a:p>
            <a:pPr marL="342900" indent="-342900">
              <a:buFont typeface="Arial" panose="020B0604020202020204" pitchFamily="34" charset="0"/>
              <a:buChar char="•"/>
            </a:pPr>
            <a:r>
              <a:rPr lang="en-CA" sz="2400" dirty="0"/>
              <a:t>Improve individual and team performance</a:t>
            </a:r>
          </a:p>
          <a:p>
            <a:pPr marL="342900" indent="-342900">
              <a:buFont typeface="Arial" panose="020B0604020202020204" pitchFamily="34" charset="0"/>
              <a:buChar char="•"/>
            </a:pPr>
            <a:r>
              <a:rPr lang="en-CA" sz="2400" dirty="0"/>
              <a:t>Satisfy regulatory requirements</a:t>
            </a:r>
          </a:p>
        </p:txBody>
      </p:sp>
    </p:spTree>
    <p:extLst>
      <p:ext uri="{BB962C8B-B14F-4D97-AF65-F5344CB8AC3E}">
        <p14:creationId xmlns:p14="http://schemas.microsoft.com/office/powerpoint/2010/main" val="162404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56DAE52B-C62D-4518-A861-C5A42370B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20349" y="689725"/>
            <a:ext cx="4452730" cy="4975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498C1F1-7FC9-4C59-BCBE-D463D154FB88}"/>
              </a:ext>
            </a:extLst>
          </p:cNvPr>
          <p:cNvSpPr txBox="1"/>
          <p:nvPr/>
        </p:nvSpPr>
        <p:spPr>
          <a:xfrm>
            <a:off x="2350430" y="407288"/>
            <a:ext cx="4088819" cy="600164"/>
          </a:xfrm>
          <a:prstGeom prst="rect">
            <a:avLst/>
          </a:prstGeom>
          <a:noFill/>
        </p:spPr>
        <p:txBody>
          <a:bodyPr wrap="square" rtlCol="0">
            <a:spAutoFit/>
          </a:bodyPr>
          <a:lstStyle/>
          <a:p>
            <a:pPr algn="ctr"/>
            <a:r>
              <a:rPr lang="en-CA" sz="3300" b="1" dirty="0"/>
              <a:t>Exercise Design</a:t>
            </a:r>
          </a:p>
        </p:txBody>
      </p:sp>
    </p:spTree>
    <p:extLst>
      <p:ext uri="{BB962C8B-B14F-4D97-AF65-F5344CB8AC3E}">
        <p14:creationId xmlns:p14="http://schemas.microsoft.com/office/powerpoint/2010/main" val="186739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57D5-82F6-4453-927B-6ED1F35D62D0}"/>
              </a:ext>
            </a:extLst>
          </p:cNvPr>
          <p:cNvSpPr>
            <a:spLocks noGrp="1"/>
          </p:cNvSpPr>
          <p:nvPr>
            <p:ph type="title"/>
          </p:nvPr>
        </p:nvSpPr>
        <p:spPr/>
        <p:txBody>
          <a:bodyPr>
            <a:normAutofit fontScale="90000"/>
          </a:bodyPr>
          <a:lstStyle/>
          <a:p>
            <a:pPr algn="ctr"/>
            <a:r>
              <a:rPr lang="en-CA" sz="4900" b="1" dirty="0"/>
              <a:t>Exercise Design</a:t>
            </a:r>
            <a:br>
              <a:rPr lang="en-CA" dirty="0"/>
            </a:br>
            <a:br>
              <a:rPr lang="en-CA" dirty="0"/>
            </a:br>
            <a:endParaRPr lang="en-CA" dirty="0"/>
          </a:p>
        </p:txBody>
      </p:sp>
      <p:sp>
        <p:nvSpPr>
          <p:cNvPr id="3" name="Rectangle 2">
            <a:extLst>
              <a:ext uri="{FF2B5EF4-FFF2-40B4-BE49-F238E27FC236}">
                <a16:creationId xmlns:a16="http://schemas.microsoft.com/office/drawing/2014/main" id="{DAC9EC41-F2F0-4F0E-853E-B29DD2404043}"/>
              </a:ext>
            </a:extLst>
          </p:cNvPr>
          <p:cNvSpPr/>
          <p:nvPr/>
        </p:nvSpPr>
        <p:spPr>
          <a:xfrm>
            <a:off x="567813" y="1253614"/>
            <a:ext cx="7727961" cy="3888437"/>
          </a:xfrm>
          <a:prstGeom prst="rect">
            <a:avLst/>
          </a:prstGeom>
        </p:spPr>
        <p:txBody>
          <a:bodyPr wrap="square">
            <a:spAutoFit/>
          </a:bodyPr>
          <a:lstStyle/>
          <a:p>
            <a:pPr>
              <a:lnSpc>
                <a:spcPct val="80000"/>
              </a:lnSpc>
              <a:buFont typeface="Wingdings" panose="05000000000000000000" pitchFamily="2" charset="2"/>
              <a:buChar char="§"/>
              <a:defRPr/>
            </a:pPr>
            <a:r>
              <a:rPr lang="en-CA" altLang="en-US" sz="1400" kern="0" dirty="0"/>
              <a:t>Six stage </a:t>
            </a:r>
            <a:r>
              <a:rPr lang="en-CA" altLang="en-US" sz="1400" u="sng" kern="0" dirty="0"/>
              <a:t>exercise design cycle </a:t>
            </a:r>
            <a:r>
              <a:rPr lang="en-CA" altLang="en-US" sz="1400" kern="0" dirty="0"/>
              <a:t>which includes:</a:t>
            </a:r>
          </a:p>
          <a:p>
            <a:pPr>
              <a:lnSpc>
                <a:spcPct val="80000"/>
              </a:lnSpc>
              <a:defRPr/>
            </a:pPr>
            <a:endParaRPr lang="en-CA" altLang="en-US" sz="1400" kern="0" dirty="0"/>
          </a:p>
          <a:p>
            <a:pPr marL="600075" lvl="1" indent="-257175">
              <a:lnSpc>
                <a:spcPct val="80000"/>
              </a:lnSpc>
              <a:buFont typeface="+mj-lt"/>
              <a:buAutoNum type="arabicPeriod"/>
              <a:defRPr/>
            </a:pPr>
            <a:r>
              <a:rPr lang="en-CA" altLang="en-US" sz="1400" u="sng" kern="0" dirty="0"/>
              <a:t>Analysis</a:t>
            </a:r>
            <a:r>
              <a:rPr lang="en-CA" altLang="en-US" sz="1400" kern="0" dirty="0"/>
              <a:t>. Organizations training plan/training cycle includes an exercise cycle. An authority determines it is time to conduct an exercise. The Concept Development Conference (CDC) is held to commence planning. Review of previous training events.</a:t>
            </a:r>
          </a:p>
          <a:p>
            <a:pPr marL="600075" lvl="1" indent="-257175">
              <a:lnSpc>
                <a:spcPct val="80000"/>
              </a:lnSpc>
              <a:buFont typeface="+mj-lt"/>
              <a:buAutoNum type="arabicPeriod"/>
              <a:defRPr/>
            </a:pPr>
            <a:endParaRPr lang="en-CA" altLang="en-US" sz="1400" u="sng" kern="0" dirty="0"/>
          </a:p>
          <a:p>
            <a:pPr marL="600075" lvl="1" indent="-257175">
              <a:lnSpc>
                <a:spcPct val="80000"/>
              </a:lnSpc>
              <a:buFont typeface="+mj-lt"/>
              <a:buAutoNum type="arabicPeriod"/>
              <a:defRPr/>
            </a:pPr>
            <a:r>
              <a:rPr lang="en-CA" altLang="en-US" sz="1400" u="sng" kern="0" dirty="0"/>
              <a:t>Design</a:t>
            </a:r>
            <a:r>
              <a:rPr lang="en-CA" altLang="en-US" sz="1400" kern="0" dirty="0"/>
              <a:t>. Begins as soon as the CDC is starts</a:t>
            </a:r>
            <a:r>
              <a:rPr lang="en-CA" sz="1400" dirty="0"/>
              <a:t>. Some points to consider include: determining the specific need to exercise, identifying all available resources, gaining senior management support, and developing a draft timeline. </a:t>
            </a:r>
          </a:p>
          <a:p>
            <a:pPr marL="600075" lvl="1" indent="-257175">
              <a:lnSpc>
                <a:spcPct val="80000"/>
              </a:lnSpc>
              <a:buFont typeface="+mj-lt"/>
              <a:buAutoNum type="arabicPeriod"/>
              <a:defRPr/>
            </a:pPr>
            <a:endParaRPr lang="en-CA" altLang="en-US" sz="1400" u="sng" kern="0" dirty="0"/>
          </a:p>
          <a:p>
            <a:pPr marL="600075" lvl="1" indent="-257175">
              <a:lnSpc>
                <a:spcPct val="80000"/>
              </a:lnSpc>
              <a:buFont typeface="+mj-lt"/>
              <a:buAutoNum type="arabicPeriod"/>
              <a:defRPr/>
            </a:pPr>
            <a:r>
              <a:rPr lang="en-CA" altLang="en-US" sz="1400" u="sng" kern="0" dirty="0"/>
              <a:t>Development</a:t>
            </a:r>
            <a:r>
              <a:rPr lang="en-CA" altLang="en-US" sz="1400" kern="0" dirty="0"/>
              <a:t>.  The bulk of the exercise details will be planned (IPC, MPC, WB, FPC, &amp; through coordination).</a:t>
            </a:r>
            <a:br>
              <a:rPr lang="en-CA" altLang="en-US" sz="1400" kern="0" dirty="0"/>
            </a:br>
            <a:endParaRPr lang="en-CA" altLang="en-US" sz="1400" u="sng" kern="0" dirty="0"/>
          </a:p>
          <a:p>
            <a:pPr marL="600075" lvl="1" indent="-257175">
              <a:lnSpc>
                <a:spcPct val="80000"/>
              </a:lnSpc>
              <a:buFont typeface="+mj-lt"/>
              <a:buAutoNum type="arabicPeriod"/>
              <a:defRPr/>
            </a:pPr>
            <a:r>
              <a:rPr lang="en-CA" altLang="en-US" sz="1400" u="sng" kern="0" dirty="0"/>
              <a:t>Conduct</a:t>
            </a:r>
            <a:r>
              <a:rPr lang="en-CA" altLang="en-US" sz="1400" kern="0" dirty="0"/>
              <a:t>.  </a:t>
            </a:r>
            <a:r>
              <a:rPr lang="en-CA" sz="1400" dirty="0"/>
              <a:t>The conduct of the exercise (TTX, CPX, FTX).</a:t>
            </a:r>
            <a:br>
              <a:rPr lang="en-CA" sz="1400" dirty="0"/>
            </a:br>
            <a:endParaRPr lang="en-CA" altLang="en-US" sz="1400" u="sng" kern="0" dirty="0"/>
          </a:p>
          <a:p>
            <a:pPr marL="600075" lvl="1" indent="-257175">
              <a:lnSpc>
                <a:spcPct val="80000"/>
              </a:lnSpc>
              <a:buFont typeface="+mj-lt"/>
              <a:buAutoNum type="arabicPeriod"/>
              <a:defRPr/>
            </a:pPr>
            <a:r>
              <a:rPr lang="en-CA" altLang="en-US" sz="1400" u="sng" kern="0" dirty="0"/>
              <a:t>Evaluation</a:t>
            </a:r>
            <a:r>
              <a:rPr lang="en-CA" altLang="en-US" sz="1400" kern="0" dirty="0"/>
              <a:t>.  </a:t>
            </a:r>
            <a:r>
              <a:rPr lang="en-CA" sz="1400" dirty="0"/>
              <a:t>The analysis of the planning, conduct and execution of the participants and planning staff followed by the comparison of their performance against the expected standard (HOTWASH).</a:t>
            </a:r>
            <a:br>
              <a:rPr lang="en-CA" sz="1400" dirty="0"/>
            </a:br>
            <a:endParaRPr lang="en-CA" altLang="en-US" sz="1400" kern="0" dirty="0"/>
          </a:p>
          <a:p>
            <a:pPr marL="600075" lvl="1" indent="-257175">
              <a:lnSpc>
                <a:spcPct val="80000"/>
              </a:lnSpc>
              <a:buFont typeface="+mj-lt"/>
              <a:buAutoNum type="arabicPeriod"/>
              <a:defRPr/>
            </a:pPr>
            <a:r>
              <a:rPr lang="en-CA" altLang="en-US" sz="1400" u="sng" kern="0" dirty="0"/>
              <a:t>Follow up (Validation)</a:t>
            </a:r>
            <a:r>
              <a:rPr lang="en-CA" altLang="en-US" sz="1400" kern="0" dirty="0"/>
              <a:t>.  </a:t>
            </a:r>
            <a:r>
              <a:rPr lang="en-CA" sz="1400" dirty="0"/>
              <a:t>Through the use of an AAR/PXR, addressing the need to create and implement an action plan in order to address all areas requiring improvement from the participants and planning staff.  </a:t>
            </a:r>
          </a:p>
        </p:txBody>
      </p:sp>
    </p:spTree>
    <p:extLst>
      <p:ext uri="{BB962C8B-B14F-4D97-AF65-F5344CB8AC3E}">
        <p14:creationId xmlns:p14="http://schemas.microsoft.com/office/powerpoint/2010/main" val="364215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897D-5160-4206-92BB-7031136105A6}"/>
              </a:ext>
            </a:extLst>
          </p:cNvPr>
          <p:cNvSpPr>
            <a:spLocks noGrp="1"/>
          </p:cNvSpPr>
          <p:nvPr>
            <p:ph type="title"/>
          </p:nvPr>
        </p:nvSpPr>
        <p:spPr/>
        <p:txBody>
          <a:bodyPr/>
          <a:lstStyle/>
          <a:p>
            <a:pPr algn="ctr"/>
            <a:r>
              <a:rPr lang="en-CA" b="1" kern="0" dirty="0">
                <a:solidFill>
                  <a:srgbClr val="000000"/>
                </a:solidFill>
              </a:rPr>
              <a:t> Exercise Design Cont’d</a:t>
            </a:r>
            <a:br>
              <a:rPr lang="en-CA" b="1" kern="0" dirty="0">
                <a:solidFill>
                  <a:srgbClr val="000000"/>
                </a:solidFill>
              </a:rPr>
            </a:br>
            <a:endParaRPr lang="en-CA" dirty="0"/>
          </a:p>
        </p:txBody>
      </p:sp>
      <p:sp>
        <p:nvSpPr>
          <p:cNvPr id="3" name="Oval 2">
            <a:extLst>
              <a:ext uri="{FF2B5EF4-FFF2-40B4-BE49-F238E27FC236}">
                <a16:creationId xmlns:a16="http://schemas.microsoft.com/office/drawing/2014/main" id="{356CAC14-8AE5-462A-80CC-60FE763369B9}"/>
              </a:ext>
            </a:extLst>
          </p:cNvPr>
          <p:cNvSpPr/>
          <p:nvPr/>
        </p:nvSpPr>
        <p:spPr>
          <a:xfrm>
            <a:off x="428626" y="2125266"/>
            <a:ext cx="3840956" cy="3751660"/>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1200" b="1">
                <a:solidFill>
                  <a:prstClr val="white"/>
                </a:solidFill>
                <a:effectLst>
                  <a:outerShdw blurRad="38100" dist="38100" dir="2700000" algn="tl">
                    <a:srgbClr val="000000">
                      <a:alpha val="43137"/>
                    </a:srgbClr>
                  </a:outerShdw>
                </a:effectLst>
              </a:rPr>
              <a:t>Exercise Control</a:t>
            </a: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401DE0A5-9A42-4DE3-B4D9-F83601448504}"/>
              </a:ext>
            </a:extLst>
          </p:cNvPr>
          <p:cNvSpPr/>
          <p:nvPr/>
        </p:nvSpPr>
        <p:spPr>
          <a:xfrm>
            <a:off x="1075135" y="2699860"/>
            <a:ext cx="2547938" cy="2581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endParaRPr lang="en-CA" sz="1050" b="1" dirty="0">
              <a:solidFill>
                <a:prstClr val="white"/>
              </a:solidFill>
              <a:effectLst>
                <a:outerShdw blurRad="38100" dist="38100" dir="2700000" algn="tl">
                  <a:srgbClr val="000000">
                    <a:alpha val="43137"/>
                  </a:srgbClr>
                </a:outerShdw>
              </a:effectLst>
            </a:endParaRPr>
          </a:p>
          <a:p>
            <a:pPr algn="ctr" defTabSz="685790">
              <a:defRPr/>
            </a:pPr>
            <a:endParaRPr lang="en-CA" sz="1050" b="1" dirty="0">
              <a:solidFill>
                <a:prstClr val="white"/>
              </a:solidFill>
              <a:effectLst>
                <a:outerShdw blurRad="38100" dist="38100" dir="2700000" algn="tl">
                  <a:srgbClr val="000000">
                    <a:alpha val="43137"/>
                  </a:srgbClr>
                </a:outerShdw>
              </a:effectLst>
            </a:endParaRPr>
          </a:p>
          <a:p>
            <a:pPr algn="ctr" defTabSz="685790">
              <a:defRPr/>
            </a:pPr>
            <a:r>
              <a:rPr lang="en-CA" sz="1050" b="1" dirty="0">
                <a:solidFill>
                  <a:prstClr val="white"/>
                </a:solidFill>
                <a:effectLst>
                  <a:outerShdw blurRad="38100" dist="38100" dir="2700000" algn="tl">
                    <a:srgbClr val="000000">
                      <a:alpha val="43137"/>
                    </a:srgbClr>
                  </a:outerShdw>
                </a:effectLst>
              </a:rPr>
              <a:t>Secondary Training Audience</a:t>
            </a: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a:p>
            <a:pPr algn="ctr" defTabSz="685790">
              <a:defRPr/>
            </a:pPr>
            <a:endParaRPr lang="en-CA" sz="1350" b="1" dirty="0">
              <a:solidFill>
                <a:prstClr val="white"/>
              </a:solidFill>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8E32857D-B780-4077-991A-6DAEB38D7430}"/>
              </a:ext>
            </a:extLst>
          </p:cNvPr>
          <p:cNvSpPr/>
          <p:nvPr/>
        </p:nvSpPr>
        <p:spPr>
          <a:xfrm>
            <a:off x="1726406" y="3184923"/>
            <a:ext cx="1301354" cy="128230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79" rIns="68579" anchor="ctr"/>
          <a:lstStyle/>
          <a:p>
            <a:pPr algn="ctr" defTabSz="685790">
              <a:defRPr/>
            </a:pPr>
            <a:r>
              <a:rPr lang="en-CA" sz="900" b="1" dirty="0">
                <a:solidFill>
                  <a:prstClr val="white"/>
                </a:solidFill>
                <a:effectLst>
                  <a:outerShdw blurRad="38100" dist="38100" dir="2700000" algn="tl">
                    <a:srgbClr val="000000">
                      <a:alpha val="43137"/>
                    </a:srgbClr>
                  </a:outerShdw>
                </a:effectLst>
              </a:rPr>
              <a:t>Primary Training Audience</a:t>
            </a:r>
          </a:p>
        </p:txBody>
      </p:sp>
      <p:sp>
        <p:nvSpPr>
          <p:cNvPr id="6" name="TextBox 5">
            <a:extLst>
              <a:ext uri="{FF2B5EF4-FFF2-40B4-BE49-F238E27FC236}">
                <a16:creationId xmlns:a16="http://schemas.microsoft.com/office/drawing/2014/main" id="{4521908B-1125-4BA5-88E2-9C288DAE55CE}"/>
              </a:ext>
            </a:extLst>
          </p:cNvPr>
          <p:cNvSpPr txBox="1"/>
          <p:nvPr/>
        </p:nvSpPr>
        <p:spPr>
          <a:xfrm>
            <a:off x="4572000" y="1614948"/>
            <a:ext cx="4445669" cy="2169825"/>
          </a:xfrm>
          <a:prstGeom prst="rect">
            <a:avLst/>
          </a:prstGeom>
          <a:noFill/>
        </p:spPr>
        <p:txBody>
          <a:bodyPr wrap="square" rtlCol="0">
            <a:spAutoFit/>
          </a:bodyPr>
          <a:lstStyle/>
          <a:p>
            <a:r>
              <a:rPr lang="en-CA" sz="1350" dirty="0"/>
              <a:t>Primary Target Audience for Ex is Municipalities/ LSDs/First Nations communities and their pers </a:t>
            </a:r>
          </a:p>
          <a:p>
            <a:endParaRPr lang="en-CA" sz="1350" dirty="0"/>
          </a:p>
          <a:p>
            <a:r>
              <a:rPr lang="en-CA" sz="1350" dirty="0"/>
              <a:t>Secondary TA Is organisations within the communities such, fire, police, GSAR etc..</a:t>
            </a:r>
          </a:p>
          <a:p>
            <a:endParaRPr lang="en-CA" sz="1350" dirty="0"/>
          </a:p>
          <a:p>
            <a:r>
              <a:rPr lang="en-CA" sz="1350" dirty="0"/>
              <a:t>Many other organisations benefit as well PEOC, REOC, Red cross </a:t>
            </a:r>
            <a:r>
              <a:rPr lang="en-CA" sz="1350" dirty="0" err="1"/>
              <a:t>etc</a:t>
            </a:r>
            <a:r>
              <a:rPr lang="en-CA" sz="1350" dirty="0"/>
              <a:t>…</a:t>
            </a:r>
          </a:p>
          <a:p>
            <a:endParaRPr lang="en-CA" sz="1350" dirty="0"/>
          </a:p>
          <a:p>
            <a:endParaRPr lang="en-CA" sz="1350" dirty="0"/>
          </a:p>
        </p:txBody>
      </p:sp>
    </p:spTree>
    <p:extLst>
      <p:ext uri="{BB962C8B-B14F-4D97-AF65-F5344CB8AC3E}">
        <p14:creationId xmlns:p14="http://schemas.microsoft.com/office/powerpoint/2010/main" val="10633024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1521</TotalTime>
  <Words>1420</Words>
  <Application>Microsoft Office PowerPoint</Application>
  <PresentationFormat>On-screen Show (4:3)</PresentationFormat>
  <Paragraphs>177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EXERCISE  Brunswick Charlie 2020</vt:lpstr>
      <vt:lpstr>Exercise Brunswick Charlie 2020  Logo</vt:lpstr>
      <vt:lpstr>Aim</vt:lpstr>
      <vt:lpstr>Scope</vt:lpstr>
      <vt:lpstr>Scenario</vt:lpstr>
      <vt:lpstr>Reasons to Conduct an Exercise</vt:lpstr>
      <vt:lpstr>PowerPoint Presentation</vt:lpstr>
      <vt:lpstr>Exercise Design  </vt:lpstr>
      <vt:lpstr> Exercise Design Cont’d </vt:lpstr>
      <vt:lpstr>PowerPoint Presentation</vt:lpstr>
      <vt:lpstr>PowerPoint Presentation</vt:lpstr>
      <vt:lpstr>Participants</vt:lpstr>
      <vt:lpstr>Trusted Agents</vt:lpstr>
      <vt:lpstr>PowerPoint Presentation</vt:lpstr>
      <vt:lpstr>Key Dates</vt:lpstr>
      <vt:lpstr>After Action Review</vt:lpstr>
      <vt:lpstr>Why should you participate?</vt:lpstr>
      <vt:lpstr>How do you sign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Brunswick Charlie 2020</dc:title>
  <dc:creator>Tupper, Don (DPS/MSP)</dc:creator>
  <cp:lastModifiedBy>Lussier, Pete (DPS/MSP)</cp:lastModifiedBy>
  <cp:revision>32</cp:revision>
  <cp:lastPrinted>2020-01-09T17:49:31Z</cp:lastPrinted>
  <dcterms:created xsi:type="dcterms:W3CDTF">2019-11-18T15:27:10Z</dcterms:created>
  <dcterms:modified xsi:type="dcterms:W3CDTF">2020-01-09T19:45:16Z</dcterms:modified>
</cp:coreProperties>
</file>