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  <p:sldMasterId id="2147484850" r:id="rId6"/>
  </p:sldMasterIdLst>
  <p:notesMasterIdLst>
    <p:notesMasterId r:id="rId29"/>
  </p:notesMasterIdLst>
  <p:handoutMasterIdLst>
    <p:handoutMasterId r:id="rId30"/>
  </p:handoutMasterIdLst>
  <p:sldIdLst>
    <p:sldId id="458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87" r:id="rId15"/>
    <p:sldId id="477" r:id="rId16"/>
    <p:sldId id="474" r:id="rId17"/>
    <p:sldId id="476" r:id="rId18"/>
    <p:sldId id="479" r:id="rId19"/>
    <p:sldId id="478" r:id="rId20"/>
    <p:sldId id="481" r:id="rId21"/>
    <p:sldId id="480" r:id="rId22"/>
    <p:sldId id="483" r:id="rId23"/>
    <p:sldId id="484" r:id="rId24"/>
    <p:sldId id="482" r:id="rId25"/>
    <p:sldId id="485" r:id="rId26"/>
    <p:sldId id="465" r:id="rId27"/>
    <p:sldId id="486" r:id="rId28"/>
  </p:sldIdLst>
  <p:sldSz cx="9144000" cy="6858000" type="screen4x3"/>
  <p:notesSz cx="6950075" cy="9236075"/>
  <p:embeddedFontLst>
    <p:embeddedFont>
      <p:font typeface="PMingLiU" panose="020B0604020202020204" charset="0"/>
      <p:regular r:id="rId31"/>
    </p:embeddedFont>
    <p:embeddedFont>
      <p:font typeface="Constantia" panose="02030602050306030303" pitchFamily="18" charset="0"/>
      <p:regular r:id="rId32"/>
      <p:bold r:id="rId33"/>
      <p:italic r:id="rId34"/>
      <p:boldItalic r:id="rId35"/>
    </p:embeddedFont>
    <p:embeddedFont>
      <p:font typeface="PMingLiU" panose="020B0604020202020204" charset="0"/>
      <p:regular r:id="rId31"/>
    </p:embeddedFont>
    <p:embeddedFont>
      <p:font typeface="Arial Unicode MS" panose="020B0604020202020204" charset="-128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ooper Black" panose="0208090404030B020404" pitchFamily="18" charset="0"/>
      <p:regular r:id="rId41"/>
    </p:embeddedFont>
    <p:embeddedFont>
      <p:font typeface="Batang" panose="020B0604020202020204" charset="0"/>
      <p:regular r:id="rId42"/>
    </p:embeddedFont>
    <p:embeddedFont>
      <p:font typeface="Browallia New" panose="020B0604020202020204" charset="0"/>
      <p:regular r:id="rId43"/>
      <p:bold r:id="rId44"/>
      <p:italic r:id="rId45"/>
      <p:boldItalic r:id="rId46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3366CC"/>
    <a:srgbClr val="FFFFFF"/>
    <a:srgbClr val="3A601B"/>
    <a:srgbClr val="CC3300"/>
    <a:srgbClr val="EABD00"/>
    <a:srgbClr val="003399"/>
    <a:srgbClr val="00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8" autoAdjust="0"/>
  </p:normalViewPr>
  <p:slideViewPr>
    <p:cSldViewPr>
      <p:cViewPr varScale="1">
        <p:scale>
          <a:sx n="129" d="100"/>
          <a:sy n="129" d="100"/>
        </p:scale>
        <p:origin x="11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AD7C8-865D-4CA0-80BE-5257FB65688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A0E44AE-5DE6-4BB4-BF3A-19D1BBE7FFF2}">
      <dgm:prSet phldrT="[Text]"/>
      <dgm:spPr>
        <a:ln>
          <a:noFill/>
        </a:ln>
      </dgm:spPr>
      <dgm:t>
        <a:bodyPr/>
        <a:lstStyle/>
        <a:p>
          <a:r>
            <a:rPr lang="en-US" smtClean="0"/>
            <a:t>D3-7Fcst</a:t>
          </a:r>
          <a:endParaRPr lang="en-US"/>
        </a:p>
      </dgm:t>
    </dgm:pt>
    <dgm:pt modelId="{6660BC7F-BD95-4E30-8832-173EBBF025BE}" type="parTrans" cxnId="{91EFF440-7663-4889-9C22-43818A02566C}">
      <dgm:prSet/>
      <dgm:spPr/>
      <dgm:t>
        <a:bodyPr/>
        <a:lstStyle/>
        <a:p>
          <a:endParaRPr lang="en-US"/>
        </a:p>
      </dgm:t>
    </dgm:pt>
    <dgm:pt modelId="{D4C4A1DB-672E-47FE-9243-B6C8AD3668F0}" type="sibTrans" cxnId="{91EFF440-7663-4889-9C22-43818A02566C}">
      <dgm:prSet/>
      <dgm:spPr/>
      <dgm:t>
        <a:bodyPr/>
        <a:lstStyle/>
        <a:p>
          <a:endParaRPr lang="en-US"/>
        </a:p>
      </dgm:t>
    </dgm:pt>
    <dgm:pt modelId="{62FB0F99-7D53-4AD6-A80C-D520BDEC68A0}">
      <dgm:prSet phldrT="[Text]"/>
      <dgm:spPr/>
      <dgm:t>
        <a:bodyPr/>
        <a:lstStyle/>
        <a:p>
          <a:r>
            <a:rPr lang="en-US" smtClean="0"/>
            <a:t>SWSHeat </a:t>
          </a:r>
        </a:p>
        <a:p>
          <a:r>
            <a:rPr lang="en-US" smtClean="0"/>
            <a:t>D3-7Fcst</a:t>
          </a:r>
          <a:endParaRPr lang="en-US"/>
        </a:p>
      </dgm:t>
    </dgm:pt>
    <dgm:pt modelId="{6A117CE8-685C-40B3-96B7-D01907ABC21F}" type="parTrans" cxnId="{4CD146F4-9E8C-4D16-9FCA-15A8CD6366D7}">
      <dgm:prSet/>
      <dgm:spPr/>
      <dgm:t>
        <a:bodyPr/>
        <a:lstStyle/>
        <a:p>
          <a:endParaRPr lang="en-US"/>
        </a:p>
      </dgm:t>
    </dgm:pt>
    <dgm:pt modelId="{D05E8968-A60F-4994-960B-88DA67D515CE}" type="sibTrans" cxnId="{4CD146F4-9E8C-4D16-9FCA-15A8CD6366D7}">
      <dgm:prSet/>
      <dgm:spPr/>
      <dgm:t>
        <a:bodyPr/>
        <a:lstStyle/>
        <a:p>
          <a:endParaRPr lang="en-US"/>
        </a:p>
      </dgm:t>
    </dgm:pt>
    <dgm:pt modelId="{91AD7D34-6741-49C3-A4DE-66081F3075CB}">
      <dgm:prSet phldrT="[Text]"/>
      <dgm:spPr/>
      <dgm:t>
        <a:bodyPr/>
        <a:lstStyle/>
        <a:p>
          <a:r>
            <a:rPr lang="en-US" smtClean="0"/>
            <a:t>D1-2Fcst HeatWrng SWSTrop</a:t>
          </a:r>
          <a:endParaRPr lang="en-US"/>
        </a:p>
      </dgm:t>
    </dgm:pt>
    <dgm:pt modelId="{96352663-74DB-4493-A247-D2D8EB82A22B}" type="parTrans" cxnId="{87810782-1979-42CE-9300-795A6E4E9A68}">
      <dgm:prSet/>
      <dgm:spPr/>
      <dgm:t>
        <a:bodyPr/>
        <a:lstStyle/>
        <a:p>
          <a:endParaRPr lang="en-US"/>
        </a:p>
      </dgm:t>
    </dgm:pt>
    <dgm:pt modelId="{61ABB3EB-6680-42B3-98D1-54CDB9116364}" type="sibTrans" cxnId="{87810782-1979-42CE-9300-795A6E4E9A68}">
      <dgm:prSet/>
      <dgm:spPr/>
      <dgm:t>
        <a:bodyPr/>
        <a:lstStyle/>
        <a:p>
          <a:endParaRPr lang="en-US"/>
        </a:p>
      </dgm:t>
    </dgm:pt>
    <dgm:pt modelId="{3C0E1665-7CEC-4C50-9077-F6CADFFB2CDA}">
      <dgm:prSet phldrT="[Text]"/>
      <dgm:spPr/>
      <dgm:t>
        <a:bodyPr/>
        <a:lstStyle/>
        <a:p>
          <a:r>
            <a:rPr lang="en-US" smtClean="0"/>
            <a:t>D1-2Fcst </a:t>
          </a:r>
        </a:p>
        <a:p>
          <a:r>
            <a:rPr lang="en-US" smtClean="0"/>
            <a:t>D3-7Fcst</a:t>
          </a:r>
        </a:p>
        <a:p>
          <a:r>
            <a:rPr lang="en-US" smtClean="0"/>
            <a:t>HeatWrng</a:t>
          </a:r>
          <a:endParaRPr lang="en-US"/>
        </a:p>
      </dgm:t>
    </dgm:pt>
    <dgm:pt modelId="{0881FBD6-710B-4371-9C1E-AB48D518EEFC}" type="parTrans" cxnId="{C00AD870-34BD-4D41-8B1F-54D9A55E31A5}">
      <dgm:prSet/>
      <dgm:spPr/>
      <dgm:t>
        <a:bodyPr/>
        <a:lstStyle/>
        <a:p>
          <a:endParaRPr lang="en-US"/>
        </a:p>
      </dgm:t>
    </dgm:pt>
    <dgm:pt modelId="{574A60EF-F1EA-4302-83E6-9B7FD3DC8971}" type="sibTrans" cxnId="{C00AD870-34BD-4D41-8B1F-54D9A55E31A5}">
      <dgm:prSet/>
      <dgm:spPr/>
      <dgm:t>
        <a:bodyPr/>
        <a:lstStyle/>
        <a:p>
          <a:endParaRPr lang="en-US"/>
        </a:p>
      </dgm:t>
    </dgm:pt>
    <dgm:pt modelId="{E1F1A158-B433-4E17-9F7B-FE431500250C}" type="pres">
      <dgm:prSet presAssocID="{475AD7C8-865D-4CA0-80BE-5257FB656883}" presName="Name0" presStyleCnt="0">
        <dgm:presLayoutVars>
          <dgm:dir/>
          <dgm:resizeHandles val="exact"/>
        </dgm:presLayoutVars>
      </dgm:prSet>
      <dgm:spPr/>
    </dgm:pt>
    <dgm:pt modelId="{28D9A47C-6B2A-49C2-9470-59391133E8A6}" type="pres">
      <dgm:prSet presAssocID="{475AD7C8-865D-4CA0-80BE-5257FB656883}" presName="arrow" presStyleLbl="bgShp" presStyleIdx="0" presStyleCnt="1" custLinFactNeighborX="901"/>
      <dgm:spPr/>
    </dgm:pt>
    <dgm:pt modelId="{0B238EE4-F195-459C-902A-2307025A1FD5}" type="pres">
      <dgm:prSet presAssocID="{475AD7C8-865D-4CA0-80BE-5257FB656883}" presName="points" presStyleCnt="0"/>
      <dgm:spPr/>
    </dgm:pt>
    <dgm:pt modelId="{A9826B30-B432-4A5B-B924-DF62660DF2E5}" type="pres">
      <dgm:prSet presAssocID="{CA0E44AE-5DE6-4BB4-BF3A-19D1BBE7FFF2}" presName="compositeA" presStyleCnt="0"/>
      <dgm:spPr/>
    </dgm:pt>
    <dgm:pt modelId="{49325DBA-4AB2-4D97-B915-E87B2BB62C4C}" type="pres">
      <dgm:prSet presAssocID="{CA0E44AE-5DE6-4BB4-BF3A-19D1BBE7FFF2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28267-9E4F-435A-AA46-75EE0C8CB05B}" type="pres">
      <dgm:prSet presAssocID="{CA0E44AE-5DE6-4BB4-BF3A-19D1BBE7FFF2}" presName="circleA" presStyleLbl="node1" presStyleIdx="0" presStyleCnt="4"/>
      <dgm:spPr/>
    </dgm:pt>
    <dgm:pt modelId="{DA098B15-61CE-4321-A3BC-2CE4979826BD}" type="pres">
      <dgm:prSet presAssocID="{CA0E44AE-5DE6-4BB4-BF3A-19D1BBE7FFF2}" presName="spaceA" presStyleCnt="0"/>
      <dgm:spPr/>
    </dgm:pt>
    <dgm:pt modelId="{1EE639D0-2781-49A6-9FAD-450D7C0BB1F1}" type="pres">
      <dgm:prSet presAssocID="{D4C4A1DB-672E-47FE-9243-B6C8AD3668F0}" presName="space" presStyleCnt="0"/>
      <dgm:spPr/>
    </dgm:pt>
    <dgm:pt modelId="{8AE78D12-C9C7-4CCA-8C89-009EFADF25F0}" type="pres">
      <dgm:prSet presAssocID="{62FB0F99-7D53-4AD6-A80C-D520BDEC68A0}" presName="compositeB" presStyleCnt="0"/>
      <dgm:spPr/>
    </dgm:pt>
    <dgm:pt modelId="{12674307-5D67-4204-84EA-5CC10FCF39BE}" type="pres">
      <dgm:prSet presAssocID="{62FB0F99-7D53-4AD6-A80C-D520BDEC68A0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AB102-9A6D-4F22-8953-238E85FEC713}" type="pres">
      <dgm:prSet presAssocID="{62FB0F99-7D53-4AD6-A80C-D520BDEC68A0}" presName="circleB" presStyleLbl="node1" presStyleIdx="1" presStyleCnt="4"/>
      <dgm:spPr/>
    </dgm:pt>
    <dgm:pt modelId="{A5BB94B8-D736-41CB-AEFD-946DD3BB0148}" type="pres">
      <dgm:prSet presAssocID="{62FB0F99-7D53-4AD6-A80C-D520BDEC68A0}" presName="spaceB" presStyleCnt="0"/>
      <dgm:spPr/>
    </dgm:pt>
    <dgm:pt modelId="{AF857312-241F-426E-A695-D5F609C1E86F}" type="pres">
      <dgm:prSet presAssocID="{D05E8968-A60F-4994-960B-88DA67D515CE}" presName="space" presStyleCnt="0"/>
      <dgm:spPr/>
    </dgm:pt>
    <dgm:pt modelId="{8C401332-4423-4B60-8C49-60F00878D495}" type="pres">
      <dgm:prSet presAssocID="{3C0E1665-7CEC-4C50-9077-F6CADFFB2CDA}" presName="compositeA" presStyleCnt="0"/>
      <dgm:spPr/>
    </dgm:pt>
    <dgm:pt modelId="{1B966E70-4521-49DF-B7CD-4B59185C5DA6}" type="pres">
      <dgm:prSet presAssocID="{3C0E1665-7CEC-4C50-9077-F6CADFFB2CDA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246E6-D358-4EB2-B357-07E8EB03C751}" type="pres">
      <dgm:prSet presAssocID="{3C0E1665-7CEC-4C50-9077-F6CADFFB2CDA}" presName="circleA" presStyleLbl="node1" presStyleIdx="2" presStyleCnt="4"/>
      <dgm:spPr/>
    </dgm:pt>
    <dgm:pt modelId="{43B160F5-29E9-4BCF-B450-E53572481A76}" type="pres">
      <dgm:prSet presAssocID="{3C0E1665-7CEC-4C50-9077-F6CADFFB2CDA}" presName="spaceA" presStyleCnt="0"/>
      <dgm:spPr/>
    </dgm:pt>
    <dgm:pt modelId="{058A943C-778F-4068-AEF5-2CA38DFDB6B1}" type="pres">
      <dgm:prSet presAssocID="{574A60EF-F1EA-4302-83E6-9B7FD3DC8971}" presName="space" presStyleCnt="0"/>
      <dgm:spPr/>
    </dgm:pt>
    <dgm:pt modelId="{11AC2026-4705-470D-B9CB-40F2CF5C1F9E}" type="pres">
      <dgm:prSet presAssocID="{91AD7D34-6741-49C3-A4DE-66081F3075CB}" presName="compositeB" presStyleCnt="0"/>
      <dgm:spPr/>
    </dgm:pt>
    <dgm:pt modelId="{2C6FCF11-9D1E-41F2-9471-47553AB1DC9C}" type="pres">
      <dgm:prSet presAssocID="{91AD7D34-6741-49C3-A4DE-66081F3075CB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8BBC4-AB46-4036-B733-B2E969A05A17}" type="pres">
      <dgm:prSet presAssocID="{91AD7D34-6741-49C3-A4DE-66081F3075CB}" presName="circleB" presStyleLbl="node1" presStyleIdx="3" presStyleCnt="4"/>
      <dgm:spPr/>
    </dgm:pt>
    <dgm:pt modelId="{99BDF909-3F8A-4728-B43D-F166A2BDC562}" type="pres">
      <dgm:prSet presAssocID="{91AD7D34-6741-49C3-A4DE-66081F3075CB}" presName="spaceB" presStyleCnt="0"/>
      <dgm:spPr/>
    </dgm:pt>
  </dgm:ptLst>
  <dgm:cxnLst>
    <dgm:cxn modelId="{4BD4B115-7842-4809-94B0-98F5D19B0CA6}" type="presOf" srcId="{91AD7D34-6741-49C3-A4DE-66081F3075CB}" destId="{2C6FCF11-9D1E-41F2-9471-47553AB1DC9C}" srcOrd="0" destOrd="0" presId="urn:microsoft.com/office/officeart/2005/8/layout/hProcess11"/>
    <dgm:cxn modelId="{5087FCE8-0FE9-4959-9D3C-05C68D36E4CB}" type="presOf" srcId="{475AD7C8-865D-4CA0-80BE-5257FB656883}" destId="{E1F1A158-B433-4E17-9F7B-FE431500250C}" srcOrd="0" destOrd="0" presId="urn:microsoft.com/office/officeart/2005/8/layout/hProcess11"/>
    <dgm:cxn modelId="{91EFF440-7663-4889-9C22-43818A02566C}" srcId="{475AD7C8-865D-4CA0-80BE-5257FB656883}" destId="{CA0E44AE-5DE6-4BB4-BF3A-19D1BBE7FFF2}" srcOrd="0" destOrd="0" parTransId="{6660BC7F-BD95-4E30-8832-173EBBF025BE}" sibTransId="{D4C4A1DB-672E-47FE-9243-B6C8AD3668F0}"/>
    <dgm:cxn modelId="{9766C432-145A-4B6D-A8CE-74F09D8F84D2}" type="presOf" srcId="{CA0E44AE-5DE6-4BB4-BF3A-19D1BBE7FFF2}" destId="{49325DBA-4AB2-4D97-B915-E87B2BB62C4C}" srcOrd="0" destOrd="0" presId="urn:microsoft.com/office/officeart/2005/8/layout/hProcess11"/>
    <dgm:cxn modelId="{5E608BF0-9142-4742-A0E9-B0FD4569E1C6}" type="presOf" srcId="{62FB0F99-7D53-4AD6-A80C-D520BDEC68A0}" destId="{12674307-5D67-4204-84EA-5CC10FCF39BE}" srcOrd="0" destOrd="0" presId="urn:microsoft.com/office/officeart/2005/8/layout/hProcess11"/>
    <dgm:cxn modelId="{87810782-1979-42CE-9300-795A6E4E9A68}" srcId="{475AD7C8-865D-4CA0-80BE-5257FB656883}" destId="{91AD7D34-6741-49C3-A4DE-66081F3075CB}" srcOrd="3" destOrd="0" parTransId="{96352663-74DB-4493-A247-D2D8EB82A22B}" sibTransId="{61ABB3EB-6680-42B3-98D1-54CDB9116364}"/>
    <dgm:cxn modelId="{4CD146F4-9E8C-4D16-9FCA-15A8CD6366D7}" srcId="{475AD7C8-865D-4CA0-80BE-5257FB656883}" destId="{62FB0F99-7D53-4AD6-A80C-D520BDEC68A0}" srcOrd="1" destOrd="0" parTransId="{6A117CE8-685C-40B3-96B7-D01907ABC21F}" sibTransId="{D05E8968-A60F-4994-960B-88DA67D515CE}"/>
    <dgm:cxn modelId="{C00AD870-34BD-4D41-8B1F-54D9A55E31A5}" srcId="{475AD7C8-865D-4CA0-80BE-5257FB656883}" destId="{3C0E1665-7CEC-4C50-9077-F6CADFFB2CDA}" srcOrd="2" destOrd="0" parTransId="{0881FBD6-710B-4371-9C1E-AB48D518EEFC}" sibTransId="{574A60EF-F1EA-4302-83E6-9B7FD3DC8971}"/>
    <dgm:cxn modelId="{AF015387-5DD2-46C2-977C-D8C458F6BB09}" type="presOf" srcId="{3C0E1665-7CEC-4C50-9077-F6CADFFB2CDA}" destId="{1B966E70-4521-49DF-B7CD-4B59185C5DA6}" srcOrd="0" destOrd="0" presId="urn:microsoft.com/office/officeart/2005/8/layout/hProcess11"/>
    <dgm:cxn modelId="{2A2DF62B-7C83-4520-9991-475C4B88C4A9}" type="presParOf" srcId="{E1F1A158-B433-4E17-9F7B-FE431500250C}" destId="{28D9A47C-6B2A-49C2-9470-59391133E8A6}" srcOrd="0" destOrd="0" presId="urn:microsoft.com/office/officeart/2005/8/layout/hProcess11"/>
    <dgm:cxn modelId="{F7116002-CA1B-4DFA-BDF6-4E251F8B8AE1}" type="presParOf" srcId="{E1F1A158-B433-4E17-9F7B-FE431500250C}" destId="{0B238EE4-F195-459C-902A-2307025A1FD5}" srcOrd="1" destOrd="0" presId="urn:microsoft.com/office/officeart/2005/8/layout/hProcess11"/>
    <dgm:cxn modelId="{E1370BEE-FACA-41A5-B813-F19B0E08219F}" type="presParOf" srcId="{0B238EE4-F195-459C-902A-2307025A1FD5}" destId="{A9826B30-B432-4A5B-B924-DF62660DF2E5}" srcOrd="0" destOrd="0" presId="urn:microsoft.com/office/officeart/2005/8/layout/hProcess11"/>
    <dgm:cxn modelId="{D74E91B9-F0B3-463C-B4DA-2C41B67708A0}" type="presParOf" srcId="{A9826B30-B432-4A5B-B924-DF62660DF2E5}" destId="{49325DBA-4AB2-4D97-B915-E87B2BB62C4C}" srcOrd="0" destOrd="0" presId="urn:microsoft.com/office/officeart/2005/8/layout/hProcess11"/>
    <dgm:cxn modelId="{3A40E444-4142-4CDC-8ED6-8006EFFBBCB7}" type="presParOf" srcId="{A9826B30-B432-4A5B-B924-DF62660DF2E5}" destId="{9E528267-9E4F-435A-AA46-75EE0C8CB05B}" srcOrd="1" destOrd="0" presId="urn:microsoft.com/office/officeart/2005/8/layout/hProcess11"/>
    <dgm:cxn modelId="{42727EFA-36BE-4871-8486-C528695C3E08}" type="presParOf" srcId="{A9826B30-B432-4A5B-B924-DF62660DF2E5}" destId="{DA098B15-61CE-4321-A3BC-2CE4979826BD}" srcOrd="2" destOrd="0" presId="urn:microsoft.com/office/officeart/2005/8/layout/hProcess11"/>
    <dgm:cxn modelId="{107E3433-F0AA-4929-8601-625605B7FD72}" type="presParOf" srcId="{0B238EE4-F195-459C-902A-2307025A1FD5}" destId="{1EE639D0-2781-49A6-9FAD-450D7C0BB1F1}" srcOrd="1" destOrd="0" presId="urn:microsoft.com/office/officeart/2005/8/layout/hProcess11"/>
    <dgm:cxn modelId="{EB9A274C-A614-43FC-BFAB-60B13B537373}" type="presParOf" srcId="{0B238EE4-F195-459C-902A-2307025A1FD5}" destId="{8AE78D12-C9C7-4CCA-8C89-009EFADF25F0}" srcOrd="2" destOrd="0" presId="urn:microsoft.com/office/officeart/2005/8/layout/hProcess11"/>
    <dgm:cxn modelId="{283B5CB0-724B-41A4-8A31-AA3927A9F4F6}" type="presParOf" srcId="{8AE78D12-C9C7-4CCA-8C89-009EFADF25F0}" destId="{12674307-5D67-4204-84EA-5CC10FCF39BE}" srcOrd="0" destOrd="0" presId="urn:microsoft.com/office/officeart/2005/8/layout/hProcess11"/>
    <dgm:cxn modelId="{1A96D93E-A716-4ECF-8250-736FB5EE04B8}" type="presParOf" srcId="{8AE78D12-C9C7-4CCA-8C89-009EFADF25F0}" destId="{364AB102-9A6D-4F22-8953-238E85FEC713}" srcOrd="1" destOrd="0" presId="urn:microsoft.com/office/officeart/2005/8/layout/hProcess11"/>
    <dgm:cxn modelId="{E91BB30D-2564-488E-92A7-FDE8CD0229AA}" type="presParOf" srcId="{8AE78D12-C9C7-4CCA-8C89-009EFADF25F0}" destId="{A5BB94B8-D736-41CB-AEFD-946DD3BB0148}" srcOrd="2" destOrd="0" presId="urn:microsoft.com/office/officeart/2005/8/layout/hProcess11"/>
    <dgm:cxn modelId="{1C902025-BAE2-44A5-A01B-D7A30FE09404}" type="presParOf" srcId="{0B238EE4-F195-459C-902A-2307025A1FD5}" destId="{AF857312-241F-426E-A695-D5F609C1E86F}" srcOrd="3" destOrd="0" presId="urn:microsoft.com/office/officeart/2005/8/layout/hProcess11"/>
    <dgm:cxn modelId="{6C9E0CD7-73CC-4279-AE39-C50198BF3DAE}" type="presParOf" srcId="{0B238EE4-F195-459C-902A-2307025A1FD5}" destId="{8C401332-4423-4B60-8C49-60F00878D495}" srcOrd="4" destOrd="0" presId="urn:microsoft.com/office/officeart/2005/8/layout/hProcess11"/>
    <dgm:cxn modelId="{DBDC5623-FC34-4C1A-8819-767516348457}" type="presParOf" srcId="{8C401332-4423-4B60-8C49-60F00878D495}" destId="{1B966E70-4521-49DF-B7CD-4B59185C5DA6}" srcOrd="0" destOrd="0" presId="urn:microsoft.com/office/officeart/2005/8/layout/hProcess11"/>
    <dgm:cxn modelId="{3373DAF5-EC53-46FB-A05A-5D03EE68E5CC}" type="presParOf" srcId="{8C401332-4423-4B60-8C49-60F00878D495}" destId="{9F0246E6-D358-4EB2-B357-07E8EB03C751}" srcOrd="1" destOrd="0" presId="urn:microsoft.com/office/officeart/2005/8/layout/hProcess11"/>
    <dgm:cxn modelId="{CCC34528-CCA8-4765-8310-A9FADCDD8F7C}" type="presParOf" srcId="{8C401332-4423-4B60-8C49-60F00878D495}" destId="{43B160F5-29E9-4BCF-B450-E53572481A76}" srcOrd="2" destOrd="0" presId="urn:microsoft.com/office/officeart/2005/8/layout/hProcess11"/>
    <dgm:cxn modelId="{87CE69B4-0816-46D0-8217-6E6909C212C8}" type="presParOf" srcId="{0B238EE4-F195-459C-902A-2307025A1FD5}" destId="{058A943C-778F-4068-AEF5-2CA38DFDB6B1}" srcOrd="5" destOrd="0" presId="urn:microsoft.com/office/officeart/2005/8/layout/hProcess11"/>
    <dgm:cxn modelId="{A4324F81-9634-4142-BA16-8F8F56615DDB}" type="presParOf" srcId="{0B238EE4-F195-459C-902A-2307025A1FD5}" destId="{11AC2026-4705-470D-B9CB-40F2CF5C1F9E}" srcOrd="6" destOrd="0" presId="urn:microsoft.com/office/officeart/2005/8/layout/hProcess11"/>
    <dgm:cxn modelId="{B849C546-9B3B-4B68-9415-F38CFAD1CE30}" type="presParOf" srcId="{11AC2026-4705-470D-B9CB-40F2CF5C1F9E}" destId="{2C6FCF11-9D1E-41F2-9471-47553AB1DC9C}" srcOrd="0" destOrd="0" presId="urn:microsoft.com/office/officeart/2005/8/layout/hProcess11"/>
    <dgm:cxn modelId="{FA96A859-3384-4EDF-B13D-F4389B7ADC19}" type="presParOf" srcId="{11AC2026-4705-470D-B9CB-40F2CF5C1F9E}" destId="{7348BBC4-AB46-4036-B733-B2E969A05A17}" srcOrd="1" destOrd="0" presId="urn:microsoft.com/office/officeart/2005/8/layout/hProcess11"/>
    <dgm:cxn modelId="{EDB0CD00-A5F3-4F48-93E3-49DEAED8E8A0}" type="presParOf" srcId="{11AC2026-4705-470D-B9CB-40F2CF5C1F9E}" destId="{99BDF909-3F8A-4728-B43D-F166A2BDC56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5AD7C8-865D-4CA0-80BE-5257FB65688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A0E44AE-5DE6-4BB4-BF3A-19D1BBE7FFF2}">
      <dgm:prSet phldrT="[Text]"/>
      <dgm:spPr>
        <a:ln>
          <a:noFill/>
        </a:ln>
      </dgm:spPr>
      <dgm:t>
        <a:bodyPr/>
        <a:lstStyle/>
        <a:p>
          <a:r>
            <a:rPr lang="en-US" b="1" smtClean="0"/>
            <a:t>TrackFcst </a:t>
          </a:r>
        </a:p>
        <a:p>
          <a:r>
            <a:rPr lang="en-US" b="1" smtClean="0"/>
            <a:t>TropCycStmt </a:t>
          </a:r>
        </a:p>
        <a:p>
          <a:r>
            <a:rPr lang="en-US" b="1" smtClean="0"/>
            <a:t>HeatWrng</a:t>
          </a:r>
        </a:p>
      </dgm:t>
    </dgm:pt>
    <dgm:pt modelId="{6660BC7F-BD95-4E30-8832-173EBBF025BE}" type="parTrans" cxnId="{91EFF440-7663-4889-9C22-43818A02566C}">
      <dgm:prSet/>
      <dgm:spPr/>
      <dgm:t>
        <a:bodyPr/>
        <a:lstStyle/>
        <a:p>
          <a:endParaRPr lang="en-US"/>
        </a:p>
      </dgm:t>
    </dgm:pt>
    <dgm:pt modelId="{D4C4A1DB-672E-47FE-9243-B6C8AD3668F0}" type="sibTrans" cxnId="{91EFF440-7663-4889-9C22-43818A02566C}">
      <dgm:prSet/>
      <dgm:spPr/>
      <dgm:t>
        <a:bodyPr/>
        <a:lstStyle/>
        <a:p>
          <a:endParaRPr lang="en-US"/>
        </a:p>
      </dgm:t>
    </dgm:pt>
    <dgm:pt modelId="{62FB0F99-7D53-4AD6-A80C-D520BDEC68A0}">
      <dgm:prSet phldrT="[Text]"/>
      <dgm:spPr/>
      <dgm:t>
        <a:bodyPr/>
        <a:lstStyle/>
        <a:p>
          <a:r>
            <a:rPr lang="en-US" b="1" smtClean="0"/>
            <a:t> D1-2Fcst</a:t>
          </a:r>
        </a:p>
        <a:p>
          <a:r>
            <a:rPr lang="en-US" b="1" smtClean="0"/>
            <a:t>HRA</a:t>
          </a:r>
        </a:p>
        <a:p>
          <a:r>
            <a:rPr lang="en-US" b="1" smtClean="0"/>
            <a:t>TrackFcst</a:t>
          </a:r>
        </a:p>
        <a:p>
          <a:r>
            <a:rPr lang="en-US" b="1" smtClean="0"/>
            <a:t>TropWrng</a:t>
          </a:r>
        </a:p>
        <a:p>
          <a:r>
            <a:rPr lang="en-US" b="1" smtClean="0"/>
            <a:t>WeathWrng</a:t>
          </a:r>
        </a:p>
        <a:p>
          <a:r>
            <a:rPr lang="en-US" b="1" smtClean="0"/>
            <a:t>GenWeathInfo</a:t>
          </a:r>
          <a:endParaRPr lang="en-US" b="1"/>
        </a:p>
      </dgm:t>
    </dgm:pt>
    <dgm:pt modelId="{6A117CE8-685C-40B3-96B7-D01907ABC21F}" type="parTrans" cxnId="{4CD146F4-9E8C-4D16-9FCA-15A8CD6366D7}">
      <dgm:prSet/>
      <dgm:spPr/>
      <dgm:t>
        <a:bodyPr/>
        <a:lstStyle/>
        <a:p>
          <a:endParaRPr lang="en-US"/>
        </a:p>
      </dgm:t>
    </dgm:pt>
    <dgm:pt modelId="{D05E8968-A60F-4994-960B-88DA67D515CE}" type="sibTrans" cxnId="{4CD146F4-9E8C-4D16-9FCA-15A8CD6366D7}">
      <dgm:prSet/>
      <dgm:spPr/>
      <dgm:t>
        <a:bodyPr/>
        <a:lstStyle/>
        <a:p>
          <a:endParaRPr lang="en-US"/>
        </a:p>
      </dgm:t>
    </dgm:pt>
    <dgm:pt modelId="{91AD7D34-6741-49C3-A4DE-66081F3075CB}">
      <dgm:prSet phldrT="[Text]"/>
      <dgm:spPr/>
      <dgm:t>
        <a:bodyPr/>
        <a:lstStyle/>
        <a:p>
          <a:r>
            <a:rPr lang="en-US" b="1" smtClean="0"/>
            <a:t>StormSum</a:t>
          </a:r>
        </a:p>
        <a:p>
          <a:r>
            <a:rPr lang="en-US" b="1" smtClean="0"/>
            <a:t>WLObs</a:t>
          </a:r>
          <a:endParaRPr lang="en-US" b="1"/>
        </a:p>
      </dgm:t>
    </dgm:pt>
    <dgm:pt modelId="{96352663-74DB-4493-A247-D2D8EB82A22B}" type="parTrans" cxnId="{87810782-1979-42CE-9300-795A6E4E9A68}">
      <dgm:prSet/>
      <dgm:spPr/>
      <dgm:t>
        <a:bodyPr/>
        <a:lstStyle/>
        <a:p>
          <a:endParaRPr lang="en-US"/>
        </a:p>
      </dgm:t>
    </dgm:pt>
    <dgm:pt modelId="{61ABB3EB-6680-42B3-98D1-54CDB9116364}" type="sibTrans" cxnId="{87810782-1979-42CE-9300-795A6E4E9A68}">
      <dgm:prSet/>
      <dgm:spPr/>
      <dgm:t>
        <a:bodyPr/>
        <a:lstStyle/>
        <a:p>
          <a:endParaRPr lang="en-US"/>
        </a:p>
      </dgm:t>
    </dgm:pt>
    <dgm:pt modelId="{3C0E1665-7CEC-4C50-9077-F6CADFFB2CDA}">
      <dgm:prSet phldrT="[Text]"/>
      <dgm:spPr/>
      <dgm:t>
        <a:bodyPr/>
        <a:lstStyle/>
        <a:p>
          <a:r>
            <a:rPr lang="en-US" b="1" smtClean="0"/>
            <a:t>D1-2Fcst</a:t>
          </a:r>
        </a:p>
        <a:p>
          <a:r>
            <a:rPr lang="en-US" b="1" smtClean="0"/>
            <a:t>HRA</a:t>
          </a:r>
        </a:p>
        <a:p>
          <a:r>
            <a:rPr lang="en-US" b="1" smtClean="0"/>
            <a:t>WLGraph</a:t>
          </a:r>
        </a:p>
        <a:p>
          <a:r>
            <a:rPr lang="en-US" b="1" smtClean="0"/>
            <a:t>TrackFcst</a:t>
          </a:r>
        </a:p>
        <a:p>
          <a:r>
            <a:rPr lang="en-US" b="1" smtClean="0"/>
            <a:t>TropWrng</a:t>
          </a:r>
        </a:p>
        <a:p>
          <a:r>
            <a:rPr lang="en-US" b="1" smtClean="0"/>
            <a:t>WeathWrng</a:t>
          </a:r>
        </a:p>
        <a:p>
          <a:r>
            <a:rPr lang="en-US" b="1" smtClean="0"/>
            <a:t>GenWeathInfo</a:t>
          </a:r>
          <a:endParaRPr lang="en-US" b="1"/>
        </a:p>
      </dgm:t>
    </dgm:pt>
    <dgm:pt modelId="{0881FBD6-710B-4371-9C1E-AB48D518EEFC}" type="parTrans" cxnId="{C00AD870-34BD-4D41-8B1F-54D9A55E31A5}">
      <dgm:prSet/>
      <dgm:spPr/>
      <dgm:t>
        <a:bodyPr/>
        <a:lstStyle/>
        <a:p>
          <a:endParaRPr lang="en-US"/>
        </a:p>
      </dgm:t>
    </dgm:pt>
    <dgm:pt modelId="{574A60EF-F1EA-4302-83E6-9B7FD3DC8971}" type="sibTrans" cxnId="{C00AD870-34BD-4D41-8B1F-54D9A55E31A5}">
      <dgm:prSet/>
      <dgm:spPr/>
      <dgm:t>
        <a:bodyPr/>
        <a:lstStyle/>
        <a:p>
          <a:endParaRPr lang="en-US"/>
        </a:p>
      </dgm:t>
    </dgm:pt>
    <dgm:pt modelId="{E1F1A158-B433-4E17-9F7B-FE431500250C}" type="pres">
      <dgm:prSet presAssocID="{475AD7C8-865D-4CA0-80BE-5257FB656883}" presName="Name0" presStyleCnt="0">
        <dgm:presLayoutVars>
          <dgm:dir/>
          <dgm:resizeHandles val="exact"/>
        </dgm:presLayoutVars>
      </dgm:prSet>
      <dgm:spPr/>
    </dgm:pt>
    <dgm:pt modelId="{28D9A47C-6B2A-49C2-9470-59391133E8A6}" type="pres">
      <dgm:prSet presAssocID="{475AD7C8-865D-4CA0-80BE-5257FB656883}" presName="arrow" presStyleLbl="bgShp" presStyleIdx="0" presStyleCnt="1"/>
      <dgm:spPr/>
    </dgm:pt>
    <dgm:pt modelId="{0B238EE4-F195-459C-902A-2307025A1FD5}" type="pres">
      <dgm:prSet presAssocID="{475AD7C8-865D-4CA0-80BE-5257FB656883}" presName="points" presStyleCnt="0"/>
      <dgm:spPr/>
    </dgm:pt>
    <dgm:pt modelId="{A9826B30-B432-4A5B-B924-DF62660DF2E5}" type="pres">
      <dgm:prSet presAssocID="{CA0E44AE-5DE6-4BB4-BF3A-19D1BBE7FFF2}" presName="compositeA" presStyleCnt="0"/>
      <dgm:spPr/>
    </dgm:pt>
    <dgm:pt modelId="{49325DBA-4AB2-4D97-B915-E87B2BB62C4C}" type="pres">
      <dgm:prSet presAssocID="{CA0E44AE-5DE6-4BB4-BF3A-19D1BBE7FFF2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28267-9E4F-435A-AA46-75EE0C8CB05B}" type="pres">
      <dgm:prSet presAssocID="{CA0E44AE-5DE6-4BB4-BF3A-19D1BBE7FFF2}" presName="circleA" presStyleLbl="node1" presStyleIdx="0" presStyleCnt="4"/>
      <dgm:spPr/>
    </dgm:pt>
    <dgm:pt modelId="{DA098B15-61CE-4321-A3BC-2CE4979826BD}" type="pres">
      <dgm:prSet presAssocID="{CA0E44AE-5DE6-4BB4-BF3A-19D1BBE7FFF2}" presName="spaceA" presStyleCnt="0"/>
      <dgm:spPr/>
    </dgm:pt>
    <dgm:pt modelId="{1EE639D0-2781-49A6-9FAD-450D7C0BB1F1}" type="pres">
      <dgm:prSet presAssocID="{D4C4A1DB-672E-47FE-9243-B6C8AD3668F0}" presName="space" presStyleCnt="0"/>
      <dgm:spPr/>
    </dgm:pt>
    <dgm:pt modelId="{8AE78D12-C9C7-4CCA-8C89-009EFADF25F0}" type="pres">
      <dgm:prSet presAssocID="{62FB0F99-7D53-4AD6-A80C-D520BDEC68A0}" presName="compositeB" presStyleCnt="0"/>
      <dgm:spPr/>
    </dgm:pt>
    <dgm:pt modelId="{12674307-5D67-4204-84EA-5CC10FCF39BE}" type="pres">
      <dgm:prSet presAssocID="{62FB0F99-7D53-4AD6-A80C-D520BDEC68A0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AB102-9A6D-4F22-8953-238E85FEC713}" type="pres">
      <dgm:prSet presAssocID="{62FB0F99-7D53-4AD6-A80C-D520BDEC68A0}" presName="circleB" presStyleLbl="node1" presStyleIdx="1" presStyleCnt="4"/>
      <dgm:spPr/>
    </dgm:pt>
    <dgm:pt modelId="{A5BB94B8-D736-41CB-AEFD-946DD3BB0148}" type="pres">
      <dgm:prSet presAssocID="{62FB0F99-7D53-4AD6-A80C-D520BDEC68A0}" presName="spaceB" presStyleCnt="0"/>
      <dgm:spPr/>
    </dgm:pt>
    <dgm:pt modelId="{AF857312-241F-426E-A695-D5F609C1E86F}" type="pres">
      <dgm:prSet presAssocID="{D05E8968-A60F-4994-960B-88DA67D515CE}" presName="space" presStyleCnt="0"/>
      <dgm:spPr/>
    </dgm:pt>
    <dgm:pt modelId="{8C401332-4423-4B60-8C49-60F00878D495}" type="pres">
      <dgm:prSet presAssocID="{3C0E1665-7CEC-4C50-9077-F6CADFFB2CDA}" presName="compositeA" presStyleCnt="0"/>
      <dgm:spPr/>
    </dgm:pt>
    <dgm:pt modelId="{1B966E70-4521-49DF-B7CD-4B59185C5DA6}" type="pres">
      <dgm:prSet presAssocID="{3C0E1665-7CEC-4C50-9077-F6CADFFB2CDA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246E6-D358-4EB2-B357-07E8EB03C751}" type="pres">
      <dgm:prSet presAssocID="{3C0E1665-7CEC-4C50-9077-F6CADFFB2CDA}" presName="circleA" presStyleLbl="node1" presStyleIdx="2" presStyleCnt="4"/>
      <dgm:spPr/>
    </dgm:pt>
    <dgm:pt modelId="{43B160F5-29E9-4BCF-B450-E53572481A76}" type="pres">
      <dgm:prSet presAssocID="{3C0E1665-7CEC-4C50-9077-F6CADFFB2CDA}" presName="spaceA" presStyleCnt="0"/>
      <dgm:spPr/>
    </dgm:pt>
    <dgm:pt modelId="{058A943C-778F-4068-AEF5-2CA38DFDB6B1}" type="pres">
      <dgm:prSet presAssocID="{574A60EF-F1EA-4302-83E6-9B7FD3DC8971}" presName="space" presStyleCnt="0"/>
      <dgm:spPr/>
    </dgm:pt>
    <dgm:pt modelId="{11AC2026-4705-470D-B9CB-40F2CF5C1F9E}" type="pres">
      <dgm:prSet presAssocID="{91AD7D34-6741-49C3-A4DE-66081F3075CB}" presName="compositeB" presStyleCnt="0"/>
      <dgm:spPr/>
    </dgm:pt>
    <dgm:pt modelId="{2C6FCF11-9D1E-41F2-9471-47553AB1DC9C}" type="pres">
      <dgm:prSet presAssocID="{91AD7D34-6741-49C3-A4DE-66081F3075CB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8BBC4-AB46-4036-B733-B2E969A05A17}" type="pres">
      <dgm:prSet presAssocID="{91AD7D34-6741-49C3-A4DE-66081F3075CB}" presName="circleB" presStyleLbl="node1" presStyleIdx="3" presStyleCnt="4"/>
      <dgm:spPr/>
    </dgm:pt>
    <dgm:pt modelId="{99BDF909-3F8A-4728-B43D-F166A2BDC562}" type="pres">
      <dgm:prSet presAssocID="{91AD7D34-6741-49C3-A4DE-66081F3075CB}" presName="spaceB" presStyleCnt="0"/>
      <dgm:spPr/>
    </dgm:pt>
  </dgm:ptLst>
  <dgm:cxnLst>
    <dgm:cxn modelId="{4BD4B115-7842-4809-94B0-98F5D19B0CA6}" type="presOf" srcId="{91AD7D34-6741-49C3-A4DE-66081F3075CB}" destId="{2C6FCF11-9D1E-41F2-9471-47553AB1DC9C}" srcOrd="0" destOrd="0" presId="urn:microsoft.com/office/officeart/2005/8/layout/hProcess11"/>
    <dgm:cxn modelId="{5087FCE8-0FE9-4959-9D3C-05C68D36E4CB}" type="presOf" srcId="{475AD7C8-865D-4CA0-80BE-5257FB656883}" destId="{E1F1A158-B433-4E17-9F7B-FE431500250C}" srcOrd="0" destOrd="0" presId="urn:microsoft.com/office/officeart/2005/8/layout/hProcess11"/>
    <dgm:cxn modelId="{91EFF440-7663-4889-9C22-43818A02566C}" srcId="{475AD7C8-865D-4CA0-80BE-5257FB656883}" destId="{CA0E44AE-5DE6-4BB4-BF3A-19D1BBE7FFF2}" srcOrd="0" destOrd="0" parTransId="{6660BC7F-BD95-4E30-8832-173EBBF025BE}" sibTransId="{D4C4A1DB-672E-47FE-9243-B6C8AD3668F0}"/>
    <dgm:cxn modelId="{9766C432-145A-4B6D-A8CE-74F09D8F84D2}" type="presOf" srcId="{CA0E44AE-5DE6-4BB4-BF3A-19D1BBE7FFF2}" destId="{49325DBA-4AB2-4D97-B915-E87B2BB62C4C}" srcOrd="0" destOrd="0" presId="urn:microsoft.com/office/officeart/2005/8/layout/hProcess11"/>
    <dgm:cxn modelId="{5E608BF0-9142-4742-A0E9-B0FD4569E1C6}" type="presOf" srcId="{62FB0F99-7D53-4AD6-A80C-D520BDEC68A0}" destId="{12674307-5D67-4204-84EA-5CC10FCF39BE}" srcOrd="0" destOrd="0" presId="urn:microsoft.com/office/officeart/2005/8/layout/hProcess11"/>
    <dgm:cxn modelId="{87810782-1979-42CE-9300-795A6E4E9A68}" srcId="{475AD7C8-865D-4CA0-80BE-5257FB656883}" destId="{91AD7D34-6741-49C3-A4DE-66081F3075CB}" srcOrd="3" destOrd="0" parTransId="{96352663-74DB-4493-A247-D2D8EB82A22B}" sibTransId="{61ABB3EB-6680-42B3-98D1-54CDB9116364}"/>
    <dgm:cxn modelId="{4CD146F4-9E8C-4D16-9FCA-15A8CD6366D7}" srcId="{475AD7C8-865D-4CA0-80BE-5257FB656883}" destId="{62FB0F99-7D53-4AD6-A80C-D520BDEC68A0}" srcOrd="1" destOrd="0" parTransId="{6A117CE8-685C-40B3-96B7-D01907ABC21F}" sibTransId="{D05E8968-A60F-4994-960B-88DA67D515CE}"/>
    <dgm:cxn modelId="{C00AD870-34BD-4D41-8B1F-54D9A55E31A5}" srcId="{475AD7C8-865D-4CA0-80BE-5257FB656883}" destId="{3C0E1665-7CEC-4C50-9077-F6CADFFB2CDA}" srcOrd="2" destOrd="0" parTransId="{0881FBD6-710B-4371-9C1E-AB48D518EEFC}" sibTransId="{574A60EF-F1EA-4302-83E6-9B7FD3DC8971}"/>
    <dgm:cxn modelId="{AF015387-5DD2-46C2-977C-D8C458F6BB09}" type="presOf" srcId="{3C0E1665-7CEC-4C50-9077-F6CADFFB2CDA}" destId="{1B966E70-4521-49DF-B7CD-4B59185C5DA6}" srcOrd="0" destOrd="0" presId="urn:microsoft.com/office/officeart/2005/8/layout/hProcess11"/>
    <dgm:cxn modelId="{2A2DF62B-7C83-4520-9991-475C4B88C4A9}" type="presParOf" srcId="{E1F1A158-B433-4E17-9F7B-FE431500250C}" destId="{28D9A47C-6B2A-49C2-9470-59391133E8A6}" srcOrd="0" destOrd="0" presId="urn:microsoft.com/office/officeart/2005/8/layout/hProcess11"/>
    <dgm:cxn modelId="{F7116002-CA1B-4DFA-BDF6-4E251F8B8AE1}" type="presParOf" srcId="{E1F1A158-B433-4E17-9F7B-FE431500250C}" destId="{0B238EE4-F195-459C-902A-2307025A1FD5}" srcOrd="1" destOrd="0" presId="urn:microsoft.com/office/officeart/2005/8/layout/hProcess11"/>
    <dgm:cxn modelId="{E1370BEE-FACA-41A5-B813-F19B0E08219F}" type="presParOf" srcId="{0B238EE4-F195-459C-902A-2307025A1FD5}" destId="{A9826B30-B432-4A5B-B924-DF62660DF2E5}" srcOrd="0" destOrd="0" presId="urn:microsoft.com/office/officeart/2005/8/layout/hProcess11"/>
    <dgm:cxn modelId="{D74E91B9-F0B3-463C-B4DA-2C41B67708A0}" type="presParOf" srcId="{A9826B30-B432-4A5B-B924-DF62660DF2E5}" destId="{49325DBA-4AB2-4D97-B915-E87B2BB62C4C}" srcOrd="0" destOrd="0" presId="urn:microsoft.com/office/officeart/2005/8/layout/hProcess11"/>
    <dgm:cxn modelId="{3A40E444-4142-4CDC-8ED6-8006EFFBBCB7}" type="presParOf" srcId="{A9826B30-B432-4A5B-B924-DF62660DF2E5}" destId="{9E528267-9E4F-435A-AA46-75EE0C8CB05B}" srcOrd="1" destOrd="0" presId="urn:microsoft.com/office/officeart/2005/8/layout/hProcess11"/>
    <dgm:cxn modelId="{42727EFA-36BE-4871-8486-C528695C3E08}" type="presParOf" srcId="{A9826B30-B432-4A5B-B924-DF62660DF2E5}" destId="{DA098B15-61CE-4321-A3BC-2CE4979826BD}" srcOrd="2" destOrd="0" presId="urn:microsoft.com/office/officeart/2005/8/layout/hProcess11"/>
    <dgm:cxn modelId="{107E3433-F0AA-4929-8601-625605B7FD72}" type="presParOf" srcId="{0B238EE4-F195-459C-902A-2307025A1FD5}" destId="{1EE639D0-2781-49A6-9FAD-450D7C0BB1F1}" srcOrd="1" destOrd="0" presId="urn:microsoft.com/office/officeart/2005/8/layout/hProcess11"/>
    <dgm:cxn modelId="{EB9A274C-A614-43FC-BFAB-60B13B537373}" type="presParOf" srcId="{0B238EE4-F195-459C-902A-2307025A1FD5}" destId="{8AE78D12-C9C7-4CCA-8C89-009EFADF25F0}" srcOrd="2" destOrd="0" presId="urn:microsoft.com/office/officeart/2005/8/layout/hProcess11"/>
    <dgm:cxn modelId="{283B5CB0-724B-41A4-8A31-AA3927A9F4F6}" type="presParOf" srcId="{8AE78D12-C9C7-4CCA-8C89-009EFADF25F0}" destId="{12674307-5D67-4204-84EA-5CC10FCF39BE}" srcOrd="0" destOrd="0" presId="urn:microsoft.com/office/officeart/2005/8/layout/hProcess11"/>
    <dgm:cxn modelId="{1A96D93E-A716-4ECF-8250-736FB5EE04B8}" type="presParOf" srcId="{8AE78D12-C9C7-4CCA-8C89-009EFADF25F0}" destId="{364AB102-9A6D-4F22-8953-238E85FEC713}" srcOrd="1" destOrd="0" presId="urn:microsoft.com/office/officeart/2005/8/layout/hProcess11"/>
    <dgm:cxn modelId="{E91BB30D-2564-488E-92A7-FDE8CD0229AA}" type="presParOf" srcId="{8AE78D12-C9C7-4CCA-8C89-009EFADF25F0}" destId="{A5BB94B8-D736-41CB-AEFD-946DD3BB0148}" srcOrd="2" destOrd="0" presId="urn:microsoft.com/office/officeart/2005/8/layout/hProcess11"/>
    <dgm:cxn modelId="{1C902025-BAE2-44A5-A01B-D7A30FE09404}" type="presParOf" srcId="{0B238EE4-F195-459C-902A-2307025A1FD5}" destId="{AF857312-241F-426E-A695-D5F609C1E86F}" srcOrd="3" destOrd="0" presId="urn:microsoft.com/office/officeart/2005/8/layout/hProcess11"/>
    <dgm:cxn modelId="{6C9E0CD7-73CC-4279-AE39-C50198BF3DAE}" type="presParOf" srcId="{0B238EE4-F195-459C-902A-2307025A1FD5}" destId="{8C401332-4423-4B60-8C49-60F00878D495}" srcOrd="4" destOrd="0" presId="urn:microsoft.com/office/officeart/2005/8/layout/hProcess11"/>
    <dgm:cxn modelId="{DBDC5623-FC34-4C1A-8819-767516348457}" type="presParOf" srcId="{8C401332-4423-4B60-8C49-60F00878D495}" destId="{1B966E70-4521-49DF-B7CD-4B59185C5DA6}" srcOrd="0" destOrd="0" presId="urn:microsoft.com/office/officeart/2005/8/layout/hProcess11"/>
    <dgm:cxn modelId="{3373DAF5-EC53-46FB-A05A-5D03EE68E5CC}" type="presParOf" srcId="{8C401332-4423-4B60-8C49-60F00878D495}" destId="{9F0246E6-D358-4EB2-B357-07E8EB03C751}" srcOrd="1" destOrd="0" presId="urn:microsoft.com/office/officeart/2005/8/layout/hProcess11"/>
    <dgm:cxn modelId="{CCC34528-CCA8-4765-8310-A9FADCDD8F7C}" type="presParOf" srcId="{8C401332-4423-4B60-8C49-60F00878D495}" destId="{43B160F5-29E9-4BCF-B450-E53572481A76}" srcOrd="2" destOrd="0" presId="urn:microsoft.com/office/officeart/2005/8/layout/hProcess11"/>
    <dgm:cxn modelId="{87CE69B4-0816-46D0-8217-6E6909C212C8}" type="presParOf" srcId="{0B238EE4-F195-459C-902A-2307025A1FD5}" destId="{058A943C-778F-4068-AEF5-2CA38DFDB6B1}" srcOrd="5" destOrd="0" presId="urn:microsoft.com/office/officeart/2005/8/layout/hProcess11"/>
    <dgm:cxn modelId="{A4324F81-9634-4142-BA16-8F8F56615DDB}" type="presParOf" srcId="{0B238EE4-F195-459C-902A-2307025A1FD5}" destId="{11AC2026-4705-470D-B9CB-40F2CF5C1F9E}" srcOrd="6" destOrd="0" presId="urn:microsoft.com/office/officeart/2005/8/layout/hProcess11"/>
    <dgm:cxn modelId="{B849C546-9B3B-4B68-9415-F38CFAD1CE30}" type="presParOf" srcId="{11AC2026-4705-470D-B9CB-40F2CF5C1F9E}" destId="{2C6FCF11-9D1E-41F2-9471-47553AB1DC9C}" srcOrd="0" destOrd="0" presId="urn:microsoft.com/office/officeart/2005/8/layout/hProcess11"/>
    <dgm:cxn modelId="{FA96A859-3384-4EDF-B13D-F4389B7ADC19}" type="presParOf" srcId="{11AC2026-4705-470D-B9CB-40F2CF5C1F9E}" destId="{7348BBC4-AB46-4036-B733-B2E969A05A17}" srcOrd="1" destOrd="0" presId="urn:microsoft.com/office/officeart/2005/8/layout/hProcess11"/>
    <dgm:cxn modelId="{EDB0CD00-A5F3-4F48-93E3-49DEAED8E8A0}" type="presParOf" srcId="{11AC2026-4705-470D-B9CB-40F2CF5C1F9E}" destId="{99BDF909-3F8A-4728-B43D-F166A2BDC56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9A47C-6B2A-49C2-9470-59391133E8A6}">
      <dsp:nvSpPr>
        <dsp:cNvPr id="0" name=""/>
        <dsp:cNvSpPr/>
      </dsp:nvSpPr>
      <dsp:spPr>
        <a:xfrm>
          <a:off x="0" y="1317746"/>
          <a:ext cx="8280920" cy="175699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25DBA-4AB2-4D97-B915-E87B2BB62C4C}">
      <dsp:nvSpPr>
        <dsp:cNvPr id="0" name=""/>
        <dsp:cNvSpPr/>
      </dsp:nvSpPr>
      <dsp:spPr>
        <a:xfrm>
          <a:off x="3730" y="0"/>
          <a:ext cx="1794064" cy="17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D3-7Fcst</a:t>
          </a:r>
          <a:endParaRPr lang="en-US" sz="2600" kern="1200"/>
        </a:p>
      </dsp:txBody>
      <dsp:txXfrm>
        <a:off x="3730" y="0"/>
        <a:ext cx="1794064" cy="1756995"/>
      </dsp:txXfrm>
    </dsp:sp>
    <dsp:sp modelId="{9E528267-9E4F-435A-AA46-75EE0C8CB05B}">
      <dsp:nvSpPr>
        <dsp:cNvPr id="0" name=""/>
        <dsp:cNvSpPr/>
      </dsp:nvSpPr>
      <dsp:spPr>
        <a:xfrm>
          <a:off x="681137" y="1976619"/>
          <a:ext cx="439248" cy="43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74307-5D67-4204-84EA-5CC10FCF39BE}">
      <dsp:nvSpPr>
        <dsp:cNvPr id="0" name=""/>
        <dsp:cNvSpPr/>
      </dsp:nvSpPr>
      <dsp:spPr>
        <a:xfrm>
          <a:off x="1887497" y="2635492"/>
          <a:ext cx="1794064" cy="17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SWSHeat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D3-7Fcst</a:t>
          </a:r>
          <a:endParaRPr lang="en-US" sz="2600" kern="1200"/>
        </a:p>
      </dsp:txBody>
      <dsp:txXfrm>
        <a:off x="1887497" y="2635492"/>
        <a:ext cx="1794064" cy="1756995"/>
      </dsp:txXfrm>
    </dsp:sp>
    <dsp:sp modelId="{364AB102-9A6D-4F22-8953-238E85FEC713}">
      <dsp:nvSpPr>
        <dsp:cNvPr id="0" name=""/>
        <dsp:cNvSpPr/>
      </dsp:nvSpPr>
      <dsp:spPr>
        <a:xfrm>
          <a:off x="2564905" y="1976619"/>
          <a:ext cx="439248" cy="43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66E70-4521-49DF-B7CD-4B59185C5DA6}">
      <dsp:nvSpPr>
        <dsp:cNvPr id="0" name=""/>
        <dsp:cNvSpPr/>
      </dsp:nvSpPr>
      <dsp:spPr>
        <a:xfrm>
          <a:off x="3771265" y="0"/>
          <a:ext cx="1794064" cy="17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D1-2Fcst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D3-7Fcst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HeatWrng</a:t>
          </a:r>
          <a:endParaRPr lang="en-US" sz="2600" kern="1200"/>
        </a:p>
      </dsp:txBody>
      <dsp:txXfrm>
        <a:off x="3771265" y="0"/>
        <a:ext cx="1794064" cy="1756995"/>
      </dsp:txXfrm>
    </dsp:sp>
    <dsp:sp modelId="{9F0246E6-D358-4EB2-B357-07E8EB03C751}">
      <dsp:nvSpPr>
        <dsp:cNvPr id="0" name=""/>
        <dsp:cNvSpPr/>
      </dsp:nvSpPr>
      <dsp:spPr>
        <a:xfrm>
          <a:off x="4448673" y="1976619"/>
          <a:ext cx="439248" cy="43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FCF11-9D1E-41F2-9471-47553AB1DC9C}">
      <dsp:nvSpPr>
        <dsp:cNvPr id="0" name=""/>
        <dsp:cNvSpPr/>
      </dsp:nvSpPr>
      <dsp:spPr>
        <a:xfrm>
          <a:off x="5655033" y="2635492"/>
          <a:ext cx="1794064" cy="17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D1-2Fcst HeatWrng SWSTrop</a:t>
          </a:r>
          <a:endParaRPr lang="en-US" sz="2600" kern="1200"/>
        </a:p>
      </dsp:txBody>
      <dsp:txXfrm>
        <a:off x="5655033" y="2635492"/>
        <a:ext cx="1794064" cy="1756995"/>
      </dsp:txXfrm>
    </dsp:sp>
    <dsp:sp modelId="{7348BBC4-AB46-4036-B733-B2E969A05A17}">
      <dsp:nvSpPr>
        <dsp:cNvPr id="0" name=""/>
        <dsp:cNvSpPr/>
      </dsp:nvSpPr>
      <dsp:spPr>
        <a:xfrm>
          <a:off x="6332441" y="1976619"/>
          <a:ext cx="439248" cy="43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9A47C-6B2A-49C2-9470-59391133E8A6}">
      <dsp:nvSpPr>
        <dsp:cNvPr id="0" name=""/>
        <dsp:cNvSpPr/>
      </dsp:nvSpPr>
      <dsp:spPr>
        <a:xfrm>
          <a:off x="0" y="1365620"/>
          <a:ext cx="8712968" cy="182082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25DBA-4AB2-4D97-B915-E87B2BB62C4C}">
      <dsp:nvSpPr>
        <dsp:cNvPr id="0" name=""/>
        <dsp:cNvSpPr/>
      </dsp:nvSpPr>
      <dsp:spPr>
        <a:xfrm>
          <a:off x="3924" y="0"/>
          <a:ext cx="1887667" cy="1820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TrackFcst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TropCycStmt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HeatWrng</a:t>
          </a:r>
        </a:p>
      </dsp:txBody>
      <dsp:txXfrm>
        <a:off x="3924" y="0"/>
        <a:ext cx="1887667" cy="1820827"/>
      </dsp:txXfrm>
    </dsp:sp>
    <dsp:sp modelId="{9E528267-9E4F-435A-AA46-75EE0C8CB05B}">
      <dsp:nvSpPr>
        <dsp:cNvPr id="0" name=""/>
        <dsp:cNvSpPr/>
      </dsp:nvSpPr>
      <dsp:spPr>
        <a:xfrm>
          <a:off x="720155" y="2048430"/>
          <a:ext cx="455206" cy="455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74307-5D67-4204-84EA-5CC10FCF39BE}">
      <dsp:nvSpPr>
        <dsp:cNvPr id="0" name=""/>
        <dsp:cNvSpPr/>
      </dsp:nvSpPr>
      <dsp:spPr>
        <a:xfrm>
          <a:off x="1985975" y="2731240"/>
          <a:ext cx="1887667" cy="1820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 D1-2Fcst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HRA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TrackFcst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TropWrng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WeathWrng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GenWeathInfo</a:t>
          </a:r>
          <a:endParaRPr lang="en-US" sz="1200" b="1" kern="1200"/>
        </a:p>
      </dsp:txBody>
      <dsp:txXfrm>
        <a:off x="1985975" y="2731240"/>
        <a:ext cx="1887667" cy="1820827"/>
      </dsp:txXfrm>
    </dsp:sp>
    <dsp:sp modelId="{364AB102-9A6D-4F22-8953-238E85FEC713}">
      <dsp:nvSpPr>
        <dsp:cNvPr id="0" name=""/>
        <dsp:cNvSpPr/>
      </dsp:nvSpPr>
      <dsp:spPr>
        <a:xfrm>
          <a:off x="2702206" y="2048430"/>
          <a:ext cx="455206" cy="455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66E70-4521-49DF-B7CD-4B59185C5DA6}">
      <dsp:nvSpPr>
        <dsp:cNvPr id="0" name=""/>
        <dsp:cNvSpPr/>
      </dsp:nvSpPr>
      <dsp:spPr>
        <a:xfrm>
          <a:off x="3968027" y="0"/>
          <a:ext cx="1887667" cy="1820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D1-2Fcst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HRA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WLGraph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TrackFcst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TropWrng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WeathWrng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GenWeathInfo</a:t>
          </a:r>
          <a:endParaRPr lang="en-US" sz="1200" b="1" kern="1200"/>
        </a:p>
      </dsp:txBody>
      <dsp:txXfrm>
        <a:off x="3968027" y="0"/>
        <a:ext cx="1887667" cy="1820827"/>
      </dsp:txXfrm>
    </dsp:sp>
    <dsp:sp modelId="{9F0246E6-D358-4EB2-B357-07E8EB03C751}">
      <dsp:nvSpPr>
        <dsp:cNvPr id="0" name=""/>
        <dsp:cNvSpPr/>
      </dsp:nvSpPr>
      <dsp:spPr>
        <a:xfrm>
          <a:off x="4684257" y="2048430"/>
          <a:ext cx="455206" cy="455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FCF11-9D1E-41F2-9471-47553AB1DC9C}">
      <dsp:nvSpPr>
        <dsp:cNvPr id="0" name=""/>
        <dsp:cNvSpPr/>
      </dsp:nvSpPr>
      <dsp:spPr>
        <a:xfrm>
          <a:off x="5950078" y="2731240"/>
          <a:ext cx="1887667" cy="1820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StormSum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WLObs</a:t>
          </a:r>
          <a:endParaRPr lang="en-US" sz="1200" b="1" kern="1200"/>
        </a:p>
      </dsp:txBody>
      <dsp:txXfrm>
        <a:off x="5950078" y="2731240"/>
        <a:ext cx="1887667" cy="1820827"/>
      </dsp:txXfrm>
    </dsp:sp>
    <dsp:sp modelId="{7348BBC4-AB46-4036-B733-B2E969A05A17}">
      <dsp:nvSpPr>
        <dsp:cNvPr id="0" name=""/>
        <dsp:cNvSpPr/>
      </dsp:nvSpPr>
      <dsp:spPr>
        <a:xfrm>
          <a:off x="6666309" y="2048430"/>
          <a:ext cx="455206" cy="4552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8" tIns="46409" rIns="92818" bIns="464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8" tIns="46409" rIns="92818" bIns="464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8" tIns="46409" rIns="92818" bIns="464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8" tIns="46409" rIns="92818" bIns="464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BA015E4-0853-45AF-B9C3-EB0D4137C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8" tIns="46409" rIns="92818" bIns="464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8" tIns="46409" rIns="92818" bIns="464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6263"/>
            <a:ext cx="55594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8" tIns="46409" rIns="92818" bIns="46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8" tIns="46409" rIns="92818" bIns="464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8" tIns="46409" rIns="92818" bIns="464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ADF5FC4-F657-4B8E-B49D-C81B3839E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5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479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006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586" y="1412777"/>
            <a:ext cx="7992888" cy="1470025"/>
          </a:xfrm>
        </p:spPr>
        <p:txBody>
          <a:bodyPr/>
          <a:lstStyle>
            <a:lvl1pPr algn="l"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666" y="2883051"/>
            <a:ext cx="4945470" cy="191410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064896" cy="98072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136904" cy="432048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539552" y="2636912"/>
            <a:ext cx="8136904" cy="309634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6920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560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322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826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801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069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07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29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7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280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20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7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95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82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smtClean="0"/>
              <a:t>Page </a:t>
            </a:r>
            <a:fld id="{2D7C2D32-41F0-423F-A8C2-8C3AB7F883C2}" type="slidenum">
              <a:rPr lang="en-CA" altLang="en-US" sz="1000" smtClean="0"/>
              <a:pPr algn="ctr" eaLnBrk="1" hangingPunct="1">
                <a:defRPr/>
              </a:pPr>
              <a:t>‹#›</a:t>
            </a:fld>
            <a:r>
              <a:rPr lang="en-CA" altLang="en-US" sz="1000" smtClean="0"/>
              <a:t> – </a:t>
            </a:r>
            <a:fld id="{BD604BA0-6D4D-438C-8F1A-6262E1A3C40E}" type="datetime4">
              <a:rPr kumimoji="0" lang="en-CA" altLang="en-US" sz="1000" smtClean="0"/>
              <a:pPr algn="ctr" eaLnBrk="1" hangingPunct="1">
                <a:defRPr/>
              </a:pPr>
              <a:t>January 6, 2020</a:t>
            </a:fld>
            <a:endParaRPr kumimoji="0" lang="en-CA" altLang="en-US" sz="1000" smtClean="0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37" r:id="rId2"/>
    <p:sldLayoutId id="2147484838" r:id="rId3"/>
    <p:sldLayoutId id="2147484839" r:id="rId4"/>
    <p:sldLayoutId id="2147484840" r:id="rId5"/>
    <p:sldLayoutId id="2147484841" r:id="rId6"/>
    <p:sldLayoutId id="2147484842" r:id="rId7"/>
    <p:sldLayoutId id="2147484843" r:id="rId8"/>
    <p:sldLayoutId id="2147484844" r:id="rId9"/>
    <p:sldLayoutId id="2147484845" r:id="rId10"/>
    <p:sldLayoutId id="2147484846" r:id="rId11"/>
    <p:sldLayoutId id="2147484848" r:id="rId12"/>
    <p:sldLayoutId id="2147484849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panose="020B0604020202020204" pitchFamily="34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5514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578" y="622249"/>
            <a:ext cx="862284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0644" y="1737436"/>
            <a:ext cx="6807200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06/01/2020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529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theroffice.gc.ca/" TargetMode="External"/><Relationship Id="rId2" Type="http://schemas.openxmlformats.org/officeDocument/2006/relationships/hyperlink" Target="mailto:jill.maepea@canada.ca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a/imgres?imgurl=http://serc.carleton.edu/images/NAGTWorkshops/earlycareer/balance.gif&amp;imgrefurl=http://serc.carleton.edu/NAGTWorkshops/earlycareer/balance/&amp;h=449&amp;w=489&amp;sz=9&amp;hl=en&amp;start=1&amp;tbnid=MsXnrjnvag2HiM:&amp;tbnh=119&amp;tbnw=130&amp;prev=/images?q=balance&amp;gbv=2&amp;hl=en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767956" y="1546338"/>
            <a:ext cx="7993063" cy="1470025"/>
          </a:xfrm>
        </p:spPr>
        <p:txBody>
          <a:bodyPr/>
          <a:lstStyle/>
          <a:p>
            <a:pPr algn="ctr" eaLnBrk="1" hangingPunct="1"/>
            <a:r>
              <a:rPr lang="en-US" altLang="zh-TW" smtClean="0"/>
              <a:t>Initial Planning Conference</a:t>
            </a:r>
            <a:br>
              <a:rPr lang="en-US" altLang="zh-TW" smtClean="0"/>
            </a:br>
            <a:r>
              <a:rPr lang="en-US" altLang="zh-TW" smtClean="0"/>
              <a:t>January 14, 2020</a:t>
            </a:r>
            <a:br>
              <a:rPr lang="en-US" altLang="zh-TW" smtClean="0"/>
            </a:br>
            <a:endParaRPr lang="fr-CA" altLang="en-US" smtClean="0"/>
          </a:p>
        </p:txBody>
      </p:sp>
      <p:pic>
        <p:nvPicPr>
          <p:cNvPr id="717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6092825"/>
            <a:ext cx="2047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794686"/>
            <a:ext cx="4517227" cy="3407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487" y="3861048"/>
            <a:ext cx="4272008" cy="11067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4006" y="443990"/>
            <a:ext cx="85282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>
                <a:solidFill>
                  <a:schemeClr val="bg1"/>
                </a:solidFill>
              </a:rPr>
              <a:t>EXERCISE BRUNSWICK CHARLIE</a:t>
            </a:r>
            <a:endParaRPr lang="en-CA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228600"/>
            <a:ext cx="9372600" cy="7391400"/>
          </a:xfrm>
          <a:prstGeom prst="rect">
            <a:avLst/>
          </a:prstGeom>
          <a:solidFill>
            <a:schemeClr val="bg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CA" sz="1800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990600" y="1143000"/>
            <a:ext cx="2057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sz="1600" dirty="0">
                <a:ea typeface="Arial Unicode MS" pitchFamily="34" charset="-128"/>
                <a:cs typeface="Arial Unicode MS" pitchFamily="34" charset="-128"/>
              </a:rPr>
              <a:t>Understanding the Hazards: Storms and associated impacts</a:t>
            </a: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2667000" y="1676400"/>
            <a:ext cx="7620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077" name="Oval 6"/>
          <p:cNvSpPr>
            <a:spLocks noChangeArrowheads="1"/>
          </p:cNvSpPr>
          <p:nvPr/>
        </p:nvSpPr>
        <p:spPr bwMode="auto">
          <a:xfrm>
            <a:off x="2505075" y="1703388"/>
            <a:ext cx="4140200" cy="427355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0000"/>
              </a:gs>
            </a:gsLst>
            <a:lin ang="5400000" scaled="1"/>
          </a:gra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CA" sz="1800"/>
          </a:p>
        </p:txBody>
      </p:sp>
      <p:sp>
        <p:nvSpPr>
          <p:cNvPr id="3078" name="Oval 7"/>
          <p:cNvSpPr>
            <a:spLocks noChangeArrowheads="1"/>
          </p:cNvSpPr>
          <p:nvPr/>
        </p:nvSpPr>
        <p:spPr bwMode="auto">
          <a:xfrm>
            <a:off x="3081338" y="2368550"/>
            <a:ext cx="2971800" cy="2943225"/>
          </a:xfrm>
          <a:prstGeom prst="ellipse">
            <a:avLst/>
          </a:prstGeom>
          <a:solidFill>
            <a:srgbClr val="C0C0C0">
              <a:alpha val="78038"/>
            </a:srgbClr>
          </a:soli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581400" y="3352800"/>
            <a:ext cx="2047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Emergency</a:t>
            </a:r>
          </a:p>
          <a:p>
            <a:pPr eaLnBrk="1" hangingPunct="1"/>
            <a:r>
              <a:rPr lang="en-US" sz="2400" b="1"/>
              <a:t>Management</a:t>
            </a: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3733800" y="914400"/>
            <a:ext cx="1658938" cy="495300"/>
          </a:xfrm>
          <a:prstGeom prst="rect">
            <a:avLst/>
          </a:prstGeom>
          <a:solidFill>
            <a:srgbClr val="FFFF00">
              <a:alpha val="67058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Mitigation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6781800" y="3581400"/>
            <a:ext cx="2239963" cy="495300"/>
          </a:xfrm>
          <a:prstGeom prst="rect">
            <a:avLst/>
          </a:prstGeom>
          <a:solidFill>
            <a:srgbClr val="FFCC00">
              <a:alpha val="43137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Preparedness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3886200" y="6248400"/>
            <a:ext cx="1679575" cy="495300"/>
          </a:xfrm>
          <a:prstGeom prst="rect">
            <a:avLst/>
          </a:prstGeom>
          <a:solidFill>
            <a:srgbClr val="FF0000">
              <a:alpha val="79999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 dirty="0"/>
              <a:t>Response</a:t>
            </a: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800100" y="3645024"/>
            <a:ext cx="1597025" cy="495300"/>
          </a:xfrm>
          <a:prstGeom prst="rect">
            <a:avLst/>
          </a:prstGeom>
          <a:solidFill>
            <a:srgbClr val="FFCC00">
              <a:alpha val="39999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Recovery</a:t>
            </a:r>
          </a:p>
        </p:txBody>
      </p:sp>
      <p:sp>
        <p:nvSpPr>
          <p:cNvPr id="3084" name="Line 13"/>
          <p:cNvSpPr>
            <a:spLocks noChangeShapeType="1"/>
          </p:cNvSpPr>
          <p:nvPr/>
        </p:nvSpPr>
        <p:spPr bwMode="auto">
          <a:xfrm flipV="1">
            <a:off x="2916238" y="2676525"/>
            <a:ext cx="271462" cy="665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85" name="Line 14"/>
          <p:cNvSpPr>
            <a:spLocks noChangeShapeType="1"/>
          </p:cNvSpPr>
          <p:nvPr/>
        </p:nvSpPr>
        <p:spPr bwMode="auto">
          <a:xfrm flipV="1">
            <a:off x="3441700" y="2084388"/>
            <a:ext cx="541338" cy="3794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86" name="Line 15"/>
          <p:cNvSpPr>
            <a:spLocks noChangeShapeType="1"/>
          </p:cNvSpPr>
          <p:nvPr/>
        </p:nvSpPr>
        <p:spPr bwMode="auto">
          <a:xfrm flipV="1">
            <a:off x="4271963" y="2084388"/>
            <a:ext cx="7191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87" name="Line 16"/>
          <p:cNvSpPr>
            <a:spLocks noChangeShapeType="1"/>
          </p:cNvSpPr>
          <p:nvPr/>
        </p:nvSpPr>
        <p:spPr bwMode="auto">
          <a:xfrm>
            <a:off x="6323013" y="3603625"/>
            <a:ext cx="0" cy="6635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88" name="Line 17"/>
          <p:cNvSpPr>
            <a:spLocks noChangeShapeType="1"/>
          </p:cNvSpPr>
          <p:nvPr/>
        </p:nvSpPr>
        <p:spPr bwMode="auto">
          <a:xfrm flipH="1">
            <a:off x="4162425" y="5595938"/>
            <a:ext cx="720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89" name="Line 18"/>
          <p:cNvSpPr>
            <a:spLocks noChangeShapeType="1"/>
          </p:cNvSpPr>
          <p:nvPr/>
        </p:nvSpPr>
        <p:spPr bwMode="auto">
          <a:xfrm flipV="1">
            <a:off x="5873750" y="4457700"/>
            <a:ext cx="360363" cy="569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0" name="Line 19"/>
          <p:cNvSpPr>
            <a:spLocks noChangeShapeType="1"/>
          </p:cNvSpPr>
          <p:nvPr/>
        </p:nvSpPr>
        <p:spPr bwMode="auto">
          <a:xfrm flipV="1">
            <a:off x="5153025" y="5160963"/>
            <a:ext cx="53975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1" name="Line 20"/>
          <p:cNvSpPr>
            <a:spLocks noChangeShapeType="1"/>
          </p:cNvSpPr>
          <p:nvPr/>
        </p:nvSpPr>
        <p:spPr bwMode="auto">
          <a:xfrm>
            <a:off x="5260975" y="2178050"/>
            <a:ext cx="541338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2" name="Line 21"/>
          <p:cNvSpPr>
            <a:spLocks noChangeShapeType="1"/>
          </p:cNvSpPr>
          <p:nvPr/>
        </p:nvSpPr>
        <p:spPr bwMode="auto">
          <a:xfrm>
            <a:off x="5981700" y="2787650"/>
            <a:ext cx="269875" cy="4746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3" name="Line 22"/>
          <p:cNvSpPr>
            <a:spLocks noChangeShapeType="1"/>
          </p:cNvSpPr>
          <p:nvPr/>
        </p:nvSpPr>
        <p:spPr bwMode="auto">
          <a:xfrm>
            <a:off x="3419475" y="5121275"/>
            <a:ext cx="53975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4" name="Line 23"/>
          <p:cNvSpPr>
            <a:spLocks noChangeShapeType="1"/>
          </p:cNvSpPr>
          <p:nvPr/>
        </p:nvSpPr>
        <p:spPr bwMode="auto">
          <a:xfrm>
            <a:off x="2973388" y="4497388"/>
            <a:ext cx="269875" cy="474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5" name="Line 24"/>
          <p:cNvSpPr>
            <a:spLocks noChangeShapeType="1"/>
          </p:cNvSpPr>
          <p:nvPr/>
        </p:nvSpPr>
        <p:spPr bwMode="auto">
          <a:xfrm>
            <a:off x="2846388" y="3603625"/>
            <a:ext cx="0" cy="6635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6" name="Rectangle 25"/>
          <p:cNvSpPr>
            <a:spLocks noChangeArrowheads="1"/>
          </p:cNvSpPr>
          <p:nvPr/>
        </p:nvSpPr>
        <p:spPr bwMode="auto">
          <a:xfrm>
            <a:off x="228600" y="87288"/>
            <a:ext cx="837584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 b="1" dirty="0">
                <a:cs typeface="Arial" panose="020B0604020202020204" pitchFamily="34" charset="0"/>
              </a:rPr>
              <a:t>Weather in Emergency Management </a:t>
            </a:r>
          </a:p>
        </p:txBody>
      </p:sp>
      <p:sp>
        <p:nvSpPr>
          <p:cNvPr id="3097" name="Text Box 29"/>
          <p:cNvSpPr txBox="1">
            <a:spLocks noChangeArrowheads="1"/>
          </p:cNvSpPr>
          <p:nvPr/>
        </p:nvSpPr>
        <p:spPr bwMode="auto">
          <a:xfrm>
            <a:off x="6248400" y="990600"/>
            <a:ext cx="2057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sz="1600" dirty="0">
                <a:ea typeface="Arial Unicode MS" pitchFamily="34" charset="-128"/>
                <a:cs typeface="Arial Unicode MS" pitchFamily="34" charset="-128"/>
              </a:rPr>
              <a:t>Weather and your emergency plan</a:t>
            </a:r>
          </a:p>
        </p:txBody>
      </p:sp>
      <p:sp>
        <p:nvSpPr>
          <p:cNvPr id="3098" name="Text Box 31"/>
          <p:cNvSpPr txBox="1">
            <a:spLocks noChangeArrowheads="1"/>
          </p:cNvSpPr>
          <p:nvPr/>
        </p:nvSpPr>
        <p:spPr bwMode="auto">
          <a:xfrm>
            <a:off x="7010400" y="2133600"/>
            <a:ext cx="1752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sz="1600">
                <a:ea typeface="Arial Unicode MS" pitchFamily="34" charset="-128"/>
                <a:cs typeface="Arial Unicode MS" pitchFamily="34" charset="-128"/>
              </a:rPr>
              <a:t>Basic weather information for emergency managers</a:t>
            </a:r>
          </a:p>
        </p:txBody>
      </p:sp>
      <p:sp>
        <p:nvSpPr>
          <p:cNvPr id="3099" name="Text Box 32"/>
          <p:cNvSpPr txBox="1">
            <a:spLocks noChangeArrowheads="1"/>
          </p:cNvSpPr>
          <p:nvPr/>
        </p:nvSpPr>
        <p:spPr bwMode="auto">
          <a:xfrm>
            <a:off x="228600" y="2819400"/>
            <a:ext cx="2057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sz="1600">
                <a:ea typeface="Arial Unicode MS" pitchFamily="34" charset="-128"/>
                <a:cs typeface="Arial Unicode MS" pitchFamily="34" charset="-128"/>
              </a:rPr>
              <a:t>Post impact weather intelligence</a:t>
            </a:r>
          </a:p>
        </p:txBody>
      </p:sp>
      <p:sp>
        <p:nvSpPr>
          <p:cNvPr id="3100" name="Line 33"/>
          <p:cNvSpPr>
            <a:spLocks noChangeShapeType="1"/>
          </p:cNvSpPr>
          <p:nvPr/>
        </p:nvSpPr>
        <p:spPr bwMode="auto">
          <a:xfrm flipH="1">
            <a:off x="5562600" y="1295400"/>
            <a:ext cx="76200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101" name="Line 34"/>
          <p:cNvSpPr>
            <a:spLocks noChangeShapeType="1"/>
          </p:cNvSpPr>
          <p:nvPr/>
        </p:nvSpPr>
        <p:spPr bwMode="auto">
          <a:xfrm flipV="1">
            <a:off x="3124200" y="5791200"/>
            <a:ext cx="3048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102" name="Line 35"/>
          <p:cNvSpPr>
            <a:spLocks noChangeShapeType="1"/>
          </p:cNvSpPr>
          <p:nvPr/>
        </p:nvSpPr>
        <p:spPr bwMode="auto">
          <a:xfrm>
            <a:off x="2057400" y="3124200"/>
            <a:ext cx="45720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103" name="Line 36"/>
          <p:cNvSpPr>
            <a:spLocks noChangeShapeType="1"/>
          </p:cNvSpPr>
          <p:nvPr/>
        </p:nvSpPr>
        <p:spPr bwMode="auto">
          <a:xfrm flipH="1">
            <a:off x="6553200" y="2667000"/>
            <a:ext cx="5334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104" name="Text Box 31"/>
          <p:cNvSpPr txBox="1">
            <a:spLocks noChangeArrowheads="1"/>
          </p:cNvSpPr>
          <p:nvPr/>
        </p:nvSpPr>
        <p:spPr bwMode="auto">
          <a:xfrm>
            <a:off x="6881948" y="4685211"/>
            <a:ext cx="2514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sz="1600" dirty="0">
                <a:ea typeface="Arial Unicode MS" pitchFamily="34" charset="-128"/>
                <a:cs typeface="Arial Unicode MS" pitchFamily="34" charset="-128"/>
              </a:rPr>
              <a:t>Weather considerations during </a:t>
            </a:r>
            <a:r>
              <a:rPr kumimoji="1" lang="en-US" sz="1600" dirty="0" smtClean="0">
                <a:ea typeface="Arial Unicode MS" pitchFamily="34" charset="-128"/>
                <a:cs typeface="Arial Unicode MS" pitchFamily="34" charset="-128"/>
              </a:rPr>
              <a:t>tropical storm, freshet, forest fire, etc… season</a:t>
            </a:r>
            <a:endParaRPr kumimoji="1" lang="en-US" sz="16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5" name="Text Box 31"/>
          <p:cNvSpPr txBox="1">
            <a:spLocks noChangeArrowheads="1"/>
          </p:cNvSpPr>
          <p:nvPr/>
        </p:nvSpPr>
        <p:spPr bwMode="auto">
          <a:xfrm>
            <a:off x="6324600" y="5867400"/>
            <a:ext cx="2514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sz="1600" dirty="0">
                <a:ea typeface="Arial Unicode MS" pitchFamily="34" charset="-128"/>
                <a:cs typeface="Arial Unicode MS" pitchFamily="34" charset="-128"/>
              </a:rPr>
              <a:t>Weather considerations during </a:t>
            </a:r>
            <a:r>
              <a:rPr kumimoji="1" lang="en-US" sz="1600" dirty="0" smtClean="0">
                <a:ea typeface="Arial Unicode MS" pitchFamily="34" charset="-128"/>
                <a:cs typeface="Arial Unicode MS" pitchFamily="34" charset="-128"/>
              </a:rPr>
              <a:t>significant weather events</a:t>
            </a:r>
            <a:endParaRPr kumimoji="1" lang="en-US" sz="16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6" name="Text Box 31"/>
          <p:cNvSpPr txBox="1">
            <a:spLocks noChangeArrowheads="1"/>
          </p:cNvSpPr>
          <p:nvPr/>
        </p:nvSpPr>
        <p:spPr bwMode="auto">
          <a:xfrm>
            <a:off x="152400" y="5410200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sz="1600" dirty="0">
                <a:ea typeface="Arial Unicode MS" pitchFamily="34" charset="-128"/>
                <a:cs typeface="Arial Unicode MS" pitchFamily="34" charset="-128"/>
              </a:rPr>
              <a:t>Weather considerations during </a:t>
            </a:r>
            <a:r>
              <a:rPr kumimoji="1" lang="en-US" sz="1600" dirty="0" smtClean="0">
                <a:ea typeface="Arial Unicode MS" pitchFamily="34" charset="-128"/>
                <a:cs typeface="Arial Unicode MS" pitchFamily="34" charset="-128"/>
              </a:rPr>
              <a:t>ice storms</a:t>
            </a:r>
            <a:endParaRPr kumimoji="1" lang="en-US" sz="16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7" name="Text Box 31"/>
          <p:cNvSpPr txBox="1">
            <a:spLocks noChangeArrowheads="1"/>
          </p:cNvSpPr>
          <p:nvPr/>
        </p:nvSpPr>
        <p:spPr bwMode="auto">
          <a:xfrm>
            <a:off x="914400" y="6096000"/>
            <a:ext cx="2514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sz="1600" dirty="0">
                <a:ea typeface="Arial Unicode MS" pitchFamily="34" charset="-128"/>
                <a:cs typeface="Arial Unicode MS" pitchFamily="34" charset="-128"/>
              </a:rPr>
              <a:t>Weather considerations during </a:t>
            </a:r>
            <a:r>
              <a:rPr kumimoji="1" lang="en-US" sz="1600" dirty="0" smtClean="0">
                <a:ea typeface="Arial Unicode MS" pitchFamily="34" charset="-128"/>
                <a:cs typeface="Arial Unicode MS" pitchFamily="34" charset="-128"/>
              </a:rPr>
              <a:t>summer severe weather events.</a:t>
            </a:r>
            <a:endParaRPr kumimoji="1" lang="en-US" sz="16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08" name="Text Box 31"/>
          <p:cNvSpPr txBox="1">
            <a:spLocks noChangeArrowheads="1"/>
          </p:cNvSpPr>
          <p:nvPr/>
        </p:nvSpPr>
        <p:spPr bwMode="auto">
          <a:xfrm>
            <a:off x="152400" y="4419600"/>
            <a:ext cx="2514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sz="1600">
                <a:ea typeface="Arial Unicode MS" pitchFamily="34" charset="-128"/>
                <a:cs typeface="Arial Unicode MS" pitchFamily="34" charset="-128"/>
              </a:rPr>
              <a:t>Weather              considerations during floods</a:t>
            </a:r>
          </a:p>
        </p:txBody>
      </p:sp>
      <p:sp>
        <p:nvSpPr>
          <p:cNvPr id="3109" name="Line 26"/>
          <p:cNvSpPr>
            <a:spLocks noChangeShapeType="1"/>
          </p:cNvSpPr>
          <p:nvPr/>
        </p:nvSpPr>
        <p:spPr bwMode="auto">
          <a:xfrm flipH="1" flipV="1">
            <a:off x="6477000" y="4876800"/>
            <a:ext cx="53340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110" name="Line 26"/>
          <p:cNvSpPr>
            <a:spLocks noChangeShapeType="1"/>
          </p:cNvSpPr>
          <p:nvPr/>
        </p:nvSpPr>
        <p:spPr bwMode="auto">
          <a:xfrm flipH="1" flipV="1">
            <a:off x="5715000" y="5791200"/>
            <a:ext cx="5334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111" name="Line 26"/>
          <p:cNvSpPr>
            <a:spLocks noChangeShapeType="1"/>
          </p:cNvSpPr>
          <p:nvPr/>
        </p:nvSpPr>
        <p:spPr bwMode="auto">
          <a:xfrm flipV="1">
            <a:off x="2438400" y="5257800"/>
            <a:ext cx="4572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112" name="Line 26"/>
          <p:cNvSpPr>
            <a:spLocks noChangeShapeType="1"/>
          </p:cNvSpPr>
          <p:nvPr/>
        </p:nvSpPr>
        <p:spPr bwMode="auto">
          <a:xfrm flipV="1">
            <a:off x="2209800" y="4648200"/>
            <a:ext cx="3810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1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620688"/>
            <a:ext cx="5092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www.weather.gc.ca (1)</a:t>
            </a:r>
            <a:endParaRPr lang="en-CA" sz="36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24791"/>
            <a:ext cx="6048672" cy="489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14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9" y="4293096"/>
            <a:ext cx="6547643" cy="213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456384" cy="299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4671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5616" y="620688"/>
            <a:ext cx="5092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www.weather.gc.ca (2)</a:t>
            </a:r>
            <a:endParaRPr lang="en-CA" sz="3600" b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283968" y="2870101"/>
            <a:ext cx="1080120" cy="0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H="1">
            <a:off x="5515282" y="4005064"/>
            <a:ext cx="42487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6608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8" y="33297"/>
            <a:ext cx="4483596" cy="541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25" y="929814"/>
            <a:ext cx="2089896" cy="19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:\Users\cotec\AppData\Local\Microsoft\Windows\Temporary Internet Files\Content.Outlook\FR4038TB\rad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60280"/>
            <a:ext cx="2450187" cy="21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77165"/>
            <a:ext cx="1593974" cy="163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>
            <a:off x="4572000" y="692696"/>
            <a:ext cx="1224136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211960" y="692696"/>
            <a:ext cx="1512168" cy="2736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572000" y="1700808"/>
            <a:ext cx="1224136" cy="37444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800406" y="68431"/>
            <a:ext cx="45961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www.weather.gc.ca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                 (3)</a:t>
            </a:r>
            <a:endParaRPr lang="en-CA" sz="3600" b="1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45224"/>
            <a:ext cx="4356484" cy="141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44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584" y="550421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altLang="en-US" sz="3600" b="1" dirty="0" smtClean="0"/>
              <a:t>www.hurricanes.ca</a:t>
            </a:r>
            <a:endParaRPr lang="en-CA" altLang="en-US" sz="3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541603" cy="500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830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RZ_and_A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" y="1540829"/>
            <a:ext cx="6560261" cy="46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88840"/>
            <a:ext cx="85407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4104" y="528037"/>
            <a:ext cx="6126485" cy="7120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Arial" charset="0"/>
                <a:ea typeface="ヒラギノ角ゴ Pro W3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Arial" charset="0"/>
                <a:ea typeface="ヒラギノ角ゴ Pro W3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Arial" charset="0"/>
                <a:ea typeface="ヒラギノ角ゴ Pro W3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Arial" charset="0"/>
                <a:ea typeface="ヒラギノ角ゴ Pro W3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Arial" charset="0"/>
                <a:ea typeface="ヒラギノ角ゴ Pro W3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Arial" charset="0"/>
                <a:ea typeface="ヒラギノ角ゴ Pro W3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Arial" charset="0"/>
                <a:ea typeface="ヒラギノ角ゴ Pro W3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Hurricane Centre</a:t>
            </a:r>
            <a:endParaRPr lang="en-CA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49" y="5635544"/>
            <a:ext cx="434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Tropical cyclone information …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1503086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75856" y="2420888"/>
            <a:ext cx="648072" cy="41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648072" cy="31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7090"/>
            <a:ext cx="64807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576064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16871"/>
            <a:ext cx="64807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44727"/>
            <a:ext cx="64807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09406"/>
            <a:ext cx="576064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6023570"/>
            <a:ext cx="54006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Image result for tropical depression to hurrica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93" y="1268760"/>
            <a:ext cx="362920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19862" y="477771"/>
            <a:ext cx="7008522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600" b="1" dirty="0"/>
              <a:t>Tropical Cyclone Classification</a:t>
            </a:r>
          </a:p>
        </p:txBody>
      </p:sp>
      <p:pic>
        <p:nvPicPr>
          <p:cNvPr id="18" name="Picture 77" descr="Image result for category 4 hurricane"/>
          <p:cNvPicPr>
            <a:picLocks noChangeAspect="1" noChangeArrowheads="1"/>
          </p:cNvPicPr>
          <p:nvPr/>
        </p:nvPicPr>
        <p:blipFill rotWithShape="1">
          <a:blip r:embed="rId11"/>
          <a:srcRect l="-37" t="5920" r="37"/>
          <a:stretch/>
        </p:blipFill>
        <p:spPr bwMode="auto">
          <a:xfrm>
            <a:off x="5652120" y="2671886"/>
            <a:ext cx="1209675" cy="97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8"/>
          <p:cNvPicPr>
            <a:picLocks noChangeAspect="1"/>
          </p:cNvPicPr>
          <p:nvPr/>
        </p:nvPicPr>
        <p:blipFill>
          <a:blip r:embed="rId12"/>
          <a:srcRect l="4897" t="17061" r="7504" b="21291"/>
          <a:stretch>
            <a:fillRect/>
          </a:stretch>
        </p:blipFill>
        <p:spPr bwMode="auto">
          <a:xfrm>
            <a:off x="5643784" y="4919438"/>
            <a:ext cx="1160464" cy="1029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6916228" y="5145454"/>
            <a:ext cx="752116" cy="51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Debby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(2012)</a:t>
            </a:r>
          </a:p>
        </p:txBody>
      </p:sp>
      <p:sp>
        <p:nvSpPr>
          <p:cNvPr id="21" name="TextBox 71"/>
          <p:cNvSpPr txBox="1">
            <a:spLocks noChangeArrowheads="1"/>
          </p:cNvSpPr>
          <p:nvPr/>
        </p:nvSpPr>
        <p:spPr bwMode="auto">
          <a:xfrm>
            <a:off x="6895440" y="2852936"/>
            <a:ext cx="700896" cy="5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Rita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(2005)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75856" y="2420888"/>
            <a:ext cx="648072" cy="41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648072" cy="31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7090"/>
            <a:ext cx="64807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576064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16871"/>
            <a:ext cx="64807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44727"/>
            <a:ext cx="64807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09406"/>
            <a:ext cx="576064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6023570"/>
            <a:ext cx="54006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5856" y="2060848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oper Black" panose="0208090404030B020404" pitchFamily="18" charset="0"/>
              </a:rPr>
              <a:t>k</a:t>
            </a:r>
            <a:r>
              <a:rPr lang="en-US" sz="1600" dirty="0" smtClean="0">
                <a:latin typeface="Cooper Black" panose="0208090404030B020404" pitchFamily="18" charset="0"/>
              </a:rPr>
              <a:t>m/h</a:t>
            </a:r>
            <a:endParaRPr lang="en-US" sz="1600" dirty="0">
              <a:latin typeface="Cooper Black" panose="0208090404030B0204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8430" y="59962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  <a:ea typeface="Batang" panose="02030600000101010101" pitchFamily="18" charset="-127"/>
                <a:cs typeface="Browallia New" panose="020B0604020202020204" pitchFamily="34" charset="-34"/>
              </a:rPr>
              <a:t>62</a:t>
            </a:r>
            <a:endParaRPr lang="en-US" dirty="0">
              <a:latin typeface="Constantia" panose="02030602050306030303" pitchFamily="18" charset="0"/>
              <a:ea typeface="Batang" panose="02030600000101010101" pitchFamily="18" charset="-127"/>
              <a:cs typeface="Browallia New" panose="020B0604020202020204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1624" y="5373216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  <a:ea typeface="Batang" panose="02030600000101010101" pitchFamily="18" charset="-127"/>
                <a:cs typeface="Browallia New" panose="020B0604020202020204" pitchFamily="34" charset="-34"/>
              </a:rPr>
              <a:t>63-118</a:t>
            </a:r>
            <a:endParaRPr lang="en-US" dirty="0">
              <a:latin typeface="Constantia" panose="02030602050306030303" pitchFamily="18" charset="0"/>
              <a:ea typeface="Batang" panose="02030600000101010101" pitchFamily="18" charset="-127"/>
              <a:cs typeface="Browallia New" panose="020B06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4427820"/>
            <a:ext cx="82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  <a:ea typeface="Batang" panose="02030600000101010101" pitchFamily="18" charset="-127"/>
                <a:cs typeface="Browallia New" panose="020B0604020202020204" pitchFamily="34" charset="-34"/>
              </a:rPr>
              <a:t>119-153</a:t>
            </a:r>
            <a:endParaRPr lang="en-US" dirty="0">
              <a:latin typeface="Constantia" panose="02030602050306030303" pitchFamily="18" charset="0"/>
              <a:ea typeface="Batang" panose="02030600000101010101" pitchFamily="18" charset="-127"/>
              <a:cs typeface="Browallia New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3933056"/>
            <a:ext cx="86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  <a:ea typeface="Batang" panose="02030600000101010101" pitchFamily="18" charset="-127"/>
                <a:cs typeface="Browallia New" panose="020B0604020202020204" pitchFamily="34" charset="-34"/>
              </a:rPr>
              <a:t>154-177</a:t>
            </a:r>
            <a:endParaRPr lang="en-US" dirty="0">
              <a:latin typeface="Constantia" panose="02030602050306030303" pitchFamily="18" charset="0"/>
              <a:ea typeface="Batang" panose="02030600000101010101" pitchFamily="18" charset="-127"/>
              <a:cs typeface="Browallia New" panose="020B0604020202020204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3429000"/>
            <a:ext cx="930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  <a:ea typeface="Batang" panose="02030600000101010101" pitchFamily="18" charset="-127"/>
                <a:cs typeface="Browallia New" panose="020B0604020202020204" pitchFamily="34" charset="-34"/>
              </a:rPr>
              <a:t>178-208</a:t>
            </a:r>
            <a:endParaRPr lang="en-US" dirty="0">
              <a:latin typeface="Constantia" panose="02030602050306030303" pitchFamily="18" charset="0"/>
              <a:ea typeface="Batang" panose="02030600000101010101" pitchFamily="18" charset="-127"/>
              <a:cs typeface="Browallia New" panose="020B0604020202020204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292494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  <a:ea typeface="Batang" panose="02030600000101010101" pitchFamily="18" charset="-127"/>
                <a:cs typeface="Browallia New" panose="020B0604020202020204" pitchFamily="34" charset="-34"/>
              </a:rPr>
              <a:t>209-251</a:t>
            </a:r>
            <a:endParaRPr lang="en-US" dirty="0">
              <a:latin typeface="Constantia" panose="02030602050306030303" pitchFamily="18" charset="0"/>
              <a:ea typeface="Batang" panose="02030600000101010101" pitchFamily="18" charset="-127"/>
              <a:cs typeface="Browallia New" panose="020B0604020202020204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0591" y="2420888"/>
            <a:ext cx="641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  <a:ea typeface="Batang" panose="02030600000101010101" pitchFamily="18" charset="-127"/>
                <a:cs typeface="Browallia New" panose="020B0604020202020204" pitchFamily="34" charset="-34"/>
              </a:rPr>
              <a:t>≥252</a:t>
            </a:r>
            <a:endParaRPr lang="en-US" dirty="0">
              <a:latin typeface="Constantia" panose="02030602050306030303" pitchFamily="18" charset="0"/>
              <a:ea typeface="Batang" panose="02030600000101010101" pitchFamily="18" charset="-127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7818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406405"/>
            <a:ext cx="8076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Tropical Cyclone </a:t>
            </a:r>
            <a:r>
              <a:rPr lang="en-US" altLang="en-US" sz="3600" b="1" dirty="0"/>
              <a:t>Weather Products </a:t>
            </a:r>
            <a:endParaRPr lang="en-CA" altLang="en-US" sz="36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0" y="1296144"/>
            <a:ext cx="6805820" cy="55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17824" r="8437" b="4543"/>
          <a:stretch>
            <a:fillRect/>
          </a:stretch>
        </p:blipFill>
        <p:spPr bwMode="auto">
          <a:xfrm>
            <a:off x="3908425" y="1340768"/>
            <a:ext cx="1433513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1" t="61017" r="1331" b="1459"/>
          <a:stretch>
            <a:fillRect/>
          </a:stretch>
        </p:blipFill>
        <p:spPr bwMode="auto">
          <a:xfrm>
            <a:off x="5461000" y="1340768"/>
            <a:ext cx="1446213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35185" r="45000" b="36665"/>
          <a:stretch>
            <a:fillRect/>
          </a:stretch>
        </p:blipFill>
        <p:spPr bwMode="auto">
          <a:xfrm>
            <a:off x="6972300" y="1322785"/>
            <a:ext cx="2057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Loading Storm Graphics Loop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6113" y="2556446"/>
            <a:ext cx="1309687" cy="9445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 descr="http://www.atl.ec.gc.ca/weather/hurricane/bulletins/20141014180144.Gonzalo.png.e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2013" y="2569146"/>
            <a:ext cx="1298575" cy="9318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/>
          <a:srcRect l="-53" t="12036" r="69910" b="38708"/>
          <a:stretch>
            <a:fillRect/>
          </a:stretch>
        </p:blipFill>
        <p:spPr bwMode="auto">
          <a:xfrm>
            <a:off x="6430963" y="3899644"/>
            <a:ext cx="1082675" cy="825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" name="Picture 16" descr="http://www.atl.ec.gc.ca/weather/hurricane/bulletins/20130911235042.Gabrielle.png.e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32375" y="3899644"/>
            <a:ext cx="1165225" cy="8255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/>
          <a:srcRect l="-53" t="12036" r="69910" b="38708"/>
          <a:stretch>
            <a:fillRect/>
          </a:stretch>
        </p:blipFill>
        <p:spPr bwMode="auto">
          <a:xfrm>
            <a:off x="6049963" y="5627836"/>
            <a:ext cx="1082675" cy="825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6" descr="http://www.atl.ec.gc.ca/weather/hurricane/bulletins/20130911235042.Gabrielle.png.e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02288" y="4981351"/>
            <a:ext cx="1165225" cy="8239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9125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20688"/>
            <a:ext cx="7400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ECCC Heat Warning Criteria - NB</a:t>
            </a:r>
            <a:endParaRPr lang="en-CA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323528" y="1556792"/>
            <a:ext cx="8712968" cy="43550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3600" smtClean="0">
                <a:ea typeface="新細明體" pitchFamily="18" charset="-120"/>
              </a:rPr>
              <a:t>1) At least two days meeting or exceeding Day </a:t>
            </a:r>
            <a:r>
              <a:rPr lang="en-CA" altLang="en-US" sz="3600" dirty="0" smtClean="0">
                <a:ea typeface="新細明體" pitchFamily="18" charset="-120"/>
              </a:rPr>
              <a:t>1 </a:t>
            </a:r>
            <a:r>
              <a:rPr lang="en-CA" altLang="en-US" sz="3600" smtClean="0">
                <a:ea typeface="新細明體" pitchFamily="18" charset="-120"/>
              </a:rPr>
              <a:t>High </a:t>
            </a:r>
            <a:r>
              <a:rPr lang="en-CA" altLang="en-US" sz="3600" smtClean="0">
                <a:solidFill>
                  <a:srgbClr val="C00000"/>
                </a:solidFill>
                <a:ea typeface="新細明體" pitchFamily="18" charset="-120"/>
              </a:rPr>
              <a:t>30°C</a:t>
            </a:r>
            <a:r>
              <a:rPr lang="en-CA" altLang="en-US" sz="3600" smtClean="0">
                <a:ea typeface="新細明體" pitchFamily="18" charset="-120"/>
              </a:rPr>
              <a:t> –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3600" smtClean="0">
                <a:ea typeface="新細明體" pitchFamily="18" charset="-120"/>
              </a:rPr>
              <a:t>Night Low </a:t>
            </a:r>
            <a:r>
              <a:rPr lang="en-CA" altLang="en-US" sz="3600">
                <a:solidFill>
                  <a:srgbClr val="C00000"/>
                </a:solidFill>
                <a:ea typeface="新細明體" pitchFamily="18" charset="-120"/>
              </a:rPr>
              <a:t>18°C</a:t>
            </a:r>
            <a:r>
              <a:rPr lang="en-CA" altLang="en-US" sz="3600" smtClean="0">
                <a:ea typeface="新細明體" pitchFamily="18" charset="-120"/>
              </a:rPr>
              <a:t> –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3600" smtClean="0">
                <a:ea typeface="新細明體" pitchFamily="18" charset="-120"/>
              </a:rPr>
              <a:t>Day </a:t>
            </a:r>
            <a:r>
              <a:rPr lang="en-CA" altLang="en-US" sz="3600" dirty="0" smtClean="0">
                <a:ea typeface="新細明體" pitchFamily="18" charset="-120"/>
              </a:rPr>
              <a:t>2 </a:t>
            </a:r>
            <a:r>
              <a:rPr lang="en-CA" altLang="en-US" sz="3600" smtClean="0">
                <a:ea typeface="新細明體" pitchFamily="18" charset="-120"/>
              </a:rPr>
              <a:t>High </a:t>
            </a:r>
            <a:r>
              <a:rPr lang="en-CA" altLang="en-US" sz="3600">
                <a:solidFill>
                  <a:srgbClr val="C00000"/>
                </a:solidFill>
                <a:ea typeface="新細明體" pitchFamily="18" charset="-120"/>
              </a:rPr>
              <a:t>30°C</a:t>
            </a:r>
            <a:r>
              <a:rPr lang="en-CA" altLang="en-US" sz="3600" smtClean="0">
                <a:ea typeface="新細明體" pitchFamily="18" charset="-120"/>
              </a:rPr>
              <a:t> </a:t>
            </a:r>
            <a:endParaRPr lang="en-CA" altLang="en-US" sz="3600" dirty="0" smtClean="0">
              <a:ea typeface="新細明體" pitchFamily="18" charset="-120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3600" b="1" u="sng">
                <a:ea typeface="新細明體" pitchFamily="18" charset="-120"/>
              </a:rPr>
              <a:t>o</a:t>
            </a:r>
            <a:r>
              <a:rPr lang="en-US" altLang="en-US" sz="3600" b="1" u="sng" smtClean="0">
                <a:ea typeface="新細明體" pitchFamily="18" charset="-120"/>
              </a:rPr>
              <a:t>r</a:t>
            </a:r>
            <a:endParaRPr lang="en-CA" altLang="en-US" sz="3600" b="1" u="sng" dirty="0">
              <a:ea typeface="新細明體" pitchFamily="18" charset="-120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3600" smtClean="0">
                <a:ea typeface="新細明體" pitchFamily="18" charset="-120"/>
              </a:rPr>
              <a:t>2) At least two consecutive days of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3600" smtClean="0">
                <a:ea typeface="新細明體" pitchFamily="18" charset="-120"/>
              </a:rPr>
              <a:t>Humidex 36 or greater</a:t>
            </a:r>
            <a:endParaRPr lang="en-CA" altLang="en-US" sz="3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7372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95304"/>
            <a:ext cx="8255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Timeline – </a:t>
            </a:r>
            <a:r>
              <a:rPr lang="en-US" sz="3600" b="1" smtClean="0"/>
              <a:t>Exercise Charlie products</a:t>
            </a:r>
            <a:endParaRPr lang="en-CA" sz="36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4332500"/>
              </p:ext>
            </p:extLst>
          </p:nvPr>
        </p:nvGraphicFramePr>
        <p:xfrm>
          <a:off x="611560" y="1412776"/>
          <a:ext cx="82809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8076" y="3766974"/>
            <a:ext cx="98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May </a:t>
            </a:r>
            <a:r>
              <a:rPr lang="en-US" b="1" smtClean="0"/>
              <a:t>26</a:t>
            </a:r>
            <a:endParaRPr lang="en-CA" b="1"/>
          </a:p>
        </p:txBody>
      </p:sp>
      <p:sp>
        <p:nvSpPr>
          <p:cNvPr id="7" name="TextBox 6"/>
          <p:cNvSpPr txBox="1"/>
          <p:nvPr/>
        </p:nvSpPr>
        <p:spPr>
          <a:xfrm>
            <a:off x="176713" y="3424354"/>
            <a:ext cx="79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DATE</a:t>
            </a:r>
            <a:endParaRPr lang="en-CA" b="1"/>
          </a:p>
        </p:txBody>
      </p:sp>
      <p:sp>
        <p:nvSpPr>
          <p:cNvPr id="14" name="TextBox 13"/>
          <p:cNvSpPr txBox="1"/>
          <p:nvPr/>
        </p:nvSpPr>
        <p:spPr>
          <a:xfrm>
            <a:off x="2860736" y="3778831"/>
            <a:ext cx="98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May </a:t>
            </a:r>
            <a:r>
              <a:rPr lang="en-US" b="1" smtClean="0"/>
              <a:t>27</a:t>
            </a:r>
            <a:endParaRPr lang="en-CA" b="1"/>
          </a:p>
        </p:txBody>
      </p:sp>
      <p:sp>
        <p:nvSpPr>
          <p:cNvPr id="15" name="TextBox 14"/>
          <p:cNvSpPr txBox="1"/>
          <p:nvPr/>
        </p:nvSpPr>
        <p:spPr>
          <a:xfrm>
            <a:off x="4806980" y="3778831"/>
            <a:ext cx="98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May </a:t>
            </a:r>
            <a:r>
              <a:rPr lang="en-US" b="1" smtClean="0"/>
              <a:t>28</a:t>
            </a:r>
            <a:endParaRPr lang="en-CA" b="1"/>
          </a:p>
        </p:txBody>
      </p:sp>
      <p:sp>
        <p:nvSpPr>
          <p:cNvPr id="16" name="TextBox 15"/>
          <p:cNvSpPr txBox="1"/>
          <p:nvPr/>
        </p:nvSpPr>
        <p:spPr>
          <a:xfrm>
            <a:off x="6660232" y="3788523"/>
            <a:ext cx="98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May </a:t>
            </a:r>
            <a:r>
              <a:rPr lang="en-US" b="1" smtClean="0"/>
              <a:t>29</a:t>
            </a:r>
            <a:endParaRPr lang="en-CA" b="1"/>
          </a:p>
        </p:txBody>
      </p:sp>
    </p:spTree>
    <p:extLst>
      <p:ext uri="{BB962C8B-B14F-4D97-AF65-F5344CB8AC3E}">
        <p14:creationId xmlns:p14="http://schemas.microsoft.com/office/powerpoint/2010/main" val="401362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7533" y="597666"/>
            <a:ext cx="80878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CA">
                <a:solidFill>
                  <a:schemeClr val="tx1"/>
                </a:solidFill>
              </a:rPr>
              <a:t>Exercise Brunswick Charlie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3568" y="2636912"/>
            <a:ext cx="8352928" cy="38884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360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400" kern="0" smtClean="0">
                <a:solidFill>
                  <a:schemeClr val="tx1"/>
                </a:solidFill>
              </a:rPr>
              <a:t>Who we are (our structure)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n-US" sz="2400" kern="0" smtClean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400" kern="0" smtClean="0">
                <a:solidFill>
                  <a:schemeClr val="tx1"/>
                </a:solidFill>
              </a:rPr>
              <a:t>What we do (our forecasts)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n-US" sz="2400" kern="0" smtClean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400" kern="0" smtClean="0">
                <a:solidFill>
                  <a:schemeClr val="tx1"/>
                </a:solidFill>
              </a:rPr>
              <a:t>How you can access the information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n-US" sz="2400" kern="0" smtClean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400" kern="0" smtClean="0">
                <a:solidFill>
                  <a:schemeClr val="tx1"/>
                </a:solidFill>
              </a:rPr>
              <a:t>Tropical cyclone and Heat information (basic)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n-US" sz="2400" kern="0" smtClean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400" kern="0" smtClean="0">
                <a:solidFill>
                  <a:schemeClr val="tx1"/>
                </a:solidFill>
              </a:rPr>
              <a:t>Weather timeline for Exercise Brunswick Charlie 2020</a:t>
            </a:r>
            <a:endParaRPr kumimoji="0" lang="en-CA" sz="2400" kern="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5" y="1340768"/>
            <a:ext cx="5264075" cy="13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73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95304"/>
            <a:ext cx="8255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Timeline – </a:t>
            </a:r>
            <a:r>
              <a:rPr lang="en-US" sz="3600" b="1" smtClean="0"/>
              <a:t>Exercise Charlie products</a:t>
            </a:r>
            <a:endParaRPr lang="en-CA" sz="36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5092799"/>
              </p:ext>
            </p:extLst>
          </p:nvPr>
        </p:nvGraphicFramePr>
        <p:xfrm>
          <a:off x="323528" y="1325204"/>
          <a:ext cx="8712968" cy="455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397641"/>
            <a:ext cx="79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DATE</a:t>
            </a:r>
            <a:endParaRPr lang="en-CA" b="1"/>
          </a:p>
        </p:txBody>
      </p:sp>
      <p:sp>
        <p:nvSpPr>
          <p:cNvPr id="15" name="TextBox 14"/>
          <p:cNvSpPr txBox="1"/>
          <p:nvPr/>
        </p:nvSpPr>
        <p:spPr>
          <a:xfrm rot="18732861">
            <a:off x="5379726" y="3228364"/>
            <a:ext cx="1810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Charlie</a:t>
            </a:r>
            <a:endParaRPr lang="en-CA" sz="4000"/>
          </a:p>
        </p:txBody>
      </p:sp>
      <p:sp>
        <p:nvSpPr>
          <p:cNvPr id="14" name="TextBox 13"/>
          <p:cNvSpPr txBox="1"/>
          <p:nvPr/>
        </p:nvSpPr>
        <p:spPr>
          <a:xfrm>
            <a:off x="727733" y="3766538"/>
            <a:ext cx="98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May 30</a:t>
            </a:r>
            <a:endParaRPr lang="en-CA" b="1"/>
          </a:p>
        </p:txBody>
      </p:sp>
      <p:sp>
        <p:nvSpPr>
          <p:cNvPr id="16" name="TextBox 15"/>
          <p:cNvSpPr txBox="1"/>
          <p:nvPr/>
        </p:nvSpPr>
        <p:spPr>
          <a:xfrm>
            <a:off x="2744995" y="3773972"/>
            <a:ext cx="98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May 31</a:t>
            </a:r>
            <a:endParaRPr lang="en-CA" b="1"/>
          </a:p>
        </p:txBody>
      </p:sp>
      <p:sp>
        <p:nvSpPr>
          <p:cNvPr id="17" name="TextBox 16"/>
          <p:cNvSpPr txBox="1"/>
          <p:nvPr/>
        </p:nvSpPr>
        <p:spPr>
          <a:xfrm>
            <a:off x="6660232" y="3788523"/>
            <a:ext cx="98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June 2</a:t>
            </a:r>
            <a:endParaRPr lang="en-CA" b="1"/>
          </a:p>
        </p:txBody>
      </p:sp>
      <p:sp>
        <p:nvSpPr>
          <p:cNvPr id="18" name="TextBox 17"/>
          <p:cNvSpPr txBox="1"/>
          <p:nvPr/>
        </p:nvSpPr>
        <p:spPr>
          <a:xfrm>
            <a:off x="4623909" y="3766538"/>
            <a:ext cx="98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June </a:t>
            </a:r>
            <a:r>
              <a:rPr lang="en-US" b="1"/>
              <a:t>1</a:t>
            </a:r>
            <a:endParaRPr lang="en-CA" b="1"/>
          </a:p>
        </p:txBody>
      </p:sp>
    </p:spTree>
    <p:extLst>
      <p:ext uri="{BB962C8B-B14F-4D97-AF65-F5344CB8AC3E}">
        <p14:creationId xmlns:p14="http://schemas.microsoft.com/office/powerpoint/2010/main" val="2411093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563938" y="6021388"/>
            <a:ext cx="231298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1pPr>
            <a:lvl2pPr marL="742950" indent="-285750">
              <a:spcBef>
                <a:spcPct val="20000"/>
              </a:spcBef>
              <a:buClr>
                <a:srgbClr val="3A601B"/>
              </a:buClr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2pPr>
            <a:lvl3pPr marL="1143000" indent="-228600">
              <a:spcBef>
                <a:spcPct val="20000"/>
              </a:spcBef>
              <a:buClr>
                <a:srgbClr val="C8A200"/>
              </a:buClr>
              <a:buFont typeface="Arial" panose="020B0604020202020204" pitchFamily="34" charset="0"/>
              <a:buChar char="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827584" y="576951"/>
            <a:ext cx="758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ECCC Weather Product Examples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6" y="3977093"/>
            <a:ext cx="3040692" cy="22939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466" y="2016888"/>
            <a:ext cx="4705350" cy="4171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41" y="1297597"/>
            <a:ext cx="3556301" cy="26628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00499" y="1484784"/>
            <a:ext cx="4363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Textual and graphical products</a:t>
            </a:r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28471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563938" y="6021388"/>
            <a:ext cx="231298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1pPr>
            <a:lvl2pPr marL="742950" indent="-285750">
              <a:spcBef>
                <a:spcPct val="20000"/>
              </a:spcBef>
              <a:buClr>
                <a:srgbClr val="3A601B"/>
              </a:buClr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2pPr>
            <a:lvl3pPr marL="1143000" indent="-228600">
              <a:spcBef>
                <a:spcPct val="20000"/>
              </a:spcBef>
              <a:buClr>
                <a:srgbClr val="C8A200"/>
              </a:buClr>
              <a:buFont typeface="Arial" panose="020B0604020202020204" pitchFamily="34" charset="0"/>
              <a:buChar char="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2915816" y="548680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Questions???</a:t>
            </a:r>
            <a:endParaRPr lang="en-US" sz="36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64047" y="2060848"/>
            <a:ext cx="6912768" cy="3456384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  <a:defRPr/>
            </a:pPr>
            <a:r>
              <a:rPr lang="en-CA" b="1" kern="0" dirty="0" smtClean="0"/>
              <a:t>Jill Maepea 	</a:t>
            </a:r>
          </a:p>
          <a:p>
            <a:pPr algn="just">
              <a:buFontTx/>
              <a:buNone/>
              <a:defRPr/>
            </a:pPr>
            <a:r>
              <a:rPr lang="en-CA" b="1" kern="0" smtClean="0"/>
              <a:t>Warning </a:t>
            </a:r>
            <a:r>
              <a:rPr lang="en-CA" b="1" kern="0" dirty="0" smtClean="0"/>
              <a:t>Preparedness Meteorologist</a:t>
            </a:r>
          </a:p>
          <a:p>
            <a:pPr algn="just">
              <a:buFontTx/>
              <a:buNone/>
              <a:defRPr/>
            </a:pPr>
            <a:r>
              <a:rPr lang="en-CA" b="1" kern="0" smtClean="0">
                <a:hlinkClick r:id="rId2"/>
              </a:rPr>
              <a:t>jill.maepea@canada.ca</a:t>
            </a:r>
            <a:endParaRPr lang="en-CA" b="1" kern="0" dirty="0" smtClean="0"/>
          </a:p>
          <a:p>
            <a:pPr algn="just">
              <a:buFontTx/>
              <a:buNone/>
              <a:defRPr/>
            </a:pPr>
            <a:endParaRPr lang="en-CA" b="1" kern="0" dirty="0" smtClean="0"/>
          </a:p>
          <a:p>
            <a:pPr algn="just">
              <a:buFontTx/>
              <a:buNone/>
              <a:defRPr/>
            </a:pPr>
            <a:r>
              <a:rPr lang="en-CA" b="1" kern="0" dirty="0" smtClean="0"/>
              <a:t>Environment &amp; Climate Change</a:t>
            </a:r>
          </a:p>
          <a:p>
            <a:pPr algn="just">
              <a:buFontTx/>
              <a:buNone/>
              <a:defRPr/>
            </a:pPr>
            <a:r>
              <a:rPr lang="en-CA" b="1" kern="0" dirty="0" smtClean="0"/>
              <a:t>Canada’s Weather Page</a:t>
            </a:r>
          </a:p>
          <a:p>
            <a:pPr algn="just">
              <a:buFontTx/>
              <a:buNone/>
              <a:defRPr/>
            </a:pPr>
            <a:r>
              <a:rPr lang="en-CA" b="1" kern="0" dirty="0" smtClean="0">
                <a:hlinkClick r:id="rId3"/>
              </a:rPr>
              <a:t>www.weather.gc.ca</a:t>
            </a:r>
            <a:endParaRPr lang="en-CA" b="1" kern="0" dirty="0" smtClean="0"/>
          </a:p>
          <a:p>
            <a:pPr algn="just">
              <a:buFontTx/>
              <a:buNone/>
              <a:defRPr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627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6060" y="113033"/>
            <a:ext cx="808786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Environment and Climate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Change Canada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32" y="1394431"/>
            <a:ext cx="7643192" cy="430887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Meteorological Service of Canada</a:t>
            </a:r>
          </a:p>
        </p:txBody>
      </p:sp>
      <p:pic>
        <p:nvPicPr>
          <p:cNvPr id="14" name="Picture 4" descr="MSC/SMC - EC - G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6893" y="2132857"/>
            <a:ext cx="490960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230288" y="2276872"/>
            <a:ext cx="533400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808534" y="4005064"/>
            <a:ext cx="7427168" cy="190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60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mandate: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000" kern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kumimoji="0" lang="en-US" sz="2000" kern="0" smtClean="0">
                <a:latin typeface="Arial" panose="020B0604020202020204" pitchFamily="34" charset="0"/>
                <a:cs typeface="Arial" panose="020B0604020202020204" pitchFamily="34" charset="0"/>
              </a:rPr>
              <a:t>Environment and Climate Change Canada provides weather forecasts and </a:t>
            </a:r>
            <a:r>
              <a:rPr kumimoji="0" lang="en-US" sz="2000" u="sng" kern="0" smtClean="0">
                <a:latin typeface="Arial" panose="020B0604020202020204" pitchFamily="34" charset="0"/>
                <a:cs typeface="Arial" panose="020B0604020202020204" pitchFamily="34" charset="0"/>
              </a:rPr>
              <a:t>alerts</a:t>
            </a:r>
            <a:r>
              <a:rPr kumimoji="0" lang="en-US" sz="2000" kern="0" smtClean="0">
                <a:latin typeface="Arial" panose="020B0604020202020204" pitchFamily="34" charset="0"/>
                <a:cs typeface="Arial" panose="020B0604020202020204" pitchFamily="34" charset="0"/>
              </a:rPr>
              <a:t> 24 hours a day, seven days a week, to </a:t>
            </a:r>
            <a:r>
              <a:rPr kumimoji="0" lang="en-US" sz="2000" u="sng" kern="0" smtClean="0">
                <a:latin typeface="Arial" panose="020B0604020202020204" pitchFamily="34" charset="0"/>
                <a:cs typeface="Arial" panose="020B0604020202020204" pitchFamily="34" charset="0"/>
              </a:rPr>
              <a:t>help protect the safety and security of Canadians and their property. </a:t>
            </a:r>
            <a:endParaRPr kumimoji="0" lang="en-US" sz="2000" u="sng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752600" y="1844824"/>
            <a:ext cx="2819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ea typeface="Arial Unicode MS" pitchFamily="34" charset="-128"/>
                <a:cs typeface="Arial" panose="020B0604020202020204" pitchFamily="34" charset="0"/>
              </a:rPr>
              <a:t>Regions are:</a:t>
            </a:r>
            <a:br>
              <a:rPr lang="en-US" sz="1800" b="1" dirty="0"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1800" u="sng" dirty="0">
                <a:ea typeface="Arial Unicode MS" pitchFamily="34" charset="-128"/>
                <a:cs typeface="Arial" panose="020B0604020202020204" pitchFamily="34" charset="0"/>
              </a:rPr>
              <a:t>Atlantic</a:t>
            </a:r>
            <a:r>
              <a:rPr lang="en-US" sz="1800" dirty="0">
                <a:ea typeface="Arial Unicode MS" pitchFamily="34" charset="-128"/>
                <a:cs typeface="Arial" panose="020B0604020202020204" pitchFamily="34" charset="0"/>
              </a:rPr>
              <a:t/>
            </a:r>
            <a:br>
              <a:rPr lang="en-US" sz="1800" dirty="0"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1800" dirty="0">
                <a:ea typeface="Arial Unicode MS" pitchFamily="34" charset="-128"/>
                <a:cs typeface="Arial" panose="020B0604020202020204" pitchFamily="34" charset="0"/>
              </a:rPr>
              <a:t>Quebec</a:t>
            </a:r>
            <a:br>
              <a:rPr lang="en-US" sz="1800" dirty="0"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1800" dirty="0">
                <a:ea typeface="Arial Unicode MS" pitchFamily="34" charset="-128"/>
                <a:cs typeface="Arial" panose="020B0604020202020204" pitchFamily="34" charset="0"/>
              </a:rPr>
              <a:t>Ontario</a:t>
            </a:r>
            <a:br>
              <a:rPr lang="en-US" sz="1800" dirty="0"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1800" dirty="0">
                <a:ea typeface="Arial Unicode MS" pitchFamily="34" charset="-128"/>
                <a:cs typeface="Arial" panose="020B0604020202020204" pitchFamily="34" charset="0"/>
              </a:rPr>
              <a:t>Prairie and Northern</a:t>
            </a:r>
            <a:br>
              <a:rPr lang="en-US" sz="1800" dirty="0"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1800" dirty="0">
                <a:ea typeface="Arial Unicode MS" pitchFamily="34" charset="-128"/>
                <a:cs typeface="Arial" panose="020B0604020202020204" pitchFamily="34" charset="0"/>
              </a:rPr>
              <a:t>Pacific and Yukon</a:t>
            </a:r>
            <a:endParaRPr lang="en-CA" sz="1800" dirty="0"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9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7532" y="427916"/>
            <a:ext cx="80878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Meteorological Service of Canada</a:t>
            </a:r>
            <a:endParaRPr lang="en-CA" dirty="0"/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8355" y="2397893"/>
            <a:ext cx="4403725" cy="4559499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chemeClr val="tx1"/>
                </a:solidFill>
              </a:rPr>
              <a:t>Weather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Air Quality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Climate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Climate Change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El Nino/La Nina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Ice information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Ozone Layer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Ultra Violet Radiation (UV)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Water Quantity</a:t>
            </a:r>
            <a:endParaRPr lang="en-CA" sz="2400" b="1" dirty="0" smtClean="0">
              <a:solidFill>
                <a:schemeClr val="tx1"/>
              </a:solidFill>
            </a:endParaRPr>
          </a:p>
        </p:txBody>
      </p:sp>
      <p:pic>
        <p:nvPicPr>
          <p:cNvPr id="8" name="Picture 5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5357" y="1988840"/>
            <a:ext cx="4127376" cy="242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1560" y="1407537"/>
            <a:ext cx="9505056" cy="11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service monitors the  following conditions:</a:t>
            </a:r>
          </a:p>
          <a:p>
            <a:pPr marL="0" indent="0" eaLnBrk="1" hangingPunct="1">
              <a:buFontTx/>
              <a:buNone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2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7532" y="427916"/>
            <a:ext cx="80878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Meteorological Service of Canada</a:t>
            </a:r>
            <a:endParaRPr lang="en-CA" dirty="0"/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04179" y="1377132"/>
            <a:ext cx="7427168" cy="16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Agencies that provide official weather </a:t>
            </a:r>
            <a:r>
              <a:rPr lang="en-US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nformation for New Brunswick:</a:t>
            </a:r>
          </a:p>
          <a:p>
            <a:pPr marL="0" indent="0" eaLnBrk="1" hangingPunct="1">
              <a:buFontTx/>
              <a:buNone/>
            </a:pPr>
            <a:r>
              <a:rPr lang="en-US" sz="2000" i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Atlantic Storm Prediction Centre (ASPC) – Dartmouth, NS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Forecasts, graphical products and public alerts</a:t>
            </a:r>
          </a:p>
          <a:p>
            <a:pPr marL="0" indent="0" eaLnBrk="1" hangingPunct="1">
              <a:buFontTx/>
              <a:buNone/>
            </a:pPr>
            <a:r>
              <a:rPr lang="en-US" sz="2000" i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Canadian Hurricane Centre (CHC) – Dartmouth, NS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Tropical cyclone forecasts, alerts, and information</a:t>
            </a:r>
          </a:p>
          <a:p>
            <a:pPr marL="0" indent="0" eaLnBrk="1" hangingPunct="1">
              <a:buFontTx/>
              <a:buNone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04179" y="3533494"/>
            <a:ext cx="7427168" cy="2523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60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200" kern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2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Accessing weather information for New Brunswick: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b="0" i="1" u="sng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 Preparedness Meteorologist (WPM) – Fredericton, NB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000" b="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Liaise and communicate significant events with provincial officials and agencies</a:t>
            </a:r>
            <a:endParaRPr kumimoji="0" lang="en-US" sz="2000" b="0" i="1" u="sng" kern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000" b="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Websites (weather.gc.ca, hurricanes.ca, twitter, etc.)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000" b="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WeatherCAN app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0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2564954"/>
            <a:ext cx="720080" cy="84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32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056" y="251048"/>
            <a:ext cx="9036496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b="1" dirty="0" smtClean="0">
                <a:cs typeface="Arial" panose="020B0604020202020204" pitchFamily="34" charset="0"/>
              </a:rPr>
              <a:t> Weather Forecasts/Alerts </a:t>
            </a:r>
            <a:r>
              <a:rPr lang="en-US" sz="3600" b="1" dirty="0">
                <a:cs typeface="Arial" panose="020B0604020202020204" pitchFamily="34" charset="0"/>
              </a:rPr>
              <a:t>from A to Z</a:t>
            </a:r>
          </a:p>
        </p:txBody>
      </p:sp>
      <p:pic>
        <p:nvPicPr>
          <p:cNvPr id="8" name="Picture 1" descr="NB Climate Stations Aug 2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3218" y="589230"/>
            <a:ext cx="3114439" cy="40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04" y="1842095"/>
            <a:ext cx="1519237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922327" y="1373738"/>
            <a:ext cx="1438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Supplementary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observations </a:t>
            </a:r>
            <a:endParaRPr lang="en-CA" altLang="en-US" sz="1400">
              <a:solidFill>
                <a:schemeClr val="tx1"/>
              </a:solidFill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7130073" y="1211646"/>
            <a:ext cx="16169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Satellite  imagery</a:t>
            </a:r>
            <a:endParaRPr lang="en-CA" altLang="en-US" sz="1400">
              <a:solidFill>
                <a:schemeClr val="tx1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30" y="4461782"/>
            <a:ext cx="2623074" cy="199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3393504" y="4167336"/>
            <a:ext cx="16764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Lightning detection</a:t>
            </a:r>
            <a:endParaRPr lang="en-CA" altLang="en-US" sz="140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26460" y="3710764"/>
            <a:ext cx="1792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Computer modelling</a:t>
            </a:r>
            <a:endParaRPr lang="en-CA" altLang="en-US" sz="1400">
              <a:solidFill>
                <a:schemeClr val="tx1"/>
              </a:solidFill>
            </a:endParaRPr>
          </a:p>
        </p:txBody>
      </p:sp>
      <p:pic>
        <p:nvPicPr>
          <p:cNvPr id="17" name="Picture 7" descr="C:\Users\cotec\AppData\Local\Microsoft\Windows\Temporary Internet Files\Content.Outlook\FR4038TB\rad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4" y="4328432"/>
            <a:ext cx="2450187" cy="21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726504" y="4091136"/>
            <a:ext cx="1333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4646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Weather </a:t>
            </a:r>
            <a:r>
              <a:rPr lang="en-US" altLang="en-US" sz="1400" smtClean="0">
                <a:solidFill>
                  <a:schemeClr val="tx1"/>
                </a:solidFill>
              </a:rPr>
              <a:t>radar</a:t>
            </a:r>
            <a:endParaRPr lang="en-CA" altLang="en-US" sz="1400">
              <a:solidFill>
                <a:schemeClr val="tx1"/>
              </a:solidFill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04" y="1484784"/>
            <a:ext cx="2413746" cy="222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12_054_G1_north@america@zoomout_I_4PAN_CLASSIC@012_1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04" y="3959820"/>
            <a:ext cx="29718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1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3608" y="543813"/>
            <a:ext cx="82296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kern="0" smtClean="0">
                <a:solidFill>
                  <a:schemeClr val="tx1"/>
                </a:solidFill>
              </a:rPr>
              <a:t>Public Weather Alerts</a:t>
            </a:r>
            <a:endParaRPr kumimoji="0" lang="en-US" kern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85811" y="1442398"/>
            <a:ext cx="4038600" cy="3754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60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kern="0" smtClean="0">
                <a:latin typeface="Arial" panose="020B0604020202020204" pitchFamily="34" charset="0"/>
                <a:cs typeface="Arial" panose="020B0604020202020204" pitchFamily="34" charset="0"/>
              </a:rPr>
              <a:t>Blizzard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kern="0" smtClean="0">
                <a:latin typeface="Arial" panose="020B0604020202020204" pitchFamily="34" charset="0"/>
                <a:cs typeface="Arial" panose="020B0604020202020204" pitchFamily="34" charset="0"/>
              </a:rPr>
              <a:t>Blowing snow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kern="0" smtClean="0">
                <a:latin typeface="Arial" panose="020B0604020202020204" pitchFamily="34" charset="0"/>
                <a:cs typeface="Arial" panose="020B0604020202020204" pitchFamily="34" charset="0"/>
              </a:rPr>
              <a:t>Freezing drizzle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kern="0" smtClean="0">
                <a:latin typeface="Arial" panose="020B0604020202020204" pitchFamily="34" charset="0"/>
                <a:cs typeface="Arial" panose="020B0604020202020204" pitchFamily="34" charset="0"/>
              </a:rPr>
              <a:t>Freezing rain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kern="0" smtClean="0">
                <a:latin typeface="Arial" panose="020B0604020202020204" pitchFamily="34" charset="0"/>
                <a:cs typeface="Arial" panose="020B0604020202020204" pitchFamily="34" charset="0"/>
              </a:rPr>
              <a:t>Rainfall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kern="0" smtClean="0">
                <a:latin typeface="Arial" panose="020B0604020202020204" pitchFamily="34" charset="0"/>
                <a:cs typeface="Arial" panose="020B0604020202020204" pitchFamily="34" charset="0"/>
              </a:rPr>
              <a:t>Snow squall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kern="0" smtClean="0">
                <a:latin typeface="Arial" panose="020B0604020202020204" pitchFamily="34" charset="0"/>
                <a:cs typeface="Arial" panose="020B0604020202020204" pitchFamily="34" charset="0"/>
              </a:rPr>
              <a:t>Snowfall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kern="0" smtClean="0">
                <a:latin typeface="Arial" panose="020B0604020202020204" pitchFamily="34" charset="0"/>
                <a:cs typeface="Arial" panose="020B0604020202020204" pitchFamily="34" charset="0"/>
              </a:rPr>
              <a:t>Wind chill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kern="0" smtClean="0">
                <a:latin typeface="Arial" panose="020B0604020202020204" pitchFamily="34" charset="0"/>
                <a:cs typeface="Arial" panose="020B0604020202020204" pitchFamily="34" charset="0"/>
              </a:rPr>
              <a:t>Winter storm</a:t>
            </a:r>
          </a:p>
          <a:p>
            <a:pPr marL="477837" lvl="1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000" kern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5004582" y="1388493"/>
            <a:ext cx="4038600" cy="45259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400" b="1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thunderstorm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Tornado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Frost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(Humidex and Health)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Hurricane/Tropical Cyclone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kern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Quality</a:t>
            </a:r>
            <a:endParaRPr kumimoji="0" lang="en-US" sz="2000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33367" y="5111063"/>
            <a:ext cx="27622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en-US" sz="2000" dirty="0">
                <a:ea typeface="PMingLiU" pitchFamily="18" charset="-120"/>
                <a:cs typeface="Arial" panose="020B0604020202020204" pitchFamily="34" charset="0"/>
              </a:rPr>
              <a:t>Storm </a:t>
            </a:r>
            <a:r>
              <a:rPr kumimoji="1" lang="en-US" sz="2000" dirty="0" smtClean="0">
                <a:ea typeface="PMingLiU" pitchFamily="18" charset="-120"/>
                <a:cs typeface="Arial" panose="020B0604020202020204" pitchFamily="34" charset="0"/>
              </a:rPr>
              <a:t>surge, Fog </a:t>
            </a:r>
            <a:r>
              <a:rPr kumimoji="1" lang="en-US" sz="2000" dirty="0">
                <a:ea typeface="PMingLiU" pitchFamily="18" charset="-120"/>
                <a:cs typeface="Arial" panose="020B0604020202020204" pitchFamily="34" charset="0"/>
              </a:rPr>
              <a:t>and </a:t>
            </a:r>
            <a:endParaRPr kumimoji="1" lang="en-US" sz="2000" dirty="0" smtClean="0">
              <a:ea typeface="PMingLiU" pitchFamily="18" charset="-120"/>
              <a:cs typeface="Arial" panose="020B0604020202020204" pitchFamily="34" charset="0"/>
            </a:endParaRPr>
          </a:p>
          <a:p>
            <a:pPr eaLnBrk="1" hangingPunct="1"/>
            <a:r>
              <a:rPr lang="en-US" sz="2000" dirty="0">
                <a:ea typeface="PMingLiU" pitchFamily="18" charset="-120"/>
                <a:cs typeface="Arial" panose="020B0604020202020204" pitchFamily="34" charset="0"/>
              </a:rPr>
              <a:t>W</a:t>
            </a:r>
            <a:r>
              <a:rPr kumimoji="1" lang="en-US" sz="2000" dirty="0" smtClean="0">
                <a:ea typeface="PMingLiU" pitchFamily="18" charset="-120"/>
                <a:cs typeface="Arial" panose="020B0604020202020204" pitchFamily="34" charset="0"/>
              </a:rPr>
              <a:t>ind alerts year </a:t>
            </a:r>
            <a:r>
              <a:rPr kumimoji="1" lang="en-US" sz="2000" dirty="0">
                <a:ea typeface="PMingLiU" pitchFamily="18" charset="-120"/>
                <a:cs typeface="Arial" panose="020B0604020202020204" pitchFamily="34" charset="0"/>
              </a:rPr>
              <a:t>round</a:t>
            </a:r>
          </a:p>
        </p:txBody>
      </p:sp>
      <p:pic>
        <p:nvPicPr>
          <p:cNvPr id="13" name="Picture 6" descr="balan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22910"/>
            <a:ext cx="169703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732734" y="3270622"/>
            <a:ext cx="5794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en-US" sz="1000" b="1" dirty="0">
                <a:solidFill>
                  <a:srgbClr val="FFFF00"/>
                </a:solidFill>
                <a:ea typeface="PMingLiU" pitchFamily="18" charset="-120"/>
              </a:rPr>
              <a:t>Winter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615384" y="3319835"/>
            <a:ext cx="690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en-US" sz="1000" b="1" dirty="0">
                <a:solidFill>
                  <a:srgbClr val="FFFF00"/>
                </a:solidFill>
                <a:ea typeface="PMingLiU" pitchFamily="18" charset="-120"/>
              </a:rPr>
              <a:t>Summer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88024" y="4437111"/>
            <a:ext cx="3672408" cy="1735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public alerts: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Special Weather Statement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Advisory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Watch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Warning</a:t>
            </a:r>
            <a:endParaRPr lang="en-C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08104" y="1772816"/>
            <a:ext cx="1008112" cy="36004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942667" y="5455058"/>
            <a:ext cx="677005" cy="36004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942668" y="5091167"/>
            <a:ext cx="1488999" cy="36004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5549492" y="2959795"/>
            <a:ext cx="3126964" cy="36004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5549492" y="3319834"/>
            <a:ext cx="3126964" cy="36004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621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1324" y="404919"/>
            <a:ext cx="8153400" cy="7120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Arial" charset="0"/>
                <a:ea typeface="ヒラギノ角ゴ Pro W3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Arial" charset="0"/>
                <a:ea typeface="ヒラギノ角ゴ Pro W3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Arial" charset="0"/>
                <a:ea typeface="ヒラギノ角ゴ Pro W3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Arial" charset="0"/>
                <a:ea typeface="ヒラギノ角ゴ Pro W3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Arial" charset="0"/>
                <a:ea typeface="ヒラギノ角ゴ Pro W3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Arial" charset="0"/>
                <a:ea typeface="ヒラギノ角ゴ Pro W3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Arial" charset="0"/>
                <a:ea typeface="ヒラギノ角ゴ Pro W3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49F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 Surge; Time Series and maps</a:t>
            </a:r>
            <a:endParaRPr lang="en-CA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 descr="Storm Surge - 100 Year Return Peri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65" y="1412776"/>
            <a:ext cx="2407009" cy="208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24" y="1570065"/>
            <a:ext cx="1860633" cy="175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870685" y="1533851"/>
            <a:ext cx="475551" cy="926614"/>
            <a:chOff x="3280691" y="3055699"/>
            <a:chExt cx="827598" cy="1538390"/>
          </a:xfrm>
        </p:grpSpPr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 rot="2193562">
              <a:off x="3280691" y="3055699"/>
              <a:ext cx="294198" cy="1157390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CA" sz="1800" dirty="0"/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 rot="2193562">
              <a:off x="3814091" y="3436699"/>
              <a:ext cx="294198" cy="1157390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CA" sz="1800" dirty="0"/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 rot="2193562">
              <a:off x="3509291" y="3276093"/>
              <a:ext cx="294198" cy="1157390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CA" sz="18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58124" y="3430673"/>
            <a:ext cx="2485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Generally, coastal eastern communities are more susceptible</a:t>
            </a:r>
            <a:r>
              <a:rPr lang="en-US" dirty="0"/>
              <a:t> </a:t>
            </a:r>
            <a:r>
              <a:rPr lang="en-US" smtClean="0"/>
              <a:t>to </a:t>
            </a:r>
            <a:r>
              <a:rPr lang="en-US" dirty="0" smtClean="0"/>
              <a:t>storm surge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9014"/>
            <a:ext cx="6256026" cy="4960306"/>
          </a:xfrm>
          <a:prstGeom prst="rect">
            <a:avLst/>
          </a:prstGeom>
        </p:spPr>
      </p:pic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2483768" y="2791640"/>
            <a:ext cx="1008062" cy="2075054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8A200"/>
              </a:buClr>
              <a:buFont typeface="Arial" panose="020B0604020202020204" pitchFamily="34" charset="0"/>
              <a:buChar char="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Arial Unicode MS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Arial Unicode MS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007020508020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19"/>
          <p:cNvSpPr/>
          <p:nvPr/>
        </p:nvSpPr>
        <p:spPr bwMode="auto">
          <a:xfrm>
            <a:off x="2240265" y="1349014"/>
            <a:ext cx="2304256" cy="2797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42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7809" y="6150188"/>
            <a:ext cx="151320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– October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31,</a:t>
            </a:r>
            <a:r>
              <a:rPr kumimoji="0" sz="1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32" y="1269491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>
                <a:moveTo>
                  <a:pt x="0" y="0"/>
                </a:moveTo>
                <a:lnTo>
                  <a:pt x="8317992" y="0"/>
                </a:lnTo>
              </a:path>
            </a:pathLst>
          </a:custGeom>
          <a:ln w="27432">
            <a:solidFill>
              <a:srgbClr val="395F1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27347" y="6094476"/>
            <a:ext cx="1725295" cy="216535"/>
          </a:xfrm>
          <a:custGeom>
            <a:avLst/>
            <a:gdLst/>
            <a:ahLst/>
            <a:cxnLst/>
            <a:rect l="l" t="t" r="r" b="b"/>
            <a:pathLst>
              <a:path w="1725295" h="216535">
                <a:moveTo>
                  <a:pt x="0" y="216408"/>
                </a:moveTo>
                <a:lnTo>
                  <a:pt x="1725168" y="216408"/>
                </a:lnTo>
                <a:lnTo>
                  <a:pt x="172516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840442" y="497035"/>
            <a:ext cx="77026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en-US" sz="3600" b="1" dirty="0" smtClean="0">
                <a:cs typeface="Arial" panose="020B0604020202020204" pitchFamily="34" charset="0"/>
              </a:rPr>
              <a:t>Maritimes Hydrometric Stations</a:t>
            </a:r>
            <a:endParaRPr kumimoji="1" lang="en-US" sz="3600" b="1" dirty="0">
              <a:cs typeface="Arial" panose="020B0604020202020204" pitchFamily="34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48" y="4232187"/>
            <a:ext cx="1933575" cy="18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6" y="1323648"/>
            <a:ext cx="5385202" cy="494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48" y="1340768"/>
            <a:ext cx="3810000" cy="27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581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C918E8D5AF14C9510CA5C2A242E03" ma:contentTypeVersion="7" ma:contentTypeDescription="Create a new document." ma:contentTypeScope="" ma:versionID="798395f5446dc43d6e7288d9f1ba29a8">
  <xsd:schema xmlns:xsd="http://www.w3.org/2001/XMLSchema" xmlns:p="http://schemas.microsoft.com/office/2006/metadata/properties" xmlns:ns3="3f98e56d-1113-4a65-a9e4-9f7ab45ff7e1" targetNamespace="http://schemas.microsoft.com/office/2006/metadata/properties" ma:root="true" ma:fieldsID="2b77e002d92a3d88189dadf9efa1bd57" ns3:_="">
    <xsd:import namespace="3f98e56d-1113-4a65-a9e4-9f7ab45ff7e1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f98e56d-1113-4a65-a9e4-9f7ab45ff7e1" elementFormDefault="qualified">
    <xsd:import namespace="http://schemas.microsoft.com/office/2006/documentManagement/type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3f98e56d-1113-4a65-a9e4-9f7ab45ff7e1" xsi:nil="true"/>
    <Branch xmlns="3f98e56d-1113-4a65-a9e4-9f7ab45ff7e1" xsi:nil="true"/>
    <URL_x0020_of_x0020_the_x0020_document xmlns="3f98e56d-1113-4a65-a9e4-9f7ab45ff7e1">
      <Url xsi:nil="true"/>
      <Description xsi:nil="true"/>
    </URL_x0020_of_x0020_the_x0020_document>
    <Last_x0020_Updates xmlns="3f98e56d-1113-4a65-a9e4-9f7ab45ff7e1" xsi:nil="true"/>
    <Zone xmlns="3f98e56d-1113-4a65-a9e4-9f7ab45ff7e1">AE-VE</Zone>
    <URL xmlns="3f98e56d-1113-4a65-a9e4-9f7ab45ff7e1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9A138B7D-0296-4702-B7DA-02BF54EF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8e56d-1113-4a65-a9e4-9f7ab45ff7e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FCCCD6F-3E7A-4BAF-BB53-6CD3C43CDFC8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949CFF6B-1E20-4214-98D8-B3D2F3FC42D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E2029A-3CAB-47F0-B480-ADC26C59159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f98e56d-1113-4a65-a9e4-9f7ab45ff7e1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130059</TotalTime>
  <Words>669</Words>
  <Application>Microsoft Office PowerPoint</Application>
  <PresentationFormat>On-screen Show (4:3)</PresentationFormat>
  <Paragraphs>189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PMingLiU</vt:lpstr>
      <vt:lpstr>Constantia</vt:lpstr>
      <vt:lpstr>Arial</vt:lpstr>
      <vt:lpstr>PMingLiU</vt:lpstr>
      <vt:lpstr>Arial Unicode MS</vt:lpstr>
      <vt:lpstr>Calibri</vt:lpstr>
      <vt:lpstr>ヒラギノ角ゴ Pro W3</vt:lpstr>
      <vt:lpstr>Cooper Black</vt:lpstr>
      <vt:lpstr>Batang</vt:lpstr>
      <vt:lpstr>Browallia New</vt:lpstr>
      <vt:lpstr>Default Design</vt:lpstr>
      <vt:lpstr>Office Theme</vt:lpstr>
      <vt:lpstr>Initial Planning Conference January 14, 2020 </vt:lpstr>
      <vt:lpstr>Exercise Brunswick Charlie 2020</vt:lpstr>
      <vt:lpstr>Environment and Climate  Change Canada</vt:lpstr>
      <vt:lpstr>Meteorological Service of Canada</vt:lpstr>
      <vt:lpstr>Meteorological Service of Canada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Environnement Canada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Maepea,Jill [Fredericton]</cp:lastModifiedBy>
  <cp:revision>1112</cp:revision>
  <cp:lastPrinted>2018-04-18T10:50:41Z</cp:lastPrinted>
  <dcterms:created xsi:type="dcterms:W3CDTF">2006-02-27T19:58:49Z</dcterms:created>
  <dcterms:modified xsi:type="dcterms:W3CDTF">2020-01-06T12:40:23Z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