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3" r:id="rId3"/>
    <p:sldId id="275" r:id="rId4"/>
    <p:sldId id="276" r:id="rId5"/>
    <p:sldId id="277" r:id="rId6"/>
    <p:sldId id="295" r:id="rId7"/>
    <p:sldId id="293" r:id="rId8"/>
    <p:sldId id="278" r:id="rId9"/>
    <p:sldId id="279" r:id="rId10"/>
    <p:sldId id="304" r:id="rId11"/>
    <p:sldId id="284" r:id="rId12"/>
    <p:sldId id="280" r:id="rId13"/>
    <p:sldId id="281" r:id="rId14"/>
    <p:sldId id="305" r:id="rId15"/>
    <p:sldId id="296" r:id="rId16"/>
    <p:sldId id="306" r:id="rId17"/>
    <p:sldId id="307" r:id="rId18"/>
    <p:sldId id="282" r:id="rId19"/>
    <p:sldId id="283" r:id="rId20"/>
    <p:sldId id="285" r:id="rId21"/>
    <p:sldId id="302" r:id="rId22"/>
    <p:sldId id="286" r:id="rId23"/>
    <p:sldId id="258" r:id="rId2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9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80" autoAdjust="0"/>
  </p:normalViewPr>
  <p:slideViewPr>
    <p:cSldViewPr>
      <p:cViewPr varScale="1">
        <p:scale>
          <a:sx n="82" d="100"/>
          <a:sy n="82" d="100"/>
        </p:scale>
        <p:origin x="1474" y="-9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611265-CE3E-4812-9488-4D9F813AF739}"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87B51CF1-D285-4DF1-B8F2-5F4B9D539753}">
      <dgm:prSet/>
      <dgm:spPr/>
      <dgm:t>
        <a:bodyPr/>
        <a:lstStyle/>
        <a:p>
          <a:r>
            <a:rPr lang="en-US"/>
            <a:t>NBEMO RPAS team consists of:</a:t>
          </a:r>
        </a:p>
      </dgm:t>
    </dgm:pt>
    <dgm:pt modelId="{2136BC1D-A68E-4350-B663-444AE3EFD969}" type="parTrans" cxnId="{9E429E30-72A5-47E8-A201-0E833A678DE3}">
      <dgm:prSet/>
      <dgm:spPr/>
      <dgm:t>
        <a:bodyPr/>
        <a:lstStyle/>
        <a:p>
          <a:endParaRPr lang="en-US"/>
        </a:p>
      </dgm:t>
    </dgm:pt>
    <dgm:pt modelId="{489ECDC9-E988-4B75-9BC9-E3151AE6A489}" type="sibTrans" cxnId="{9E429E30-72A5-47E8-A201-0E833A678DE3}">
      <dgm:prSet/>
      <dgm:spPr/>
      <dgm:t>
        <a:bodyPr/>
        <a:lstStyle/>
        <a:p>
          <a:endParaRPr lang="en-US"/>
        </a:p>
      </dgm:t>
    </dgm:pt>
    <dgm:pt modelId="{4F706F36-2084-402C-914C-64C6DA17BA48}">
      <dgm:prSet/>
      <dgm:spPr/>
      <dgm:t>
        <a:bodyPr/>
        <a:lstStyle/>
        <a:p>
          <a:r>
            <a:rPr lang="en-US"/>
            <a:t>Air Operations Manager &amp; Lead Pilot – Jason Cooling</a:t>
          </a:r>
        </a:p>
      </dgm:t>
    </dgm:pt>
    <dgm:pt modelId="{B9BA9A02-CFDC-4EC1-A1FB-F0BABEA8B384}" type="parTrans" cxnId="{10916717-C9E7-4E94-9453-590D1F5EFBB1}">
      <dgm:prSet/>
      <dgm:spPr/>
      <dgm:t>
        <a:bodyPr/>
        <a:lstStyle/>
        <a:p>
          <a:endParaRPr lang="en-US"/>
        </a:p>
      </dgm:t>
    </dgm:pt>
    <dgm:pt modelId="{A0F25C33-5363-43DF-B34E-6755E87AF2EE}" type="sibTrans" cxnId="{10916717-C9E7-4E94-9453-590D1F5EFBB1}">
      <dgm:prSet/>
      <dgm:spPr/>
      <dgm:t>
        <a:bodyPr/>
        <a:lstStyle/>
        <a:p>
          <a:endParaRPr lang="en-US"/>
        </a:p>
      </dgm:t>
    </dgm:pt>
    <dgm:pt modelId="{731E1A0F-DA73-428B-B6AD-FA2AD9AAFB31}">
      <dgm:prSet/>
      <dgm:spPr/>
      <dgm:t>
        <a:bodyPr/>
        <a:lstStyle/>
        <a:p>
          <a:r>
            <a:rPr lang="en-US"/>
            <a:t>Pilot 1 – Pete Lussier</a:t>
          </a:r>
        </a:p>
      </dgm:t>
    </dgm:pt>
    <dgm:pt modelId="{9B1F99D0-4C5E-4473-BDAF-1F964B2DFC54}" type="parTrans" cxnId="{BB0DF3D5-2C5A-408A-AD84-11F43EEE0663}">
      <dgm:prSet/>
      <dgm:spPr/>
      <dgm:t>
        <a:bodyPr/>
        <a:lstStyle/>
        <a:p>
          <a:endParaRPr lang="en-US"/>
        </a:p>
      </dgm:t>
    </dgm:pt>
    <dgm:pt modelId="{227BA216-A86F-4827-8365-83891BACD3CC}" type="sibTrans" cxnId="{BB0DF3D5-2C5A-408A-AD84-11F43EEE0663}">
      <dgm:prSet/>
      <dgm:spPr/>
      <dgm:t>
        <a:bodyPr/>
        <a:lstStyle/>
        <a:p>
          <a:endParaRPr lang="en-US"/>
        </a:p>
      </dgm:t>
    </dgm:pt>
    <dgm:pt modelId="{628D7720-B88B-4781-A00C-B470C83F0DF5}">
      <dgm:prSet/>
      <dgm:spPr/>
      <dgm:t>
        <a:bodyPr/>
        <a:lstStyle/>
        <a:p>
          <a:r>
            <a:rPr lang="en-US"/>
            <a:t>Pilot 2 – Bryce Firlotte</a:t>
          </a:r>
        </a:p>
      </dgm:t>
    </dgm:pt>
    <dgm:pt modelId="{8BAED8DD-7C0B-44DB-92FD-1D82F09F62CE}" type="parTrans" cxnId="{019DF2D2-6961-4F08-9075-081D0060A970}">
      <dgm:prSet/>
      <dgm:spPr/>
      <dgm:t>
        <a:bodyPr/>
        <a:lstStyle/>
        <a:p>
          <a:endParaRPr lang="en-US"/>
        </a:p>
      </dgm:t>
    </dgm:pt>
    <dgm:pt modelId="{FC62A56F-33D3-445A-A946-D552A2BD9656}" type="sibTrans" cxnId="{019DF2D2-6961-4F08-9075-081D0060A970}">
      <dgm:prSet/>
      <dgm:spPr/>
      <dgm:t>
        <a:bodyPr/>
        <a:lstStyle/>
        <a:p>
          <a:endParaRPr lang="en-US"/>
        </a:p>
      </dgm:t>
    </dgm:pt>
    <dgm:pt modelId="{E7097DB2-EEF2-4FEE-A5FB-CD12DBF14E6E}">
      <dgm:prSet/>
      <dgm:spPr/>
      <dgm:t>
        <a:bodyPr/>
        <a:lstStyle/>
        <a:p>
          <a:r>
            <a:rPr lang="en-US"/>
            <a:t>Pilot 3 – Ken McGee</a:t>
          </a:r>
        </a:p>
      </dgm:t>
    </dgm:pt>
    <dgm:pt modelId="{44D3012F-ADE3-4556-9951-D5355469D58B}" type="parTrans" cxnId="{B3D24536-C45F-44F3-847E-6A54837FEDDF}">
      <dgm:prSet/>
      <dgm:spPr/>
      <dgm:t>
        <a:bodyPr/>
        <a:lstStyle/>
        <a:p>
          <a:endParaRPr lang="en-US"/>
        </a:p>
      </dgm:t>
    </dgm:pt>
    <dgm:pt modelId="{8BB29702-4A47-448A-A192-FB14422A19D8}" type="sibTrans" cxnId="{B3D24536-C45F-44F3-847E-6A54837FEDDF}">
      <dgm:prSet/>
      <dgm:spPr/>
      <dgm:t>
        <a:bodyPr/>
        <a:lstStyle/>
        <a:p>
          <a:endParaRPr lang="en-US"/>
        </a:p>
      </dgm:t>
    </dgm:pt>
    <dgm:pt modelId="{55776CCA-8C16-41B1-964F-7F3C423D3E18}">
      <dgm:prSet/>
      <dgm:spPr/>
      <dgm:t>
        <a:bodyPr/>
        <a:lstStyle/>
        <a:p>
          <a:r>
            <a:rPr lang="en-US"/>
            <a:t>Pilot 4 -  Future Position</a:t>
          </a:r>
        </a:p>
      </dgm:t>
    </dgm:pt>
    <dgm:pt modelId="{BB29EADE-1563-46FD-92B1-0C3A90D92327}" type="parTrans" cxnId="{06051A0C-9A83-4F54-88A4-85A4946F7AC9}">
      <dgm:prSet/>
      <dgm:spPr/>
      <dgm:t>
        <a:bodyPr/>
        <a:lstStyle/>
        <a:p>
          <a:endParaRPr lang="en-US"/>
        </a:p>
      </dgm:t>
    </dgm:pt>
    <dgm:pt modelId="{7EBF847D-250A-4CF2-9BCC-C7F6CE9E4D61}" type="sibTrans" cxnId="{06051A0C-9A83-4F54-88A4-85A4946F7AC9}">
      <dgm:prSet/>
      <dgm:spPr/>
      <dgm:t>
        <a:bodyPr/>
        <a:lstStyle/>
        <a:p>
          <a:endParaRPr lang="en-US"/>
        </a:p>
      </dgm:t>
    </dgm:pt>
    <dgm:pt modelId="{46A881D9-CB47-4CB6-9FC9-D4D99D2C0A48}" type="pres">
      <dgm:prSet presAssocID="{64611265-CE3E-4812-9488-4D9F813AF739}" presName="diagram" presStyleCnt="0">
        <dgm:presLayoutVars>
          <dgm:dir/>
          <dgm:resizeHandles val="exact"/>
        </dgm:presLayoutVars>
      </dgm:prSet>
      <dgm:spPr/>
    </dgm:pt>
    <dgm:pt modelId="{4BC0FCA3-EB95-4950-9BE2-F1A44E4FDC02}" type="pres">
      <dgm:prSet presAssocID="{87B51CF1-D285-4DF1-B8F2-5F4B9D539753}" presName="node" presStyleLbl="node1" presStyleIdx="0" presStyleCnt="6">
        <dgm:presLayoutVars>
          <dgm:bulletEnabled val="1"/>
        </dgm:presLayoutVars>
      </dgm:prSet>
      <dgm:spPr/>
    </dgm:pt>
    <dgm:pt modelId="{944961D6-F5D4-4608-BA1F-B55B04A985AF}" type="pres">
      <dgm:prSet presAssocID="{489ECDC9-E988-4B75-9BC9-E3151AE6A489}" presName="sibTrans" presStyleCnt="0"/>
      <dgm:spPr/>
    </dgm:pt>
    <dgm:pt modelId="{8E86450B-D20E-42D0-8C7C-4E624DFAFD27}" type="pres">
      <dgm:prSet presAssocID="{4F706F36-2084-402C-914C-64C6DA17BA48}" presName="node" presStyleLbl="node1" presStyleIdx="1" presStyleCnt="6">
        <dgm:presLayoutVars>
          <dgm:bulletEnabled val="1"/>
        </dgm:presLayoutVars>
      </dgm:prSet>
      <dgm:spPr/>
    </dgm:pt>
    <dgm:pt modelId="{F21632CB-D83B-4A06-BA7C-EE996EE1C406}" type="pres">
      <dgm:prSet presAssocID="{A0F25C33-5363-43DF-B34E-6755E87AF2EE}" presName="sibTrans" presStyleCnt="0"/>
      <dgm:spPr/>
    </dgm:pt>
    <dgm:pt modelId="{6192F778-1C50-480B-9967-D6E4617CA33C}" type="pres">
      <dgm:prSet presAssocID="{731E1A0F-DA73-428B-B6AD-FA2AD9AAFB31}" presName="node" presStyleLbl="node1" presStyleIdx="2" presStyleCnt="6">
        <dgm:presLayoutVars>
          <dgm:bulletEnabled val="1"/>
        </dgm:presLayoutVars>
      </dgm:prSet>
      <dgm:spPr/>
    </dgm:pt>
    <dgm:pt modelId="{99DCBAB8-3B04-4F14-B0A7-BFAAACD9E92D}" type="pres">
      <dgm:prSet presAssocID="{227BA216-A86F-4827-8365-83891BACD3CC}" presName="sibTrans" presStyleCnt="0"/>
      <dgm:spPr/>
    </dgm:pt>
    <dgm:pt modelId="{3DB48D71-966E-498A-B14B-26F0EB76A545}" type="pres">
      <dgm:prSet presAssocID="{628D7720-B88B-4781-A00C-B470C83F0DF5}" presName="node" presStyleLbl="node1" presStyleIdx="3" presStyleCnt="6">
        <dgm:presLayoutVars>
          <dgm:bulletEnabled val="1"/>
        </dgm:presLayoutVars>
      </dgm:prSet>
      <dgm:spPr/>
    </dgm:pt>
    <dgm:pt modelId="{84693D52-EF0B-445A-8987-58EA0ADFE739}" type="pres">
      <dgm:prSet presAssocID="{FC62A56F-33D3-445A-A946-D552A2BD9656}" presName="sibTrans" presStyleCnt="0"/>
      <dgm:spPr/>
    </dgm:pt>
    <dgm:pt modelId="{52D50C30-C259-4265-917A-E36394731FBF}" type="pres">
      <dgm:prSet presAssocID="{E7097DB2-EEF2-4FEE-A5FB-CD12DBF14E6E}" presName="node" presStyleLbl="node1" presStyleIdx="4" presStyleCnt="6">
        <dgm:presLayoutVars>
          <dgm:bulletEnabled val="1"/>
        </dgm:presLayoutVars>
      </dgm:prSet>
      <dgm:spPr/>
    </dgm:pt>
    <dgm:pt modelId="{678A8689-9A90-4CA8-9AF7-9C82C2FA4EC1}" type="pres">
      <dgm:prSet presAssocID="{8BB29702-4A47-448A-A192-FB14422A19D8}" presName="sibTrans" presStyleCnt="0"/>
      <dgm:spPr/>
    </dgm:pt>
    <dgm:pt modelId="{B7C7C1DE-65D6-492D-9AFC-45F337EC990C}" type="pres">
      <dgm:prSet presAssocID="{55776CCA-8C16-41B1-964F-7F3C423D3E18}" presName="node" presStyleLbl="node1" presStyleIdx="5" presStyleCnt="6">
        <dgm:presLayoutVars>
          <dgm:bulletEnabled val="1"/>
        </dgm:presLayoutVars>
      </dgm:prSet>
      <dgm:spPr/>
    </dgm:pt>
  </dgm:ptLst>
  <dgm:cxnLst>
    <dgm:cxn modelId="{06051A0C-9A83-4F54-88A4-85A4946F7AC9}" srcId="{64611265-CE3E-4812-9488-4D9F813AF739}" destId="{55776CCA-8C16-41B1-964F-7F3C423D3E18}" srcOrd="5" destOrd="0" parTransId="{BB29EADE-1563-46FD-92B1-0C3A90D92327}" sibTransId="{7EBF847D-250A-4CF2-9BCC-C7F6CE9E4D61}"/>
    <dgm:cxn modelId="{10916717-C9E7-4E94-9453-590D1F5EFBB1}" srcId="{64611265-CE3E-4812-9488-4D9F813AF739}" destId="{4F706F36-2084-402C-914C-64C6DA17BA48}" srcOrd="1" destOrd="0" parTransId="{B9BA9A02-CFDC-4EC1-A1FB-F0BABEA8B384}" sibTransId="{A0F25C33-5363-43DF-B34E-6755E87AF2EE}"/>
    <dgm:cxn modelId="{E7AE2624-6557-450F-9B83-F2B6667097A7}" type="presOf" srcId="{64611265-CE3E-4812-9488-4D9F813AF739}" destId="{46A881D9-CB47-4CB6-9FC9-D4D99D2C0A48}" srcOrd="0" destOrd="0" presId="urn:microsoft.com/office/officeart/2005/8/layout/default"/>
    <dgm:cxn modelId="{20465D29-E194-4A01-9587-73E2964F3B4C}" type="presOf" srcId="{731E1A0F-DA73-428B-B6AD-FA2AD9AAFB31}" destId="{6192F778-1C50-480B-9967-D6E4617CA33C}" srcOrd="0" destOrd="0" presId="urn:microsoft.com/office/officeart/2005/8/layout/default"/>
    <dgm:cxn modelId="{9E429E30-72A5-47E8-A201-0E833A678DE3}" srcId="{64611265-CE3E-4812-9488-4D9F813AF739}" destId="{87B51CF1-D285-4DF1-B8F2-5F4B9D539753}" srcOrd="0" destOrd="0" parTransId="{2136BC1D-A68E-4350-B663-444AE3EFD969}" sibTransId="{489ECDC9-E988-4B75-9BC9-E3151AE6A489}"/>
    <dgm:cxn modelId="{B3D24536-C45F-44F3-847E-6A54837FEDDF}" srcId="{64611265-CE3E-4812-9488-4D9F813AF739}" destId="{E7097DB2-EEF2-4FEE-A5FB-CD12DBF14E6E}" srcOrd="4" destOrd="0" parTransId="{44D3012F-ADE3-4556-9951-D5355469D58B}" sibTransId="{8BB29702-4A47-448A-A192-FB14422A19D8}"/>
    <dgm:cxn modelId="{00B9A185-43BB-4C6A-BC0A-D13536A74FE5}" type="presOf" srcId="{87B51CF1-D285-4DF1-B8F2-5F4B9D539753}" destId="{4BC0FCA3-EB95-4950-9BE2-F1A44E4FDC02}" srcOrd="0" destOrd="0" presId="urn:microsoft.com/office/officeart/2005/8/layout/default"/>
    <dgm:cxn modelId="{B9232198-F233-4324-BD06-AC79AC963D72}" type="presOf" srcId="{E7097DB2-EEF2-4FEE-A5FB-CD12DBF14E6E}" destId="{52D50C30-C259-4265-917A-E36394731FBF}" srcOrd="0" destOrd="0" presId="urn:microsoft.com/office/officeart/2005/8/layout/default"/>
    <dgm:cxn modelId="{CC6E37A8-5A7E-4C27-9A01-5F2BB83A5E08}" type="presOf" srcId="{4F706F36-2084-402C-914C-64C6DA17BA48}" destId="{8E86450B-D20E-42D0-8C7C-4E624DFAFD27}" srcOrd="0" destOrd="0" presId="urn:microsoft.com/office/officeart/2005/8/layout/default"/>
    <dgm:cxn modelId="{3A719EBD-5192-4D3A-9BDB-5FF735A51C79}" type="presOf" srcId="{628D7720-B88B-4781-A00C-B470C83F0DF5}" destId="{3DB48D71-966E-498A-B14B-26F0EB76A545}" srcOrd="0" destOrd="0" presId="urn:microsoft.com/office/officeart/2005/8/layout/default"/>
    <dgm:cxn modelId="{5A3FA5C1-1F3F-413B-9380-E7C1A957BD2C}" type="presOf" srcId="{55776CCA-8C16-41B1-964F-7F3C423D3E18}" destId="{B7C7C1DE-65D6-492D-9AFC-45F337EC990C}" srcOrd="0" destOrd="0" presId="urn:microsoft.com/office/officeart/2005/8/layout/default"/>
    <dgm:cxn modelId="{019DF2D2-6961-4F08-9075-081D0060A970}" srcId="{64611265-CE3E-4812-9488-4D9F813AF739}" destId="{628D7720-B88B-4781-A00C-B470C83F0DF5}" srcOrd="3" destOrd="0" parTransId="{8BAED8DD-7C0B-44DB-92FD-1D82F09F62CE}" sibTransId="{FC62A56F-33D3-445A-A946-D552A2BD9656}"/>
    <dgm:cxn modelId="{BB0DF3D5-2C5A-408A-AD84-11F43EEE0663}" srcId="{64611265-CE3E-4812-9488-4D9F813AF739}" destId="{731E1A0F-DA73-428B-B6AD-FA2AD9AAFB31}" srcOrd="2" destOrd="0" parTransId="{9B1F99D0-4C5E-4473-BDAF-1F964B2DFC54}" sibTransId="{227BA216-A86F-4827-8365-83891BACD3CC}"/>
    <dgm:cxn modelId="{AF1772B0-517B-41A1-8BAC-410F0350F061}" type="presParOf" srcId="{46A881D9-CB47-4CB6-9FC9-D4D99D2C0A48}" destId="{4BC0FCA3-EB95-4950-9BE2-F1A44E4FDC02}" srcOrd="0" destOrd="0" presId="urn:microsoft.com/office/officeart/2005/8/layout/default"/>
    <dgm:cxn modelId="{E4A110C8-EC4A-4239-BA66-15786807E746}" type="presParOf" srcId="{46A881D9-CB47-4CB6-9FC9-D4D99D2C0A48}" destId="{944961D6-F5D4-4608-BA1F-B55B04A985AF}" srcOrd="1" destOrd="0" presId="urn:microsoft.com/office/officeart/2005/8/layout/default"/>
    <dgm:cxn modelId="{F26D3C9F-1076-4DEB-A113-4E1A15BB3E9A}" type="presParOf" srcId="{46A881D9-CB47-4CB6-9FC9-D4D99D2C0A48}" destId="{8E86450B-D20E-42D0-8C7C-4E624DFAFD27}" srcOrd="2" destOrd="0" presId="urn:microsoft.com/office/officeart/2005/8/layout/default"/>
    <dgm:cxn modelId="{F91DE0CC-F48C-4AAD-94F5-85869CB6F616}" type="presParOf" srcId="{46A881D9-CB47-4CB6-9FC9-D4D99D2C0A48}" destId="{F21632CB-D83B-4A06-BA7C-EE996EE1C406}" srcOrd="3" destOrd="0" presId="urn:microsoft.com/office/officeart/2005/8/layout/default"/>
    <dgm:cxn modelId="{792F1C27-839C-41F9-82B5-3966FB2A4561}" type="presParOf" srcId="{46A881D9-CB47-4CB6-9FC9-D4D99D2C0A48}" destId="{6192F778-1C50-480B-9967-D6E4617CA33C}" srcOrd="4" destOrd="0" presId="urn:microsoft.com/office/officeart/2005/8/layout/default"/>
    <dgm:cxn modelId="{1A7FA0EC-6930-4E7D-9316-514461B01623}" type="presParOf" srcId="{46A881D9-CB47-4CB6-9FC9-D4D99D2C0A48}" destId="{99DCBAB8-3B04-4F14-B0A7-BFAAACD9E92D}" srcOrd="5" destOrd="0" presId="urn:microsoft.com/office/officeart/2005/8/layout/default"/>
    <dgm:cxn modelId="{0133EAFF-1862-4DBF-B5E6-5228CAF9B206}" type="presParOf" srcId="{46A881D9-CB47-4CB6-9FC9-D4D99D2C0A48}" destId="{3DB48D71-966E-498A-B14B-26F0EB76A545}" srcOrd="6" destOrd="0" presId="urn:microsoft.com/office/officeart/2005/8/layout/default"/>
    <dgm:cxn modelId="{89C0FEE0-41C8-4DC2-AD00-6D1079EA14F9}" type="presParOf" srcId="{46A881D9-CB47-4CB6-9FC9-D4D99D2C0A48}" destId="{84693D52-EF0B-445A-8987-58EA0ADFE739}" srcOrd="7" destOrd="0" presId="urn:microsoft.com/office/officeart/2005/8/layout/default"/>
    <dgm:cxn modelId="{68513867-4C0F-406A-8215-7E13B8132326}" type="presParOf" srcId="{46A881D9-CB47-4CB6-9FC9-D4D99D2C0A48}" destId="{52D50C30-C259-4265-917A-E36394731FBF}" srcOrd="8" destOrd="0" presId="urn:microsoft.com/office/officeart/2005/8/layout/default"/>
    <dgm:cxn modelId="{0C346F9B-BF70-4147-BD72-8242529C6331}" type="presParOf" srcId="{46A881D9-CB47-4CB6-9FC9-D4D99D2C0A48}" destId="{678A8689-9A90-4CA8-9AF7-9C82C2FA4EC1}" srcOrd="9" destOrd="0" presId="urn:microsoft.com/office/officeart/2005/8/layout/default"/>
    <dgm:cxn modelId="{9F6FFBC2-A39C-42F6-91F6-6EC99246E5D9}" type="presParOf" srcId="{46A881D9-CB47-4CB6-9FC9-D4D99D2C0A48}" destId="{B7C7C1DE-65D6-492D-9AFC-45F337EC990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0FCA3-EB95-4950-9BE2-F1A44E4FDC02}">
      <dsp:nvSpPr>
        <dsp:cNvPr id="0" name=""/>
        <dsp:cNvSpPr/>
      </dsp:nvSpPr>
      <dsp:spPr>
        <a:xfrm>
          <a:off x="0" y="282721"/>
          <a:ext cx="1076489" cy="64589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NBEMO RPAS team consists of:</a:t>
          </a:r>
        </a:p>
      </dsp:txBody>
      <dsp:txXfrm>
        <a:off x="0" y="282721"/>
        <a:ext cx="1076489" cy="645893"/>
      </dsp:txXfrm>
    </dsp:sp>
    <dsp:sp modelId="{8E86450B-D20E-42D0-8C7C-4E624DFAFD27}">
      <dsp:nvSpPr>
        <dsp:cNvPr id="0" name=""/>
        <dsp:cNvSpPr/>
      </dsp:nvSpPr>
      <dsp:spPr>
        <a:xfrm>
          <a:off x="1184138" y="282721"/>
          <a:ext cx="1076489" cy="645893"/>
        </a:xfrm>
        <a:prstGeom prst="rect">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Air Operations Manager &amp; Lead Pilot – Jason Cooling</a:t>
          </a:r>
        </a:p>
      </dsp:txBody>
      <dsp:txXfrm>
        <a:off x="1184138" y="282721"/>
        <a:ext cx="1076489" cy="645893"/>
      </dsp:txXfrm>
    </dsp:sp>
    <dsp:sp modelId="{6192F778-1C50-480B-9967-D6E4617CA33C}">
      <dsp:nvSpPr>
        <dsp:cNvPr id="0" name=""/>
        <dsp:cNvSpPr/>
      </dsp:nvSpPr>
      <dsp:spPr>
        <a:xfrm>
          <a:off x="2368276" y="282721"/>
          <a:ext cx="1076489" cy="645893"/>
        </a:xfrm>
        <a:prstGeom prst="rect">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Pilot 1 – Pete Lussier</a:t>
          </a:r>
        </a:p>
      </dsp:txBody>
      <dsp:txXfrm>
        <a:off x="2368276" y="282721"/>
        <a:ext cx="1076489" cy="645893"/>
      </dsp:txXfrm>
    </dsp:sp>
    <dsp:sp modelId="{3DB48D71-966E-498A-B14B-26F0EB76A545}">
      <dsp:nvSpPr>
        <dsp:cNvPr id="0" name=""/>
        <dsp:cNvSpPr/>
      </dsp:nvSpPr>
      <dsp:spPr>
        <a:xfrm>
          <a:off x="0" y="1036263"/>
          <a:ext cx="1076489" cy="645893"/>
        </a:xfrm>
        <a:prstGeom prst="rect">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Pilot 2 – Bryce Firlotte</a:t>
          </a:r>
        </a:p>
      </dsp:txBody>
      <dsp:txXfrm>
        <a:off x="0" y="1036263"/>
        <a:ext cx="1076489" cy="645893"/>
      </dsp:txXfrm>
    </dsp:sp>
    <dsp:sp modelId="{52D50C30-C259-4265-917A-E36394731FBF}">
      <dsp:nvSpPr>
        <dsp:cNvPr id="0" name=""/>
        <dsp:cNvSpPr/>
      </dsp:nvSpPr>
      <dsp:spPr>
        <a:xfrm>
          <a:off x="1184138" y="1036263"/>
          <a:ext cx="1076489" cy="645893"/>
        </a:xfrm>
        <a:prstGeom prst="rect">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Pilot 3 – Ken McGee</a:t>
          </a:r>
        </a:p>
      </dsp:txBody>
      <dsp:txXfrm>
        <a:off x="1184138" y="1036263"/>
        <a:ext cx="1076489" cy="645893"/>
      </dsp:txXfrm>
    </dsp:sp>
    <dsp:sp modelId="{B7C7C1DE-65D6-492D-9AFC-45F337EC990C}">
      <dsp:nvSpPr>
        <dsp:cNvPr id="0" name=""/>
        <dsp:cNvSpPr/>
      </dsp:nvSpPr>
      <dsp:spPr>
        <a:xfrm>
          <a:off x="2368276" y="1036263"/>
          <a:ext cx="1076489" cy="645893"/>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Pilot 4 -  Future Position</a:t>
          </a:r>
        </a:p>
      </dsp:txBody>
      <dsp:txXfrm>
        <a:off x="2368276" y="1036263"/>
        <a:ext cx="1076489" cy="64589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smtClean="0"/>
            </a:lvl1pPr>
          </a:lstStyle>
          <a:p>
            <a:pPr>
              <a:defRPr/>
            </a:pPr>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smtClean="0"/>
            </a:lvl1pPr>
          </a:lstStyle>
          <a:p>
            <a:pPr>
              <a:defRPr/>
            </a:pPr>
            <a:fld id="{03C8954E-53EB-46C2-A7FA-9ACE91A0C2FD}" type="datetimeFigureOut">
              <a:rPr lang="en-CA"/>
              <a:pPr>
                <a:defRPr/>
              </a:pPr>
              <a:t>1/25/2020</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CA"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smtClean="0"/>
            </a:lvl1pPr>
          </a:lstStyle>
          <a:p>
            <a:pPr>
              <a:defRPr/>
            </a:pPr>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smtClean="0"/>
            </a:lvl1pPr>
          </a:lstStyle>
          <a:p>
            <a:pPr>
              <a:defRPr/>
            </a:pPr>
            <a:fld id="{11BF8771-23F5-454C-8882-57CF5B7765DD}" type="slidenum">
              <a:rPr lang="en-CA"/>
              <a:pPr>
                <a:defRPr/>
              </a:pPr>
              <a:t>‹#›</a:t>
            </a:fld>
            <a:endParaRPr lang="en-CA"/>
          </a:p>
        </p:txBody>
      </p:sp>
    </p:spTree>
    <p:extLst>
      <p:ext uri="{BB962C8B-B14F-4D97-AF65-F5344CB8AC3E}">
        <p14:creationId xmlns:p14="http://schemas.microsoft.com/office/powerpoint/2010/main" val="17309408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1BF8771-23F5-454C-8882-57CF5B7765DD}" type="slidenum">
              <a:rPr lang="en-CA" smtClean="0"/>
              <a:pPr>
                <a:defRPr/>
              </a:pPr>
              <a:t>1</a:t>
            </a:fld>
            <a:endParaRPr lang="en-CA"/>
          </a:p>
        </p:txBody>
      </p:sp>
    </p:spTree>
    <p:extLst>
      <p:ext uri="{BB962C8B-B14F-4D97-AF65-F5344CB8AC3E}">
        <p14:creationId xmlns:p14="http://schemas.microsoft.com/office/powerpoint/2010/main" val="2045130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1BF8771-23F5-454C-8882-57CF5B7765DD}" type="slidenum">
              <a:rPr lang="en-CA" smtClean="0"/>
              <a:pPr>
                <a:defRPr/>
              </a:pPr>
              <a:t>12</a:t>
            </a:fld>
            <a:endParaRPr lang="en-CA"/>
          </a:p>
        </p:txBody>
      </p:sp>
    </p:spTree>
    <p:extLst>
      <p:ext uri="{BB962C8B-B14F-4D97-AF65-F5344CB8AC3E}">
        <p14:creationId xmlns:p14="http://schemas.microsoft.com/office/powerpoint/2010/main" val="2624375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402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1">
                <a:solidFill>
                  <a:srgbClr val="0069AA"/>
                </a:solidFill>
                <a:latin typeface="Arial Narrow" pitchFamily="34" charset="0"/>
                <a:cs typeface="Arial" pitchFamily="34" charset="0"/>
              </a:defRPr>
            </a:lvl1pPr>
          </a:lstStyle>
          <a:p>
            <a:r>
              <a:rPr lang="en-US" dirty="0"/>
              <a:t>Click to edit Master title style</a:t>
            </a:r>
            <a:endParaRPr lang="fr-CA"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fr-CA" dirty="0"/>
          </a:p>
        </p:txBody>
      </p:sp>
    </p:spTree>
    <p:extLst>
      <p:ext uri="{BB962C8B-B14F-4D97-AF65-F5344CB8AC3E}">
        <p14:creationId xmlns:p14="http://schemas.microsoft.com/office/powerpoint/2010/main" val="81620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1">
                <a:solidFill>
                  <a:srgbClr val="0069AA"/>
                </a:solidFill>
                <a:latin typeface="Arial Narrow" pitchFamily="34" charset="0"/>
              </a:defRPr>
            </a:lvl1pPr>
          </a:lstStyle>
          <a:p>
            <a:r>
              <a:rPr lang="en-US" dirty="0"/>
              <a:t>Click to edit Master title style</a:t>
            </a:r>
            <a:endParaRPr lang="fr-CA"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A" dirty="0"/>
          </a:p>
        </p:txBody>
      </p:sp>
    </p:spTree>
    <p:extLst>
      <p:ext uri="{BB962C8B-B14F-4D97-AF65-F5344CB8AC3E}">
        <p14:creationId xmlns:p14="http://schemas.microsoft.com/office/powerpoint/2010/main" val="1077842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1">
                <a:solidFill>
                  <a:srgbClr val="0069AA"/>
                </a:solidFill>
                <a:latin typeface="Arial Narrow" pitchFamily="34" charset="0"/>
              </a:defRPr>
            </a:lvl1pPr>
          </a:lstStyle>
          <a:p>
            <a:r>
              <a:rPr lang="en-US" dirty="0"/>
              <a:t>Click to edit Master title style</a:t>
            </a:r>
            <a:endParaRPr lang="fr-CA"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A"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A" dirty="0"/>
          </a:p>
        </p:txBody>
      </p:sp>
    </p:spTree>
    <p:extLst>
      <p:ext uri="{BB962C8B-B14F-4D97-AF65-F5344CB8AC3E}">
        <p14:creationId xmlns:p14="http://schemas.microsoft.com/office/powerpoint/2010/main" val="1394647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800" b="1">
                <a:solidFill>
                  <a:srgbClr val="0069AA"/>
                </a:solidFill>
                <a:latin typeface="Arial Narrow" pitchFamily="34" charset="0"/>
                <a:cs typeface="Arial" pitchFamily="34" charset="0"/>
              </a:defRPr>
            </a:lvl1pPr>
          </a:lstStyle>
          <a:p>
            <a:r>
              <a:rPr lang="en-US" dirty="0"/>
              <a:t>Click to edit Master title style</a:t>
            </a:r>
            <a:endParaRPr lang="fr-CA"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A"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328461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800" b="1">
                <a:solidFill>
                  <a:srgbClr val="0069AA"/>
                </a:solidFill>
                <a:latin typeface="Arial Narrow" pitchFamily="34" charset="0"/>
              </a:defRPr>
            </a:lvl1pPr>
          </a:lstStyle>
          <a:p>
            <a:r>
              <a:rPr lang="en-US" dirty="0"/>
              <a:t>Click to edit Master title style</a:t>
            </a:r>
            <a:endParaRPr lang="fr-CA"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736854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4" descr="blue-sky-web-faded-PPT.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0163" y="0"/>
            <a:ext cx="920432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0" descr="NB_Colour.gif"/>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443788" y="6143625"/>
            <a:ext cx="155733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1" descr="YellowGraphic.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rot="8871908">
            <a:off x="6351588" y="5759450"/>
            <a:ext cx="3222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xWzybek2gDw"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6t-hYnWPiFk"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txBox="1">
            <a:spLocks noChangeArrowheads="1"/>
          </p:cNvSpPr>
          <p:nvPr/>
        </p:nvSpPr>
        <p:spPr bwMode="auto">
          <a:xfrm>
            <a:off x="605458" y="354013"/>
            <a:ext cx="807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endParaRPr lang="en-CA" sz="1600" noProof="1">
              <a:solidFill>
                <a:srgbClr val="333333"/>
              </a:solidFill>
              <a:cs typeface="Arial" charset="0"/>
            </a:endParaRPr>
          </a:p>
          <a:p>
            <a:pPr algn="ctr" eaLnBrk="1" hangingPunct="1">
              <a:spcBef>
                <a:spcPct val="20000"/>
              </a:spcBef>
            </a:pPr>
            <a:endParaRPr lang="en-CA" sz="2000" b="1" noProof="1">
              <a:solidFill>
                <a:srgbClr val="333333"/>
              </a:solidFill>
              <a:cs typeface="Arial" charset="0"/>
            </a:endParaRPr>
          </a:p>
          <a:p>
            <a:pPr algn="ctr" eaLnBrk="1" hangingPunct="1">
              <a:spcBef>
                <a:spcPct val="20000"/>
              </a:spcBef>
            </a:pPr>
            <a:r>
              <a:rPr lang="en-CA" sz="3200" b="1" noProof="1">
                <a:solidFill>
                  <a:srgbClr val="333333"/>
                </a:solidFill>
                <a:cs typeface="Arial" charset="0"/>
              </a:rPr>
              <a:t>New Brunswick </a:t>
            </a:r>
          </a:p>
          <a:p>
            <a:pPr algn="ctr" eaLnBrk="1" hangingPunct="1">
              <a:spcBef>
                <a:spcPct val="20000"/>
              </a:spcBef>
            </a:pPr>
            <a:r>
              <a:rPr lang="en-CA" sz="3200" b="1" noProof="1">
                <a:solidFill>
                  <a:srgbClr val="333333"/>
                </a:solidFill>
                <a:cs typeface="Arial" charset="0"/>
              </a:rPr>
              <a:t>Emergency Measures Organization</a:t>
            </a:r>
          </a:p>
          <a:p>
            <a:pPr algn="ctr" eaLnBrk="1" hangingPunct="1">
              <a:spcBef>
                <a:spcPct val="20000"/>
              </a:spcBef>
            </a:pPr>
            <a:r>
              <a:rPr lang="en-CA" sz="3200" b="1" noProof="1">
                <a:solidFill>
                  <a:srgbClr val="333333"/>
                </a:solidFill>
                <a:cs typeface="Arial" charset="0"/>
              </a:rPr>
              <a:t>Air Operations</a:t>
            </a:r>
          </a:p>
          <a:p>
            <a:pPr algn="ctr" eaLnBrk="1" hangingPunct="1">
              <a:spcBef>
                <a:spcPct val="20000"/>
              </a:spcBef>
            </a:pPr>
            <a:endParaRPr lang="en-CA" sz="1600" noProof="1">
              <a:solidFill>
                <a:srgbClr val="333333"/>
              </a:solidFill>
              <a:cs typeface="Arial" charset="0"/>
            </a:endParaRPr>
          </a:p>
          <a:p>
            <a:pPr algn="ctr" eaLnBrk="1" hangingPunct="1">
              <a:spcBef>
                <a:spcPct val="20000"/>
              </a:spcBef>
            </a:pPr>
            <a:endParaRPr lang="en-CA" sz="1600" noProof="1">
              <a:solidFill>
                <a:srgbClr val="333333"/>
              </a:solidFill>
              <a:cs typeface="Arial" charset="0"/>
            </a:endParaRPr>
          </a:p>
          <a:p>
            <a:pPr algn="ctr" eaLnBrk="1" hangingPunct="1">
              <a:spcBef>
                <a:spcPct val="20000"/>
              </a:spcBef>
            </a:pPr>
            <a:endParaRPr lang="en-CA" sz="1600" noProof="1">
              <a:solidFill>
                <a:srgbClr val="333333"/>
              </a:solidFill>
              <a:cs typeface="Arial" charset="0"/>
            </a:endParaRPr>
          </a:p>
          <a:p>
            <a:pPr algn="ctr" eaLnBrk="1" hangingPunct="1">
              <a:spcBef>
                <a:spcPct val="20000"/>
              </a:spcBef>
            </a:pPr>
            <a:endParaRPr lang="en-CA" sz="1600" noProof="1">
              <a:solidFill>
                <a:srgbClr val="333333"/>
              </a:solidFill>
              <a:cs typeface="Arial" charset="0"/>
            </a:endParaRPr>
          </a:p>
          <a:p>
            <a:pPr algn="ctr" eaLnBrk="1" hangingPunct="1">
              <a:spcBef>
                <a:spcPct val="20000"/>
              </a:spcBef>
            </a:pPr>
            <a:endParaRPr lang="en-CA" sz="1600" noProof="1">
              <a:solidFill>
                <a:srgbClr val="333333"/>
              </a:solidFill>
              <a:cs typeface="Arial" charset="0"/>
            </a:endParaRPr>
          </a:p>
        </p:txBody>
      </p:sp>
      <p:sp>
        <p:nvSpPr>
          <p:cNvPr id="5" name="Rectangle 6"/>
          <p:cNvSpPr>
            <a:spLocks noChangeArrowheads="1"/>
          </p:cNvSpPr>
          <p:nvPr/>
        </p:nvSpPr>
        <p:spPr bwMode="auto">
          <a:xfrm>
            <a:off x="643261" y="4640188"/>
            <a:ext cx="8077200" cy="1309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8925" indent="-288925" algn="ctr">
              <a:spcBef>
                <a:spcPct val="20000"/>
              </a:spcBef>
            </a:pPr>
            <a:endParaRPr lang="en-CA" sz="2400" b="1" noProof="1">
              <a:solidFill>
                <a:srgbClr val="333333"/>
              </a:solidFill>
              <a:cs typeface="Arial" charset="0"/>
            </a:endParaRPr>
          </a:p>
          <a:p>
            <a:pPr marL="288925" indent="-288925" algn="ctr">
              <a:spcBef>
                <a:spcPct val="20000"/>
              </a:spcBef>
            </a:pPr>
            <a:r>
              <a:rPr lang="en-CA" sz="2400" b="1" noProof="1">
                <a:solidFill>
                  <a:srgbClr val="333333"/>
                </a:solidFill>
                <a:cs typeface="Arial" charset="0"/>
              </a:rPr>
              <a:t>  J. COOLING </a:t>
            </a:r>
          </a:p>
          <a:p>
            <a:pPr marL="288925" indent="-288925" algn="ctr">
              <a:spcBef>
                <a:spcPct val="20000"/>
              </a:spcBef>
            </a:pPr>
            <a:r>
              <a:rPr lang="en-CA" sz="2400" b="1" noProof="1">
                <a:solidFill>
                  <a:srgbClr val="333333"/>
                </a:solidFill>
                <a:cs typeface="Arial" charset="0"/>
              </a:rPr>
              <a:t>Air Operations Manager</a:t>
            </a:r>
          </a:p>
        </p:txBody>
      </p:sp>
      <p:pic>
        <p:nvPicPr>
          <p:cNvPr id="3" name="Picture 2">
            <a:extLst>
              <a:ext uri="{FF2B5EF4-FFF2-40B4-BE49-F238E27FC236}">
                <a16:creationId xmlns:a16="http://schemas.microsoft.com/office/drawing/2014/main" id="{67A8C4DE-0BBE-446E-84F8-80AE139ECFE3}"/>
              </a:ext>
            </a:extLst>
          </p:cNvPr>
          <p:cNvPicPr>
            <a:picLocks noChangeAspect="1"/>
          </p:cNvPicPr>
          <p:nvPr/>
        </p:nvPicPr>
        <p:blipFill>
          <a:blip r:embed="rId3"/>
          <a:stretch>
            <a:fillRect/>
          </a:stretch>
        </p:blipFill>
        <p:spPr>
          <a:xfrm>
            <a:off x="1398757" y="3068960"/>
            <a:ext cx="6346486" cy="18777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E53641C-9229-4A15-BCAA-9C29F5BF4B19}"/>
              </a:ext>
            </a:extLst>
          </p:cNvPr>
          <p:cNvSpPr>
            <a:spLocks noGrp="1"/>
          </p:cNvSpPr>
          <p:nvPr>
            <p:ph idx="1"/>
          </p:nvPr>
        </p:nvSpPr>
        <p:spPr>
          <a:xfrm>
            <a:off x="323528" y="476672"/>
            <a:ext cx="8229600" cy="4525963"/>
          </a:xfrm>
        </p:spPr>
        <p:txBody>
          <a:bodyPr/>
          <a:lstStyle/>
          <a:p>
            <a:r>
              <a:rPr lang="en-CA" dirty="0"/>
              <a:t>Flight Planning</a:t>
            </a:r>
          </a:p>
          <a:p>
            <a:pPr lvl="1">
              <a:buFont typeface="Wingdings" panose="05000000000000000000" pitchFamily="2" charset="2"/>
              <a:buChar char="v"/>
            </a:pPr>
            <a:endParaRPr lang="en-CA" dirty="0"/>
          </a:p>
          <a:p>
            <a:pPr lvl="1">
              <a:buFont typeface="Wingdings" panose="05000000000000000000" pitchFamily="2" charset="2"/>
              <a:buChar char="v"/>
            </a:pPr>
            <a:r>
              <a:rPr lang="en-CA" sz="2400" dirty="0"/>
              <a:t>Flight planning is to be conducted in accordance with NBEMO processes.  They have developed a Pre-Operation Procedures and Checklist, as follows:</a:t>
            </a:r>
          </a:p>
          <a:p>
            <a:pPr marL="457200" lvl="1" indent="0">
              <a:buNone/>
            </a:pPr>
            <a:endParaRPr lang="en-CA" sz="1000" dirty="0"/>
          </a:p>
          <a:p>
            <a:pPr lvl="2">
              <a:buFont typeface="Wingdings" panose="05000000000000000000" pitchFamily="2" charset="2"/>
              <a:buChar char="v"/>
            </a:pPr>
            <a:r>
              <a:rPr lang="en-CA" sz="2000" dirty="0"/>
              <a:t>Gather operational details and situational awareness.</a:t>
            </a:r>
          </a:p>
          <a:p>
            <a:pPr lvl="2">
              <a:buFont typeface="Wingdings" panose="05000000000000000000" pitchFamily="2" charset="2"/>
              <a:buChar char="v"/>
            </a:pPr>
            <a:r>
              <a:rPr lang="en-CA" sz="2000" dirty="0"/>
              <a:t>Perform site survey and review onsite planning.</a:t>
            </a:r>
          </a:p>
          <a:p>
            <a:pPr lvl="2">
              <a:buFont typeface="Wingdings" panose="05000000000000000000" pitchFamily="2" charset="2"/>
              <a:buChar char="v"/>
            </a:pPr>
            <a:r>
              <a:rPr lang="en-CA" sz="2000" dirty="0"/>
              <a:t>Finalize proposed operation dates and alternate dates</a:t>
            </a:r>
          </a:p>
          <a:p>
            <a:pPr lvl="2">
              <a:buFont typeface="Wingdings" panose="05000000000000000000" pitchFamily="2" charset="2"/>
              <a:buChar char="v"/>
            </a:pPr>
            <a:r>
              <a:rPr lang="en-CA" sz="2000" dirty="0"/>
              <a:t>Review final operational plans.</a:t>
            </a:r>
          </a:p>
          <a:p>
            <a:pPr lvl="2">
              <a:buFont typeface="Wingdings" panose="05000000000000000000" pitchFamily="2" charset="2"/>
              <a:buChar char="v"/>
            </a:pPr>
            <a:r>
              <a:rPr lang="en-CA" sz="2000" dirty="0"/>
              <a:t>Prepare equipment and aircraft for operations – full review and check of all gear and complete aircraft check.</a:t>
            </a:r>
          </a:p>
        </p:txBody>
      </p:sp>
    </p:spTree>
    <p:extLst>
      <p:ext uri="{BB962C8B-B14F-4D97-AF65-F5344CB8AC3E}">
        <p14:creationId xmlns:p14="http://schemas.microsoft.com/office/powerpoint/2010/main" val="4068866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6" y="836712"/>
            <a:ext cx="8424936" cy="2304256"/>
          </a:xfrm>
        </p:spPr>
        <p:txBody>
          <a:bodyPr/>
          <a:lstStyle/>
          <a:p>
            <a:pPr marL="742950" lvl="1" indent="-285750" algn="l">
              <a:buFont typeface="Wingdings" panose="05000000000000000000" pitchFamily="2" charset="2"/>
              <a:buChar char="v"/>
            </a:pPr>
            <a:r>
              <a:rPr lang="en-US" sz="2000" dirty="0">
                <a:solidFill>
                  <a:prstClr val="black"/>
                </a:solidFill>
                <a:latin typeface="Arial" pitchFamily="34" charset="0"/>
                <a:cs typeface="Arial" pitchFamily="34" charset="0"/>
              </a:rPr>
              <a:t>File NOTAM with local ATC if required.</a:t>
            </a:r>
          </a:p>
          <a:p>
            <a:pPr marL="742950" lvl="1" indent="-285750" algn="l">
              <a:buFont typeface="Wingdings" panose="05000000000000000000" pitchFamily="2" charset="2"/>
              <a:buChar char="v"/>
            </a:pPr>
            <a:r>
              <a:rPr lang="en-US" sz="2000" dirty="0">
                <a:solidFill>
                  <a:prstClr val="black"/>
                </a:solidFill>
                <a:latin typeface="Arial" pitchFamily="34" charset="0"/>
                <a:cs typeface="Arial" pitchFamily="34" charset="0"/>
              </a:rPr>
              <a:t>Check weather leading up to and on the day of operation.</a:t>
            </a:r>
          </a:p>
          <a:p>
            <a:pPr marL="742950" lvl="1" indent="-285750" algn="l">
              <a:buFont typeface="Wingdings" panose="05000000000000000000" pitchFamily="2" charset="2"/>
              <a:buChar char="v"/>
            </a:pPr>
            <a:r>
              <a:rPr lang="en-US" sz="2000" dirty="0">
                <a:solidFill>
                  <a:prstClr val="black"/>
                </a:solidFill>
                <a:latin typeface="Arial" pitchFamily="34" charset="0"/>
                <a:cs typeface="Arial" pitchFamily="34" charset="0"/>
              </a:rPr>
              <a:t>Check-in with agencies to confirm operational plans.</a:t>
            </a:r>
          </a:p>
          <a:p>
            <a:pPr marL="742950" lvl="1" indent="-285750" algn="l">
              <a:buFont typeface="Wingdings" panose="05000000000000000000" pitchFamily="2" charset="2"/>
              <a:buChar char="v"/>
            </a:pPr>
            <a:r>
              <a:rPr lang="en-US" sz="2000" dirty="0">
                <a:solidFill>
                  <a:prstClr val="black"/>
                </a:solidFill>
                <a:latin typeface="Arial" pitchFamily="34" charset="0"/>
                <a:cs typeface="Arial" pitchFamily="34" charset="0"/>
              </a:rPr>
              <a:t>Arrive on site and secure staging and takeoff/landing areas.</a:t>
            </a:r>
          </a:p>
          <a:p>
            <a:pPr marL="742950" lvl="1" indent="-285750" algn="l">
              <a:buFont typeface="Wingdings" panose="05000000000000000000" pitchFamily="2" charset="2"/>
              <a:buChar char="v"/>
            </a:pPr>
            <a:r>
              <a:rPr lang="en-US" sz="2000" dirty="0">
                <a:solidFill>
                  <a:prstClr val="black"/>
                </a:solidFill>
                <a:latin typeface="Arial" pitchFamily="34" charset="0"/>
                <a:cs typeface="Arial" pitchFamily="34" charset="0"/>
              </a:rPr>
              <a:t>Setup and check field kit and flight gear.</a:t>
            </a:r>
          </a:p>
          <a:p>
            <a:pPr marL="742950" lvl="1" indent="-285750" algn="l">
              <a:buFont typeface="Wingdings" panose="05000000000000000000" pitchFamily="2" charset="2"/>
              <a:buChar char="v"/>
            </a:pPr>
            <a:r>
              <a:rPr lang="en-US" sz="2000" dirty="0">
                <a:solidFill>
                  <a:prstClr val="black"/>
                </a:solidFill>
                <a:latin typeface="Arial" pitchFamily="34" charset="0"/>
                <a:cs typeface="Arial" pitchFamily="34" charset="0"/>
              </a:rPr>
              <a:t>Perform aircraft inspection and ensure all systems are configured properly and fully operational.</a:t>
            </a:r>
          </a:p>
          <a:p>
            <a:pPr marL="742950" lvl="1" indent="-285750" algn="l">
              <a:buFont typeface="Wingdings" panose="05000000000000000000" pitchFamily="2" charset="2"/>
              <a:buChar char="v"/>
            </a:pPr>
            <a:r>
              <a:rPr lang="en-US" sz="2000" dirty="0">
                <a:solidFill>
                  <a:prstClr val="black"/>
                </a:solidFill>
                <a:latin typeface="Arial" pitchFamily="34" charset="0"/>
                <a:cs typeface="Arial" pitchFamily="34" charset="0"/>
              </a:rPr>
              <a:t>Ensure emergency procedures checklist(s)are available and have been reviewed.</a:t>
            </a:r>
          </a:p>
          <a:p>
            <a:pPr marL="742950" lvl="1" indent="-285750" algn="l">
              <a:buFont typeface="Wingdings" panose="05000000000000000000" pitchFamily="2" charset="2"/>
              <a:buChar char="v"/>
            </a:pPr>
            <a:r>
              <a:rPr lang="en-US" sz="2000" dirty="0">
                <a:solidFill>
                  <a:prstClr val="black"/>
                </a:solidFill>
                <a:latin typeface="Arial" pitchFamily="34" charset="0"/>
                <a:cs typeface="Arial" pitchFamily="34" charset="0"/>
              </a:rPr>
              <a:t>Ensure emergency ATC, NAV Canada, First Responder and any other required Local Authority contact information is available.</a:t>
            </a:r>
          </a:p>
          <a:p>
            <a:pPr algn="l"/>
            <a:endParaRPr lang="en-US" dirty="0"/>
          </a:p>
          <a:p>
            <a:pPr marL="457200" indent="-457200" algn="l">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4220012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E45CA849-654C-4173-AD99-B3A252827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9">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11B62C26-8B94-4D04-8BCA-5F886162B863}"/>
              </a:ext>
            </a:extLst>
          </p:cNvPr>
          <p:cNvPicPr>
            <a:picLocks noChangeAspect="1"/>
          </p:cNvPicPr>
          <p:nvPr/>
        </p:nvPicPr>
        <p:blipFill rotWithShape="1">
          <a:blip r:embed="rId3"/>
          <a:srcRect l="13560" r="24702" b="1"/>
          <a:stretch/>
        </p:blipFill>
        <p:spPr>
          <a:xfrm>
            <a:off x="322326" y="1721922"/>
            <a:ext cx="5028668" cy="4520559"/>
          </a:xfrm>
          <a:prstGeom prst="rect">
            <a:avLst/>
          </a:prstGeom>
        </p:spPr>
      </p:pic>
      <p:sp useBgFill="1">
        <p:nvSpPr>
          <p:cNvPr id="12" name="Rectangle 11">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7850" y="1721922"/>
            <a:ext cx="3163824"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954064" y="2020824"/>
            <a:ext cx="2591322" cy="3959352"/>
          </a:xfrm>
        </p:spPr>
        <p:txBody>
          <a:bodyPr anchor="ctr">
            <a:normAutofit/>
          </a:bodyPr>
          <a:lstStyle/>
          <a:p>
            <a:pPr>
              <a:buFont typeface="Wingdings" panose="05000000000000000000" pitchFamily="2" charset="2"/>
              <a:buChar char="v"/>
            </a:pPr>
            <a:r>
              <a:rPr lang="en-US" sz="1600" dirty="0"/>
              <a:t>All flight operations are in accordance with Transport Canada flight operations</a:t>
            </a:r>
          </a:p>
          <a:p>
            <a:pPr>
              <a:buFont typeface="Wingdings" panose="05000000000000000000" pitchFamily="2" charset="2"/>
              <a:buChar char="v"/>
            </a:pPr>
            <a:r>
              <a:rPr lang="en-US" sz="1600" dirty="0"/>
              <a:t>NBEMO works with Transport Canada and NAVCAN, as well as other Industry stakeholders to ensure a seamless transition and compliance.</a:t>
            </a:r>
          </a:p>
          <a:p>
            <a:pPr>
              <a:buFont typeface="Wingdings" panose="05000000000000000000" pitchFamily="2" charset="2"/>
              <a:buChar char="v"/>
            </a:pPr>
            <a:endParaRPr lang="en-US" sz="1600" dirty="0"/>
          </a:p>
        </p:txBody>
      </p:sp>
    </p:spTree>
    <p:extLst>
      <p:ext uri="{BB962C8B-B14F-4D97-AF65-F5344CB8AC3E}">
        <p14:creationId xmlns:p14="http://schemas.microsoft.com/office/powerpoint/2010/main" val="2212218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5"/>
            <a:ext cx="7772400" cy="864095"/>
          </a:xfrm>
        </p:spPr>
        <p:txBody>
          <a:bodyPr/>
          <a:lstStyle/>
          <a:p>
            <a:r>
              <a:rPr lang="en-US" sz="3200" u="sng" dirty="0"/>
              <a:t>MATRICE 210 RTK</a:t>
            </a:r>
            <a:br>
              <a:rPr lang="en-US" dirty="0"/>
            </a:br>
            <a:endParaRPr lang="en-US" dirty="0"/>
          </a:p>
        </p:txBody>
      </p:sp>
      <p:sp>
        <p:nvSpPr>
          <p:cNvPr id="3" name="Subtitle 2"/>
          <p:cNvSpPr>
            <a:spLocks noGrp="1"/>
          </p:cNvSpPr>
          <p:nvPr>
            <p:ph type="subTitle" idx="1"/>
          </p:nvPr>
        </p:nvSpPr>
        <p:spPr>
          <a:xfrm>
            <a:off x="335810" y="2052687"/>
            <a:ext cx="8136904" cy="3176513"/>
          </a:xfrm>
        </p:spPr>
        <p:txBody>
          <a:bodyPr/>
          <a:lstStyle/>
          <a:p>
            <a:pPr algn="l"/>
            <a:endParaRPr lang="en-US" dirty="0"/>
          </a:p>
          <a:p>
            <a:endParaRPr lang="en-US" dirty="0"/>
          </a:p>
        </p:txBody>
      </p:sp>
      <p:pic>
        <p:nvPicPr>
          <p:cNvPr id="1026" name="Picture 2" descr="Image result for Matrice 210 RTK">
            <a:extLst>
              <a:ext uri="{FF2B5EF4-FFF2-40B4-BE49-F238E27FC236}">
                <a16:creationId xmlns:a16="http://schemas.microsoft.com/office/drawing/2014/main" id="{7ACA827C-768E-40FE-A6D1-82ED197058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052736"/>
            <a:ext cx="6718126" cy="44819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B7EC2C4-E2F6-4996-BF32-AAB0BFFC0E1E}"/>
              </a:ext>
            </a:extLst>
          </p:cNvPr>
          <p:cNvSpPr txBox="1"/>
          <p:nvPr/>
        </p:nvSpPr>
        <p:spPr>
          <a:xfrm>
            <a:off x="539552" y="5534686"/>
            <a:ext cx="5688632" cy="646331"/>
          </a:xfrm>
          <a:prstGeom prst="rect">
            <a:avLst/>
          </a:prstGeom>
          <a:noFill/>
        </p:spPr>
        <p:txBody>
          <a:bodyPr wrap="square" rtlCol="0">
            <a:spAutoFit/>
          </a:bodyPr>
          <a:lstStyle/>
          <a:p>
            <a:r>
              <a:rPr lang="en-CA" dirty="0">
                <a:hlinkClick r:id="rId3"/>
              </a:rPr>
              <a:t>https://www.youtube.com/watch?v=xWzybek2gDw</a:t>
            </a:r>
            <a:endParaRPr lang="en-CA" dirty="0"/>
          </a:p>
          <a:p>
            <a:endParaRPr lang="en-CA" dirty="0"/>
          </a:p>
        </p:txBody>
      </p:sp>
    </p:spTree>
    <p:extLst>
      <p:ext uri="{BB962C8B-B14F-4D97-AF65-F5344CB8AC3E}">
        <p14:creationId xmlns:p14="http://schemas.microsoft.com/office/powerpoint/2010/main" val="2289956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CE1A3-CD0E-47C4-BEEC-BCE79391FD8A}"/>
              </a:ext>
            </a:extLst>
          </p:cNvPr>
          <p:cNvSpPr>
            <a:spLocks noGrp="1"/>
          </p:cNvSpPr>
          <p:nvPr>
            <p:ph type="title"/>
          </p:nvPr>
        </p:nvSpPr>
        <p:spPr/>
        <p:txBody>
          <a:bodyPr/>
          <a:lstStyle/>
          <a:p>
            <a:r>
              <a:rPr lang="en-CA" dirty="0"/>
              <a:t>Powerline Tethering </a:t>
            </a:r>
          </a:p>
        </p:txBody>
      </p:sp>
      <p:sp>
        <p:nvSpPr>
          <p:cNvPr id="4" name="Content Placeholder 3">
            <a:extLst>
              <a:ext uri="{FF2B5EF4-FFF2-40B4-BE49-F238E27FC236}">
                <a16:creationId xmlns:a16="http://schemas.microsoft.com/office/drawing/2014/main" id="{30D09AFA-A952-42EC-9A46-F289B4763947}"/>
              </a:ext>
            </a:extLst>
          </p:cNvPr>
          <p:cNvSpPr>
            <a:spLocks noGrp="1"/>
          </p:cNvSpPr>
          <p:nvPr>
            <p:ph sz="half" idx="2"/>
          </p:nvPr>
        </p:nvSpPr>
        <p:spPr/>
        <p:txBody>
          <a:bodyPr/>
          <a:lstStyle/>
          <a:p>
            <a:endParaRPr lang="en-CA" dirty="0"/>
          </a:p>
        </p:txBody>
      </p:sp>
      <p:pic>
        <p:nvPicPr>
          <p:cNvPr id="3076" name="Picture 4" descr="Image result for Powerline Tether for Matrice">
            <a:extLst>
              <a:ext uri="{FF2B5EF4-FFF2-40B4-BE49-F238E27FC236}">
                <a16:creationId xmlns:a16="http://schemas.microsoft.com/office/drawing/2014/main" id="{EA3B138A-ECB3-4DB6-B54E-A16CBDA799F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63688" y="1124744"/>
            <a:ext cx="5400600"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546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644A14-A48C-42E1-A37C-101BB9AB79A8}"/>
              </a:ext>
            </a:extLst>
          </p:cNvPr>
          <p:cNvPicPr>
            <a:picLocks noChangeAspect="1"/>
          </p:cNvPicPr>
          <p:nvPr/>
        </p:nvPicPr>
        <p:blipFill>
          <a:blip r:embed="rId2"/>
          <a:stretch>
            <a:fillRect/>
          </a:stretch>
        </p:blipFill>
        <p:spPr>
          <a:xfrm>
            <a:off x="1" y="885258"/>
            <a:ext cx="6814724" cy="5496070"/>
          </a:xfrm>
          <a:prstGeom prst="rect">
            <a:avLst/>
          </a:prstGeom>
        </p:spPr>
      </p:pic>
      <p:pic>
        <p:nvPicPr>
          <p:cNvPr id="2" name="Picture 1">
            <a:extLst>
              <a:ext uri="{FF2B5EF4-FFF2-40B4-BE49-F238E27FC236}">
                <a16:creationId xmlns:a16="http://schemas.microsoft.com/office/drawing/2014/main" id="{2DEA286E-003C-42B2-BBED-3BD267D2BAB6}"/>
              </a:ext>
            </a:extLst>
          </p:cNvPr>
          <p:cNvPicPr>
            <a:picLocks noChangeAspect="1"/>
          </p:cNvPicPr>
          <p:nvPr/>
        </p:nvPicPr>
        <p:blipFill>
          <a:blip r:embed="rId3"/>
          <a:stretch>
            <a:fillRect/>
          </a:stretch>
        </p:blipFill>
        <p:spPr>
          <a:xfrm>
            <a:off x="4427984" y="116632"/>
            <a:ext cx="4499992" cy="3287749"/>
          </a:xfrm>
          <a:prstGeom prst="rect">
            <a:avLst/>
          </a:prstGeom>
        </p:spPr>
      </p:pic>
    </p:spTree>
    <p:extLst>
      <p:ext uri="{BB962C8B-B14F-4D97-AF65-F5344CB8AC3E}">
        <p14:creationId xmlns:p14="http://schemas.microsoft.com/office/powerpoint/2010/main" val="1517675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flat screen television&#10;&#10;Description generated with high confidence">
            <a:extLst>
              <a:ext uri="{FF2B5EF4-FFF2-40B4-BE49-F238E27FC236}">
                <a16:creationId xmlns:a16="http://schemas.microsoft.com/office/drawing/2014/main" id="{6A618617-D299-461B-912C-60BEA0A2A62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0999" b="-1"/>
          <a:stretch/>
        </p:blipFill>
        <p:spPr>
          <a:xfrm>
            <a:off x="20" y="10"/>
            <a:ext cx="9143980" cy="6857990"/>
          </a:xfrm>
          <a:prstGeom prst="rect">
            <a:avLst/>
          </a:prstGeom>
        </p:spPr>
      </p:pic>
      <p:sp>
        <p:nvSpPr>
          <p:cNvPr id="14"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882442" y="2714171"/>
            <a:ext cx="4261558" cy="415011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68580" tIns="34290" rIns="68580" bIns="34290" rtlCol="0" anchor="t">
            <a:normAutofit/>
          </a:bodyPr>
          <a:lstStyle/>
          <a:p>
            <a:pPr algn="ctr">
              <a:spcAft>
                <a:spcPts val="750"/>
              </a:spcAft>
              <a:buClr>
                <a:schemeClr val="tx1"/>
              </a:buClr>
              <a:buSzPct val="100000"/>
            </a:pPr>
            <a:endParaRPr lang="en-US" sz="1200" cap="all"/>
          </a:p>
        </p:txBody>
      </p:sp>
      <p:sp>
        <p:nvSpPr>
          <p:cNvPr id="2" name="Title 1">
            <a:extLst>
              <a:ext uri="{FF2B5EF4-FFF2-40B4-BE49-F238E27FC236}">
                <a16:creationId xmlns:a16="http://schemas.microsoft.com/office/drawing/2014/main" id="{0987CCE3-B66A-4108-AC6F-D97E986832AB}"/>
              </a:ext>
            </a:extLst>
          </p:cNvPr>
          <p:cNvSpPr>
            <a:spLocks noGrp="1"/>
          </p:cNvSpPr>
          <p:nvPr>
            <p:ph type="ctrTitle"/>
          </p:nvPr>
        </p:nvSpPr>
        <p:spPr>
          <a:xfrm>
            <a:off x="5306708" y="3734093"/>
            <a:ext cx="3709553" cy="1375542"/>
          </a:xfrm>
        </p:spPr>
        <p:txBody>
          <a:bodyPr>
            <a:normAutofit fontScale="90000"/>
          </a:bodyPr>
          <a:lstStyle/>
          <a:p>
            <a:r>
              <a:rPr lang="en-CA" sz="3500" dirty="0"/>
              <a:t>Provincial Emergency Command Post</a:t>
            </a:r>
          </a:p>
        </p:txBody>
      </p:sp>
      <p:sp>
        <p:nvSpPr>
          <p:cNvPr id="3" name="Subtitle 2">
            <a:extLst>
              <a:ext uri="{FF2B5EF4-FFF2-40B4-BE49-F238E27FC236}">
                <a16:creationId xmlns:a16="http://schemas.microsoft.com/office/drawing/2014/main" id="{F0CC4E24-237B-4F71-80EA-9A0C85953A05}"/>
              </a:ext>
            </a:extLst>
          </p:cNvPr>
          <p:cNvSpPr>
            <a:spLocks noGrp="1"/>
          </p:cNvSpPr>
          <p:nvPr>
            <p:ph type="subTitle" idx="1"/>
          </p:nvPr>
        </p:nvSpPr>
        <p:spPr>
          <a:xfrm>
            <a:off x="5537637" y="5243376"/>
            <a:ext cx="3247697" cy="512463"/>
          </a:xfrm>
        </p:spPr>
        <p:txBody>
          <a:bodyPr>
            <a:normAutofit/>
          </a:bodyPr>
          <a:lstStyle/>
          <a:p>
            <a:r>
              <a:rPr lang="en-CA" sz="1750" dirty="0"/>
              <a:t>RPAS Station</a:t>
            </a:r>
          </a:p>
        </p:txBody>
      </p:sp>
      <p:cxnSp>
        <p:nvCxnSpPr>
          <p:cNvPr id="15"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10703" y="5154215"/>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4340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ar parked on the side of a snow covered road&#10;&#10;Description generated with very high confidence">
            <a:extLst>
              <a:ext uri="{FF2B5EF4-FFF2-40B4-BE49-F238E27FC236}">
                <a16:creationId xmlns:a16="http://schemas.microsoft.com/office/drawing/2014/main" id="{5FCDF0A1-B09F-4047-88E2-F9E1F87603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277" r="17170" b="9089"/>
          <a:stretch/>
        </p:blipFill>
        <p:spPr>
          <a:xfrm>
            <a:off x="3369192" y="10"/>
            <a:ext cx="5774808" cy="6857990"/>
          </a:xfrm>
          <a:prstGeom prst="rect">
            <a:avLst/>
          </a:prstGeom>
        </p:spPr>
      </p:pic>
      <p:sp>
        <p:nvSpPr>
          <p:cNvPr id="10" name="Freeform: Shape 9">
            <a:extLst>
              <a:ext uri="{FF2B5EF4-FFF2-40B4-BE49-F238E27FC236}">
                <a16:creationId xmlns:a16="http://schemas.microsoft.com/office/drawing/2014/main" id="{77F03F58-787A-416A-A98C-FFD8B9B6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5833872" cy="6858478"/>
          </a:xfrm>
          <a:custGeom>
            <a:avLst/>
            <a:gdLst>
              <a:gd name="connsiteX0" fmla="*/ 0 w 7778496"/>
              <a:gd name="connsiteY0" fmla="*/ 0 h 6858478"/>
              <a:gd name="connsiteX1" fmla="*/ 3530316 w 7778496"/>
              <a:gd name="connsiteY1" fmla="*/ 0 h 6858478"/>
              <a:gd name="connsiteX2" fmla="*/ 4596544 w 7778496"/>
              <a:gd name="connsiteY2" fmla="*/ 0 h 6858478"/>
              <a:gd name="connsiteX3" fmla="*/ 4602121 w 7778496"/>
              <a:gd name="connsiteY3" fmla="*/ 0 h 6858478"/>
              <a:gd name="connsiteX4" fmla="*/ 7778496 w 7778496"/>
              <a:gd name="connsiteY4" fmla="*/ 6858478 h 6858478"/>
              <a:gd name="connsiteX5" fmla="*/ 353941 w 7778496"/>
              <a:gd name="connsiteY5" fmla="*/ 6858478 h 6858478"/>
              <a:gd name="connsiteX6" fmla="*/ 354201 w 7778496"/>
              <a:gd name="connsiteY6" fmla="*/ 6857916 h 6858478"/>
              <a:gd name="connsiteX7" fmla="*/ 0 w 7778496"/>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78496" h="6858478">
                <a:moveTo>
                  <a:pt x="0" y="0"/>
                </a:moveTo>
                <a:lnTo>
                  <a:pt x="3530316" y="0"/>
                </a:lnTo>
                <a:lnTo>
                  <a:pt x="4596544" y="0"/>
                </a:lnTo>
                <a:lnTo>
                  <a:pt x="4602121" y="0"/>
                </a:lnTo>
                <a:lnTo>
                  <a:pt x="7778496" y="6858478"/>
                </a:lnTo>
                <a:lnTo>
                  <a:pt x="353941" y="6858478"/>
                </a:lnTo>
                <a:lnTo>
                  <a:pt x="354201" y="6857916"/>
                </a:lnTo>
                <a:lnTo>
                  <a:pt x="0" y="6857916"/>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FD86FC4-6180-4496-A438-83D518031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9392"/>
            <a:ext cx="5587789" cy="6528608"/>
          </a:xfrm>
          <a:custGeom>
            <a:avLst/>
            <a:gdLst>
              <a:gd name="connsiteX0" fmla="*/ 0 w 7450386"/>
              <a:gd name="connsiteY0" fmla="*/ 0 h 6528608"/>
              <a:gd name="connsiteX1" fmla="*/ 2906170 w 7450386"/>
              <a:gd name="connsiteY1" fmla="*/ 0 h 6528608"/>
              <a:gd name="connsiteX2" fmla="*/ 3940000 w 7450386"/>
              <a:gd name="connsiteY2" fmla="*/ 0 h 6528608"/>
              <a:gd name="connsiteX3" fmla="*/ 4411669 w 7450386"/>
              <a:gd name="connsiteY3" fmla="*/ 0 h 6528608"/>
              <a:gd name="connsiteX4" fmla="*/ 7450386 w 7450386"/>
              <a:gd name="connsiteY4" fmla="*/ 6528607 h 6528608"/>
              <a:gd name="connsiteX5" fmla="*/ 7115869 w 7450386"/>
              <a:gd name="connsiteY5" fmla="*/ 6528607 h 6528608"/>
              <a:gd name="connsiteX6" fmla="*/ 7115869 w 7450386"/>
              <a:gd name="connsiteY6" fmla="*/ 6528608 h 6528608"/>
              <a:gd name="connsiteX7" fmla="*/ 575507 w 7450386"/>
              <a:gd name="connsiteY7" fmla="*/ 6528608 h 6528608"/>
              <a:gd name="connsiteX8" fmla="*/ 575737 w 7450386"/>
              <a:gd name="connsiteY8" fmla="*/ 6528115 h 6528608"/>
              <a:gd name="connsiteX9" fmla="*/ 0 w 7450386"/>
              <a:gd name="connsiteY9" fmla="*/ 6528115 h 652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50386" h="6528608">
                <a:moveTo>
                  <a:pt x="0" y="0"/>
                </a:moveTo>
                <a:lnTo>
                  <a:pt x="2906170" y="0"/>
                </a:lnTo>
                <a:lnTo>
                  <a:pt x="3940000" y="0"/>
                </a:lnTo>
                <a:lnTo>
                  <a:pt x="4411669" y="0"/>
                </a:lnTo>
                <a:lnTo>
                  <a:pt x="7450386" y="6528607"/>
                </a:lnTo>
                <a:lnTo>
                  <a:pt x="7115869" y="6528607"/>
                </a:lnTo>
                <a:lnTo>
                  <a:pt x="7115869" y="6528608"/>
                </a:lnTo>
                <a:lnTo>
                  <a:pt x="575507" y="6528608"/>
                </a:lnTo>
                <a:lnTo>
                  <a:pt x="575737" y="6528115"/>
                </a:lnTo>
                <a:lnTo>
                  <a:pt x="0" y="6528115"/>
                </a:lnTo>
                <a:close/>
              </a:path>
            </a:pathLst>
          </a:custGeom>
          <a:solidFill>
            <a:srgbClr val="38434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D5FD25-8386-4FB1-B667-4ECC6C6C5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5258"/>
            <a:ext cx="5398832" cy="6322742"/>
          </a:xfrm>
          <a:custGeom>
            <a:avLst/>
            <a:gdLst>
              <a:gd name="connsiteX0" fmla="*/ 0 w 7198443"/>
              <a:gd name="connsiteY0" fmla="*/ 0 h 6322742"/>
              <a:gd name="connsiteX1" fmla="*/ 2797519 w 7198443"/>
              <a:gd name="connsiteY1" fmla="*/ 0 h 6322742"/>
              <a:gd name="connsiteX2" fmla="*/ 3798749 w 7198443"/>
              <a:gd name="connsiteY2" fmla="*/ 0 h 6322742"/>
              <a:gd name="connsiteX3" fmla="*/ 4255545 w 7198443"/>
              <a:gd name="connsiteY3" fmla="*/ 0 h 6322742"/>
              <a:gd name="connsiteX4" fmla="*/ 7198443 w 7198443"/>
              <a:gd name="connsiteY4" fmla="*/ 6322741 h 6322742"/>
              <a:gd name="connsiteX5" fmla="*/ 6874474 w 7198443"/>
              <a:gd name="connsiteY5" fmla="*/ 6322741 h 6322742"/>
              <a:gd name="connsiteX6" fmla="*/ 6874474 w 7198443"/>
              <a:gd name="connsiteY6" fmla="*/ 6322742 h 6322742"/>
              <a:gd name="connsiteX7" fmla="*/ 540349 w 7198443"/>
              <a:gd name="connsiteY7" fmla="*/ 6322742 h 6322742"/>
              <a:gd name="connsiteX8" fmla="*/ 540571 w 7198443"/>
              <a:gd name="connsiteY8" fmla="*/ 6322264 h 6322742"/>
              <a:gd name="connsiteX9" fmla="*/ 0 w 7198443"/>
              <a:gd name="connsiteY9" fmla="*/ 6322264 h 632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98443" h="6322742">
                <a:moveTo>
                  <a:pt x="0" y="0"/>
                </a:moveTo>
                <a:lnTo>
                  <a:pt x="2797519" y="0"/>
                </a:lnTo>
                <a:lnTo>
                  <a:pt x="3798749" y="0"/>
                </a:lnTo>
                <a:lnTo>
                  <a:pt x="4255545" y="0"/>
                </a:lnTo>
                <a:lnTo>
                  <a:pt x="7198443" y="6322741"/>
                </a:lnTo>
                <a:lnTo>
                  <a:pt x="6874474" y="6322741"/>
                </a:lnTo>
                <a:lnTo>
                  <a:pt x="6874474" y="6322742"/>
                </a:lnTo>
                <a:lnTo>
                  <a:pt x="540349" y="6322742"/>
                </a:lnTo>
                <a:lnTo>
                  <a:pt x="540571" y="6322264"/>
                </a:lnTo>
                <a:lnTo>
                  <a:pt x="0" y="6322264"/>
                </a:lnTo>
                <a:close/>
              </a:path>
            </a:pathLst>
          </a:custGeom>
          <a:solidFill>
            <a:srgbClr val="38434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608A2D-78B5-4A03-ABA4-2FF212B7A077}"/>
              </a:ext>
            </a:extLst>
          </p:cNvPr>
          <p:cNvSpPr>
            <a:spLocks noGrp="1"/>
          </p:cNvSpPr>
          <p:nvPr>
            <p:ph type="ctrTitle"/>
          </p:nvPr>
        </p:nvSpPr>
        <p:spPr>
          <a:xfrm>
            <a:off x="603503" y="1604455"/>
            <a:ext cx="2887218" cy="2606040"/>
          </a:xfrm>
        </p:spPr>
        <p:txBody>
          <a:bodyPr anchor="b">
            <a:normAutofit/>
          </a:bodyPr>
          <a:lstStyle/>
          <a:p>
            <a:pPr algn="l"/>
            <a:r>
              <a:rPr lang="en-CA" sz="4200" dirty="0">
                <a:solidFill>
                  <a:srgbClr val="FFFFFF"/>
                </a:solidFill>
              </a:rPr>
              <a:t>Regional Operations</a:t>
            </a:r>
          </a:p>
        </p:txBody>
      </p:sp>
      <p:sp>
        <p:nvSpPr>
          <p:cNvPr id="3" name="Subtitle 2">
            <a:extLst>
              <a:ext uri="{FF2B5EF4-FFF2-40B4-BE49-F238E27FC236}">
                <a16:creationId xmlns:a16="http://schemas.microsoft.com/office/drawing/2014/main" id="{6786C2AE-DC5C-4D31-83E8-BBFF198DE499}"/>
              </a:ext>
            </a:extLst>
          </p:cNvPr>
          <p:cNvSpPr>
            <a:spLocks noGrp="1"/>
          </p:cNvSpPr>
          <p:nvPr>
            <p:ph type="subTitle" idx="1"/>
          </p:nvPr>
        </p:nvSpPr>
        <p:spPr>
          <a:xfrm>
            <a:off x="603503" y="4320223"/>
            <a:ext cx="2558034" cy="832104"/>
          </a:xfrm>
        </p:spPr>
        <p:txBody>
          <a:bodyPr anchor="t">
            <a:normAutofit/>
          </a:bodyPr>
          <a:lstStyle/>
          <a:p>
            <a:pPr algn="l"/>
            <a:endParaRPr lang="en-CA" sz="1700">
              <a:solidFill>
                <a:srgbClr val="FFFFFF"/>
              </a:solidFill>
            </a:endParaRPr>
          </a:p>
        </p:txBody>
      </p:sp>
    </p:spTree>
    <p:extLst>
      <p:ext uri="{BB962C8B-B14F-4D97-AF65-F5344CB8AC3E}">
        <p14:creationId xmlns:p14="http://schemas.microsoft.com/office/powerpoint/2010/main" val="447972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1196752"/>
            <a:ext cx="8424936" cy="3721968"/>
          </a:xfrm>
        </p:spPr>
        <p:txBody>
          <a:bodyPr/>
          <a:lstStyle/>
          <a:p>
            <a:pPr marL="457200" indent="-457200" algn="l">
              <a:buFont typeface="Arial" panose="020B0604020202020204" pitchFamily="34" charset="0"/>
              <a:buChar char="•"/>
            </a:pPr>
            <a:r>
              <a:rPr lang="en-US" dirty="0"/>
              <a:t>Regardless of the level of response, responsibility for the control and conduct of the municipal emergency operation rests with the local authority.  </a:t>
            </a:r>
          </a:p>
          <a:p>
            <a:pPr algn="l"/>
            <a:endParaRPr lang="en-US" dirty="0"/>
          </a:p>
          <a:p>
            <a:pPr marL="457200" indent="-457200" algn="l">
              <a:buFont typeface="Arial" panose="020B0604020202020204" pitchFamily="34" charset="0"/>
              <a:buChar char="•"/>
            </a:pPr>
            <a:r>
              <a:rPr lang="en-US" dirty="0"/>
              <a:t>Such local authority may receive advice and assistance from the representatives of the provincial departments and agencies through the Regional EM Coordinator and/or REAC.</a:t>
            </a:r>
          </a:p>
          <a:p>
            <a:endParaRPr lang="en-US" dirty="0"/>
          </a:p>
        </p:txBody>
      </p:sp>
    </p:spTree>
    <p:extLst>
      <p:ext uri="{BB962C8B-B14F-4D97-AF65-F5344CB8AC3E}">
        <p14:creationId xmlns:p14="http://schemas.microsoft.com/office/powerpoint/2010/main" val="2982740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3568" y="980728"/>
            <a:ext cx="7992888" cy="4658072"/>
          </a:xfrm>
        </p:spPr>
        <p:txBody>
          <a:bodyPr/>
          <a:lstStyle/>
          <a:p>
            <a:pPr marL="457200" indent="-457200" algn="l">
              <a:buFont typeface="Arial" panose="020B0604020202020204" pitchFamily="34" charset="0"/>
              <a:buChar char="•"/>
            </a:pPr>
            <a:r>
              <a:rPr lang="en-US" dirty="0"/>
              <a:t>The Regional Coordinator is ultimately responsible to the Director of NBEMO for the control of all operations undertaken in accordance with the plan.  </a:t>
            </a:r>
          </a:p>
          <a:p>
            <a:pPr marL="457200" indent="-457200" algn="l">
              <a:buFont typeface="Arial" panose="020B0604020202020204" pitchFamily="34" charset="0"/>
              <a:buChar char="•"/>
            </a:pPr>
            <a:endParaRPr lang="en-US" dirty="0"/>
          </a:p>
          <a:p>
            <a:pPr marL="457200" indent="-457200" algn="l">
              <a:buFont typeface="Arial" panose="020B0604020202020204" pitchFamily="34" charset="0"/>
              <a:buChar char="•"/>
            </a:pPr>
            <a:r>
              <a:rPr lang="en-US" dirty="0"/>
              <a:t>The Director is responsible to the Minister who in turn is responsible to the Lieutenant Governor in Council.</a:t>
            </a:r>
          </a:p>
        </p:txBody>
      </p:sp>
    </p:spTree>
    <p:extLst>
      <p:ext uri="{BB962C8B-B14F-4D97-AF65-F5344CB8AC3E}">
        <p14:creationId xmlns:p14="http://schemas.microsoft.com/office/powerpoint/2010/main" val="3926227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Remotely Piloted Aircraft System (RPAS)</a:t>
            </a:r>
          </a:p>
        </p:txBody>
      </p:sp>
      <p:sp>
        <p:nvSpPr>
          <p:cNvPr id="3" name="Content Placeholder 2"/>
          <p:cNvSpPr>
            <a:spLocks noGrp="1"/>
          </p:cNvSpPr>
          <p:nvPr>
            <p:ph idx="1"/>
          </p:nvPr>
        </p:nvSpPr>
        <p:spPr>
          <a:xfrm>
            <a:off x="457200" y="1700808"/>
            <a:ext cx="8229600" cy="4248471"/>
          </a:xfrm>
        </p:spPr>
        <p:txBody>
          <a:bodyPr/>
          <a:lstStyle/>
          <a:p>
            <a:pPr marL="0" indent="0">
              <a:buNone/>
            </a:pPr>
            <a:r>
              <a:rPr lang="en-US" b="1" u="sng" dirty="0"/>
              <a:t>Mission</a:t>
            </a:r>
            <a:endParaRPr lang="en-US" dirty="0"/>
          </a:p>
          <a:p>
            <a:pPr marL="0" indent="0">
              <a:buNone/>
            </a:pPr>
            <a:r>
              <a:rPr lang="en-US" dirty="0"/>
              <a:t> </a:t>
            </a:r>
            <a:r>
              <a:rPr lang="en-US" sz="2800" dirty="0"/>
              <a:t>It is the mission of the NB Department of Public Safety, Emergency Measures Organization, RPAS team to further public and responder safety.  This includes the security of property by supporting other teams in their individual missions of Hazmat response, search and rescue, hydrometric monitoring, tactical operations and community relations.</a:t>
            </a:r>
          </a:p>
          <a:p>
            <a:endParaRPr lang="en-US" sz="1400" b="1" u="sng" dirty="0"/>
          </a:p>
          <a:p>
            <a:pPr marL="0" indent="0">
              <a:buNone/>
            </a:pPr>
            <a:endParaRPr lang="en-US" dirty="0"/>
          </a:p>
        </p:txBody>
      </p:sp>
      <p:sp>
        <p:nvSpPr>
          <p:cNvPr id="4" name="TextBox 3">
            <a:extLst>
              <a:ext uri="{FF2B5EF4-FFF2-40B4-BE49-F238E27FC236}">
                <a16:creationId xmlns:a16="http://schemas.microsoft.com/office/drawing/2014/main" id="{1CB7996E-C8E1-4D9A-A03C-5881FC705BE8}"/>
              </a:ext>
            </a:extLst>
          </p:cNvPr>
          <p:cNvSpPr txBox="1"/>
          <p:nvPr/>
        </p:nvSpPr>
        <p:spPr>
          <a:xfrm>
            <a:off x="755576" y="6232449"/>
            <a:ext cx="5616624" cy="646331"/>
          </a:xfrm>
          <a:prstGeom prst="rect">
            <a:avLst/>
          </a:prstGeom>
          <a:noFill/>
        </p:spPr>
        <p:txBody>
          <a:bodyPr wrap="square" rtlCol="0">
            <a:spAutoFit/>
          </a:bodyPr>
          <a:lstStyle/>
          <a:p>
            <a:r>
              <a:rPr lang="en-CA" dirty="0">
                <a:hlinkClick r:id="rId2"/>
              </a:rPr>
              <a:t>https://www.youtube.com/watch?v=6t-hYnWPiFk</a:t>
            </a:r>
            <a:endParaRPr lang="en-CA" dirty="0"/>
          </a:p>
          <a:p>
            <a:endParaRPr lang="en-CA" dirty="0"/>
          </a:p>
        </p:txBody>
      </p:sp>
    </p:spTree>
    <p:extLst>
      <p:ext uri="{BB962C8B-B14F-4D97-AF65-F5344CB8AC3E}">
        <p14:creationId xmlns:p14="http://schemas.microsoft.com/office/powerpoint/2010/main" val="3944700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6" y="1700808"/>
            <a:ext cx="8280920" cy="3937992"/>
          </a:xfrm>
        </p:spPr>
        <p:txBody>
          <a:bodyPr/>
          <a:lstStyle/>
          <a:p>
            <a:pPr marL="457200" indent="-457200" algn="l">
              <a:buFont typeface="Arial" panose="020B0604020202020204" pitchFamily="34" charset="0"/>
              <a:buChar char="•"/>
            </a:pPr>
            <a:r>
              <a:rPr lang="en-US" dirty="0"/>
              <a:t>Municipal requests for assistance from provincial departments will be directed to the REAC or Regional EM Coordinator.</a:t>
            </a:r>
          </a:p>
          <a:p>
            <a:pPr algn="l"/>
            <a:endParaRPr lang="en-US" dirty="0"/>
          </a:p>
          <a:p>
            <a:pPr marL="457200" indent="-457200" algn="l">
              <a:buFont typeface="Arial" panose="020B0604020202020204" pitchFamily="34" charset="0"/>
              <a:buChar char="•"/>
            </a:pPr>
            <a:r>
              <a:rPr lang="en-US" dirty="0"/>
              <a:t>Requests will only be accepted from an authorized municipal representative.</a:t>
            </a:r>
          </a:p>
          <a:p>
            <a:endParaRPr lang="en-US" dirty="0"/>
          </a:p>
        </p:txBody>
      </p:sp>
    </p:spTree>
    <p:extLst>
      <p:ext uri="{BB962C8B-B14F-4D97-AF65-F5344CB8AC3E}">
        <p14:creationId xmlns:p14="http://schemas.microsoft.com/office/powerpoint/2010/main" val="2328185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C:\Users\Jasonco\Desktop\IMG_20150603_10571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643" b="5357"/>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882442" y="2714171"/>
            <a:ext cx="4261558" cy="415011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68580" tIns="34290" rIns="68580" bIns="34290" rtlCol="0" anchor="t">
            <a:normAutofit/>
          </a:bodyPr>
          <a:lstStyle/>
          <a:p>
            <a:pPr algn="ctr">
              <a:spcAft>
                <a:spcPts val="750"/>
              </a:spcAft>
              <a:buClr>
                <a:schemeClr val="tx1"/>
              </a:buClr>
              <a:buSzPct val="100000"/>
            </a:pPr>
            <a:endParaRPr lang="en-US" sz="1200" cap="all"/>
          </a:p>
        </p:txBody>
      </p:sp>
      <p:sp>
        <p:nvSpPr>
          <p:cNvPr id="2" name="Title 1"/>
          <p:cNvSpPr>
            <a:spLocks noGrp="1"/>
          </p:cNvSpPr>
          <p:nvPr>
            <p:ph type="ctrTitle"/>
          </p:nvPr>
        </p:nvSpPr>
        <p:spPr>
          <a:xfrm>
            <a:off x="5306708" y="3734093"/>
            <a:ext cx="3709553" cy="1375542"/>
          </a:xfrm>
        </p:spPr>
        <p:txBody>
          <a:bodyPr>
            <a:normAutofit/>
          </a:bodyPr>
          <a:lstStyle/>
          <a:p>
            <a:r>
              <a:rPr lang="en-US" sz="3500" dirty="0"/>
              <a:t>Military Request for Assistance</a:t>
            </a:r>
          </a:p>
        </p:txBody>
      </p:sp>
      <p:sp>
        <p:nvSpPr>
          <p:cNvPr id="3" name="Subtitle 2"/>
          <p:cNvSpPr>
            <a:spLocks noGrp="1"/>
          </p:cNvSpPr>
          <p:nvPr>
            <p:ph type="subTitle" idx="1"/>
          </p:nvPr>
        </p:nvSpPr>
        <p:spPr>
          <a:xfrm>
            <a:off x="5537637" y="5243376"/>
            <a:ext cx="3247697" cy="512463"/>
          </a:xfrm>
        </p:spPr>
        <p:txBody>
          <a:bodyPr>
            <a:normAutofit fontScale="85000" lnSpcReduction="20000"/>
          </a:bodyPr>
          <a:lstStyle/>
          <a:p>
            <a:r>
              <a:rPr lang="en-US" sz="1750" dirty="0"/>
              <a:t>Medical Air Evacuation </a:t>
            </a:r>
          </a:p>
          <a:p>
            <a:r>
              <a:rPr lang="en-US" sz="1750" dirty="0"/>
              <a:t>Capital Region</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10703" y="5154215"/>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389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88641"/>
            <a:ext cx="7772400" cy="720080"/>
          </a:xfrm>
        </p:spPr>
        <p:txBody>
          <a:bodyPr/>
          <a:lstStyle/>
          <a:p>
            <a:endParaRPr lang="en-US" dirty="0"/>
          </a:p>
        </p:txBody>
      </p:sp>
      <p:sp>
        <p:nvSpPr>
          <p:cNvPr id="3" name="Subtitle 2"/>
          <p:cNvSpPr>
            <a:spLocks noGrp="1"/>
          </p:cNvSpPr>
          <p:nvPr>
            <p:ph type="subTitle" idx="1"/>
          </p:nvPr>
        </p:nvSpPr>
        <p:spPr>
          <a:xfrm>
            <a:off x="395536" y="1196752"/>
            <a:ext cx="8136904" cy="3865984"/>
          </a:xfrm>
        </p:spPr>
        <p:txBody>
          <a:bodyPr/>
          <a:lstStyle/>
          <a:p>
            <a:pPr marL="457200" indent="-457200" algn="l">
              <a:buFont typeface="Arial" panose="020B0604020202020204" pitchFamily="34" charset="0"/>
              <a:buChar char="•"/>
            </a:pPr>
            <a:r>
              <a:rPr lang="en-US" sz="2600" dirty="0"/>
              <a:t>The REAC will make an estimate of the situation and bring all available assistance to aid in controlling the situation.  In the event that the Regional resources are insufficient to control the event then the Regional Coordinator may request provincial support through the Provincial Emergency Measures Organization (NBEMO).  </a:t>
            </a:r>
          </a:p>
          <a:p>
            <a:pPr algn="l"/>
            <a:endParaRPr lang="en-US" sz="2600" dirty="0"/>
          </a:p>
          <a:p>
            <a:pPr marL="457200" indent="-457200" algn="l">
              <a:buFont typeface="Arial" panose="020B0604020202020204" pitchFamily="34" charset="0"/>
              <a:buChar char="•"/>
            </a:pPr>
            <a:r>
              <a:rPr lang="en-US" sz="2600" dirty="0"/>
              <a:t>NBEMO would determine what support is required and activate the Provincial Emergency Action Committee (PEAC) if necessary.  The PEAC could in turn request federal government assistance.</a:t>
            </a:r>
          </a:p>
          <a:p>
            <a:endParaRPr lang="en-US" dirty="0"/>
          </a:p>
        </p:txBody>
      </p:sp>
    </p:spTree>
    <p:extLst>
      <p:ext uri="{BB962C8B-B14F-4D97-AF65-F5344CB8AC3E}">
        <p14:creationId xmlns:p14="http://schemas.microsoft.com/office/powerpoint/2010/main" val="1986183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3000" y="2245810"/>
            <a:ext cx="6858000" cy="1355750"/>
          </a:xfrm>
          <a:prstGeom prst="rect">
            <a:avLst/>
          </a:prstGeom>
        </p:spPr>
        <p:txBody>
          <a:bodyPr vert="horz" lIns="91440" tIns="45720" rIns="91440" bIns="45720" rtlCol="0" anchor="b">
            <a:normAutofit/>
          </a:bodyPr>
          <a:lstStyle/>
          <a:p>
            <a:pPr eaLnBrk="1" hangingPunct="1">
              <a:lnSpc>
                <a:spcPct val="90000"/>
              </a:lnSpc>
            </a:pPr>
            <a:r>
              <a:rPr lang="en-US" sz="4700" kern="1200" dirty="0">
                <a:solidFill>
                  <a:schemeClr val="tx1"/>
                </a:solidFill>
                <a:latin typeface="+mj-lt"/>
                <a:ea typeface="+mj-ea"/>
                <a:cs typeface="+mj-cs"/>
              </a:rPr>
              <a:t>Questions?</a:t>
            </a:r>
          </a:p>
        </p:txBody>
      </p:sp>
      <p:sp>
        <p:nvSpPr>
          <p:cNvPr id="71" name="Freeform 31">
            <a:extLst>
              <a:ext uri="{FF2B5EF4-FFF2-40B4-BE49-F238E27FC236}">
                <a16:creationId xmlns:a16="http://schemas.microsoft.com/office/drawing/2014/main" id="{A2AEA782-0EA4-42E9-871D-7401D6A09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56355" cy="2130951"/>
          </a:xfrm>
          <a:custGeom>
            <a:avLst/>
            <a:gdLst>
              <a:gd name="connsiteX0" fmla="*/ 0 w 4475140"/>
              <a:gd name="connsiteY0" fmla="*/ 0 h 2130951"/>
              <a:gd name="connsiteX1" fmla="*/ 1074821 w 4475140"/>
              <a:gd name="connsiteY1" fmla="*/ 0 h 2130951"/>
              <a:gd name="connsiteX2" fmla="*/ 1074821 w 4475140"/>
              <a:gd name="connsiteY2" fmla="*/ 478 h 2130951"/>
              <a:gd name="connsiteX3" fmla="*/ 4475140 w 4475140"/>
              <a:gd name="connsiteY3" fmla="*/ 478 h 2130951"/>
              <a:gd name="connsiteX4" fmla="*/ 3488452 w 4475140"/>
              <a:gd name="connsiteY4" fmla="*/ 2130951 h 2130951"/>
              <a:gd name="connsiteX5" fmla="*/ 0 w 4475140"/>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30951">
                <a:moveTo>
                  <a:pt x="0" y="0"/>
                </a:moveTo>
                <a:lnTo>
                  <a:pt x="1074821" y="0"/>
                </a:lnTo>
                <a:lnTo>
                  <a:pt x="1074821" y="478"/>
                </a:lnTo>
                <a:lnTo>
                  <a:pt x="4475140" y="478"/>
                </a:lnTo>
                <a:lnTo>
                  <a:pt x="3488452" y="2130951"/>
                </a:lnTo>
                <a:lnTo>
                  <a:pt x="0" y="2130951"/>
                </a:lnTo>
                <a:close/>
              </a:path>
            </a:pathLst>
          </a:custGeom>
          <a:solidFill>
            <a:srgbClr val="4350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9218" name="Picture 2" descr="C:\Users\sl9993\Documents\Arthur trees.jpg"/>
          <p:cNvPicPr>
            <a:picLocks noChangeAspect="1" noChangeArrowheads="1"/>
          </p:cNvPicPr>
          <p:nvPr/>
        </p:nvPicPr>
        <p:blipFill rotWithShape="1">
          <a:blip r:embed="rId2">
            <a:extLst>
              <a:ext uri="{28A0092B-C50C-407E-A947-70E740481C1C}">
                <a14:useLocalDpi xmlns:a14="http://schemas.microsoft.com/office/drawing/2010/main" val="0"/>
              </a:ext>
            </a:extLst>
          </a:blip>
          <a:srcRect t="33926" r="3" b="6960"/>
          <a:stretch/>
        </p:blipFill>
        <p:spPr bwMode="auto">
          <a:xfrm>
            <a:off x="2736988" y="2"/>
            <a:ext cx="6407012" cy="2130473"/>
          </a:xfrm>
          <a:custGeom>
            <a:avLst/>
            <a:gdLst>
              <a:gd name="connsiteX0" fmla="*/ 986689 w 8542682"/>
              <a:gd name="connsiteY0" fmla="*/ 0 h 2130473"/>
              <a:gd name="connsiteX1" fmla="*/ 8542682 w 8542682"/>
              <a:gd name="connsiteY1" fmla="*/ 0 h 2130473"/>
              <a:gd name="connsiteX2" fmla="*/ 8542682 w 8542682"/>
              <a:gd name="connsiteY2" fmla="*/ 2130473 h 2130473"/>
              <a:gd name="connsiteX3" fmla="*/ 0 w 8542682"/>
              <a:gd name="connsiteY3" fmla="*/ 2130473 h 2130473"/>
            </a:gdLst>
            <a:ahLst/>
            <a:cxnLst>
              <a:cxn ang="0">
                <a:pos x="connsiteX0" y="connsiteY0"/>
              </a:cxn>
              <a:cxn ang="0">
                <a:pos x="connsiteX1" y="connsiteY1"/>
              </a:cxn>
              <a:cxn ang="0">
                <a:pos x="connsiteX2" y="connsiteY2"/>
              </a:cxn>
              <a:cxn ang="0">
                <a:pos x="connsiteX3" y="connsiteY3"/>
              </a:cxn>
            </a:cxnLst>
            <a:rect l="l" t="t" r="r" b="b"/>
            <a:pathLst>
              <a:path w="8542682" h="2130473">
                <a:moveTo>
                  <a:pt x="986689" y="0"/>
                </a:moveTo>
                <a:lnTo>
                  <a:pt x="8542682" y="0"/>
                </a:lnTo>
                <a:lnTo>
                  <a:pt x="8542682" y="2130473"/>
                </a:lnTo>
                <a:lnTo>
                  <a:pt x="0" y="2130473"/>
                </a:lnTo>
                <a:close/>
              </a:path>
            </a:pathLst>
          </a:custGeom>
          <a:noFill/>
          <a:extLst>
            <a:ext uri="{909E8E84-426E-40DD-AFC4-6F175D3DCCD1}">
              <a14:hiddenFill xmlns:a14="http://schemas.microsoft.com/office/drawing/2010/main">
                <a:solidFill>
                  <a:srgbClr val="FFFFFF"/>
                </a:solidFill>
              </a14:hiddenFill>
            </a:ext>
          </a:extLst>
        </p:spPr>
      </p:pic>
      <p:sp>
        <p:nvSpPr>
          <p:cNvPr id="73" name="Freeform 34">
            <a:extLst>
              <a:ext uri="{FF2B5EF4-FFF2-40B4-BE49-F238E27FC236}">
                <a16:creationId xmlns:a16="http://schemas.microsoft.com/office/drawing/2014/main" id="{B0992639-1CDA-4FE6-BB95-E13221490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5787645" y="4682362"/>
            <a:ext cx="3356355" cy="2174680"/>
          </a:xfrm>
          <a:custGeom>
            <a:avLst/>
            <a:gdLst>
              <a:gd name="connsiteX0" fmla="*/ 3468199 w 4475140"/>
              <a:gd name="connsiteY0" fmla="*/ 2174680 h 2174680"/>
              <a:gd name="connsiteX1" fmla="*/ 0 w 4475140"/>
              <a:gd name="connsiteY1" fmla="*/ 2174680 h 2174680"/>
              <a:gd name="connsiteX2" fmla="*/ 0 w 4475140"/>
              <a:gd name="connsiteY2" fmla="*/ 0 h 2174680"/>
              <a:gd name="connsiteX3" fmla="*/ 1074821 w 4475140"/>
              <a:gd name="connsiteY3" fmla="*/ 0 h 2174680"/>
              <a:gd name="connsiteX4" fmla="*/ 1074821 w 4475140"/>
              <a:gd name="connsiteY4" fmla="*/ 478 h 2174680"/>
              <a:gd name="connsiteX5" fmla="*/ 4475140 w 4475140"/>
              <a:gd name="connsiteY5" fmla="*/ 478 h 21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74680">
                <a:moveTo>
                  <a:pt x="3468199" y="2174680"/>
                </a:moveTo>
                <a:lnTo>
                  <a:pt x="0" y="2174680"/>
                </a:lnTo>
                <a:lnTo>
                  <a:pt x="0" y="0"/>
                </a:lnTo>
                <a:lnTo>
                  <a:pt x="1074821" y="0"/>
                </a:lnTo>
                <a:lnTo>
                  <a:pt x="1074821" y="478"/>
                </a:lnTo>
                <a:lnTo>
                  <a:pt x="4475140" y="478"/>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C:\Users\Jasonco\AppData\Local\Microsoft\Windows\Temporary Internet Files\Content.Outlook\FC3BJG91\CorelDRAW X5 in_.png">
            <a:extLst>
              <a:ext uri="{FF2B5EF4-FFF2-40B4-BE49-F238E27FC236}">
                <a16:creationId xmlns:a16="http://schemas.microsoft.com/office/drawing/2014/main" id="{B7303C1D-C3FC-416C-A484-4CBCFE1D1E08}"/>
              </a:ext>
            </a:extLst>
          </p:cNvPr>
          <p:cNvPicPr/>
          <p:nvPr/>
        </p:nvPicPr>
        <p:blipFill rotWithShape="1">
          <a:blip r:embed="rId3" cstate="print">
            <a:extLst>
              <a:ext uri="{28A0092B-C50C-407E-A947-70E740481C1C}">
                <a14:useLocalDpi xmlns:a14="http://schemas.microsoft.com/office/drawing/2010/main" val="0"/>
              </a:ext>
            </a:extLst>
          </a:blip>
          <a:srcRect l="6452" r="6447" b="2"/>
          <a:stretch/>
        </p:blipFill>
        <p:spPr bwMode="auto">
          <a:xfrm>
            <a:off x="20" y="4682838"/>
            <a:ext cx="6422512" cy="2175160"/>
          </a:xfrm>
          <a:custGeom>
            <a:avLst/>
            <a:gdLst>
              <a:gd name="connsiteX0" fmla="*/ 0 w 8563376"/>
              <a:gd name="connsiteY0" fmla="*/ 0 h 2175160"/>
              <a:gd name="connsiteX1" fmla="*/ 8563376 w 8563376"/>
              <a:gd name="connsiteY1" fmla="*/ 0 h 2175160"/>
              <a:gd name="connsiteX2" fmla="*/ 7555992 w 8563376"/>
              <a:gd name="connsiteY2" fmla="*/ 2175160 h 2175160"/>
              <a:gd name="connsiteX3" fmla="*/ 0 w 8563376"/>
              <a:gd name="connsiteY3" fmla="*/ 2175160 h 2175160"/>
            </a:gdLst>
            <a:ahLst/>
            <a:cxnLst>
              <a:cxn ang="0">
                <a:pos x="connsiteX0" y="connsiteY0"/>
              </a:cxn>
              <a:cxn ang="0">
                <a:pos x="connsiteX1" y="connsiteY1"/>
              </a:cxn>
              <a:cxn ang="0">
                <a:pos x="connsiteX2" y="connsiteY2"/>
              </a:cxn>
              <a:cxn ang="0">
                <a:pos x="connsiteX3" y="connsiteY3"/>
              </a:cxn>
            </a:cxnLst>
            <a:rect l="l" t="t" r="r" b="b"/>
            <a:pathLst>
              <a:path w="8563376" h="2175160">
                <a:moveTo>
                  <a:pt x="0" y="0"/>
                </a:moveTo>
                <a:lnTo>
                  <a:pt x="8563376" y="0"/>
                </a:lnTo>
                <a:lnTo>
                  <a:pt x="7555992" y="2175160"/>
                </a:lnTo>
                <a:lnTo>
                  <a:pt x="0" y="2175160"/>
                </a:lnTo>
                <a:close/>
              </a:path>
            </a:pathLst>
          </a:cu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81980" y="2924944"/>
            <a:ext cx="8229600" cy="4525963"/>
          </a:xfrm>
        </p:spPr>
        <p:txBody>
          <a:bodyPr/>
          <a:lstStyle/>
          <a:p>
            <a:pPr marL="0" indent="0">
              <a:buNone/>
            </a:pPr>
            <a:r>
              <a:rPr lang="en-US" b="1" u="sng" dirty="0"/>
              <a:t>Aim</a:t>
            </a:r>
            <a:endParaRPr lang="en-US" dirty="0"/>
          </a:p>
          <a:p>
            <a:r>
              <a:rPr lang="en-US" dirty="0"/>
              <a:t>The aim of the NBEMO, RPAS program is to provide timely response to emergencies that require light air support by day or night. This will provide responders safe and cost effective real time situational awareness.</a:t>
            </a:r>
          </a:p>
          <a:p>
            <a:endParaRPr lang="en-US" dirty="0"/>
          </a:p>
          <a:p>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59981"/>
            <a:ext cx="8434612" cy="2707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6889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a:t>
            </a:r>
            <a:br>
              <a:rPr lang="en-US" dirty="0"/>
            </a:br>
            <a:endParaRPr lang="en-US" dirty="0"/>
          </a:p>
        </p:txBody>
      </p:sp>
      <p:sp>
        <p:nvSpPr>
          <p:cNvPr id="3" name="Content Placeholder 2"/>
          <p:cNvSpPr>
            <a:spLocks noGrp="1"/>
          </p:cNvSpPr>
          <p:nvPr>
            <p:ph idx="1"/>
          </p:nvPr>
        </p:nvSpPr>
        <p:spPr/>
        <p:txBody>
          <a:bodyPr/>
          <a:lstStyle/>
          <a:p>
            <a:r>
              <a:rPr lang="en-US" sz="2800" dirty="0"/>
              <a:t>In emergencies that affects the lives, welfare or property of people in NB, the primary mission of NBEMO is to take necessary emergency measures to prevent the loss of life, property and the environment. </a:t>
            </a:r>
          </a:p>
          <a:p>
            <a:endParaRPr lang="en-US" sz="2800" dirty="0"/>
          </a:p>
          <a:p>
            <a:r>
              <a:rPr lang="en-US" sz="2800" dirty="0"/>
              <a:t>The RPAS program will provide the intelligence required to quickly assess and aid in the preparation of an Incident Action Plan during incidents, emergencies and disasters.</a:t>
            </a:r>
          </a:p>
          <a:p>
            <a:endParaRPr lang="en-US" dirty="0"/>
          </a:p>
        </p:txBody>
      </p:sp>
    </p:spTree>
    <p:extLst>
      <p:ext uri="{BB962C8B-B14F-4D97-AF65-F5344CB8AC3E}">
        <p14:creationId xmlns:p14="http://schemas.microsoft.com/office/powerpoint/2010/main" val="2488924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A person riding skis down a snow covered field&#10;&#10;Description generated with high confidence">
            <a:extLst>
              <a:ext uri="{FF2B5EF4-FFF2-40B4-BE49-F238E27FC236}">
                <a16:creationId xmlns:a16="http://schemas.microsoft.com/office/drawing/2014/main" id="{3A6A5109-6321-486B-9188-52C6F7AB0A2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6" r="10963" b="-1"/>
          <a:stretch/>
        </p:blipFill>
        <p:spPr>
          <a:xfrm>
            <a:off x="-1" y="10"/>
            <a:ext cx="9144000" cy="6857990"/>
          </a:xfrm>
          <a:prstGeom prst="rect">
            <a:avLst/>
          </a:prstGeom>
        </p:spPr>
      </p:pic>
      <p:sp>
        <p:nvSpPr>
          <p:cNvPr id="37"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1" y="2463131"/>
            <a:ext cx="4512879" cy="439486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68580" tIns="34290" rIns="68580" bIns="34290" rtlCol="0" anchor="t">
            <a:normAutofit/>
          </a:bodyPr>
          <a:lstStyle/>
          <a:p>
            <a:pPr algn="ctr">
              <a:spcAft>
                <a:spcPts val="750"/>
              </a:spcAft>
              <a:buClr>
                <a:schemeClr val="tx1"/>
              </a:buClr>
              <a:buSzPct val="100000"/>
            </a:pPr>
            <a:endParaRPr lang="en-US" sz="1200" cap="all"/>
          </a:p>
        </p:txBody>
      </p:sp>
      <p:sp>
        <p:nvSpPr>
          <p:cNvPr id="2" name="Rectangle 1">
            <a:extLst>
              <a:ext uri="{FF2B5EF4-FFF2-40B4-BE49-F238E27FC236}">
                <a16:creationId xmlns:a16="http://schemas.microsoft.com/office/drawing/2014/main" id="{16B6F9C4-8392-407F-8336-05E63881EFA4}"/>
              </a:ext>
            </a:extLst>
          </p:cNvPr>
          <p:cNvSpPr/>
          <p:nvPr/>
        </p:nvSpPr>
        <p:spPr>
          <a:xfrm>
            <a:off x="568370" y="3149961"/>
            <a:ext cx="3153103" cy="1007066"/>
          </a:xfrm>
          <a:prstGeom prst="rect">
            <a:avLst/>
          </a:prstGeom>
        </p:spPr>
        <p:txBody>
          <a:bodyPr vert="horz" lIns="91440" tIns="45720" rIns="91440" bIns="45720" rtlCol="0" anchor="ctr">
            <a:normAutofit/>
          </a:bodyPr>
          <a:lstStyle/>
          <a:p>
            <a:pPr algn="ctr">
              <a:lnSpc>
                <a:spcPct val="90000"/>
              </a:lnSpc>
              <a:spcAft>
                <a:spcPts val="600"/>
              </a:spcAft>
            </a:pPr>
            <a:r>
              <a:rPr lang="en-US" sz="3150" b="1" kern="1200">
                <a:solidFill>
                  <a:schemeClr val="tx1"/>
                </a:solidFill>
                <a:latin typeface="+mj-lt"/>
                <a:ea typeface="+mj-ea"/>
                <a:cs typeface="+mj-cs"/>
              </a:rPr>
              <a:t>NBEMO RPAS Team</a:t>
            </a:r>
            <a:endParaRPr lang="en-US" sz="3150" kern="1200">
              <a:solidFill>
                <a:schemeClr val="tx1"/>
              </a:solidFill>
              <a:latin typeface="+mj-lt"/>
              <a:ea typeface="+mj-ea"/>
              <a:cs typeface="+mj-cs"/>
            </a:endParaRPr>
          </a:p>
        </p:txBody>
      </p:sp>
      <p:cxnSp>
        <p:nvCxnSpPr>
          <p:cNvPr id="38" name="Straight Connector 34">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5115" y="4226880"/>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graphicFrame>
        <p:nvGraphicFramePr>
          <p:cNvPr id="10" name="Content Placeholder 2">
            <a:extLst>
              <a:ext uri="{FF2B5EF4-FFF2-40B4-BE49-F238E27FC236}">
                <a16:creationId xmlns:a16="http://schemas.microsoft.com/office/drawing/2014/main" id="{9B65CEF4-E7F9-4453-90D7-BAB1374AD9E9}"/>
              </a:ext>
            </a:extLst>
          </p:cNvPr>
          <p:cNvGraphicFramePr>
            <a:graphicFrameLocks noGrp="1"/>
          </p:cNvGraphicFramePr>
          <p:nvPr>
            <p:ph idx="1"/>
            <p:extLst>
              <p:ext uri="{D42A27DB-BD31-4B8C-83A1-F6EECF244321}">
                <p14:modId xmlns:p14="http://schemas.microsoft.com/office/powerpoint/2010/main" val="907746956"/>
              </p:ext>
            </p:extLst>
          </p:nvPr>
        </p:nvGraphicFramePr>
        <p:xfrm>
          <a:off x="430421" y="4277679"/>
          <a:ext cx="3444766" cy="19648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9735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23528" y="188640"/>
            <a:ext cx="8229600" cy="6408712"/>
          </a:xfrm>
        </p:spPr>
        <p:txBody>
          <a:bodyPr>
            <a:normAutofit/>
          </a:bodyPr>
          <a:lstStyle/>
          <a:p>
            <a:pPr marL="0" lvl="0" indent="0">
              <a:buNone/>
            </a:pPr>
            <a:r>
              <a:rPr lang="en-US" dirty="0"/>
              <a:t> </a:t>
            </a:r>
          </a:p>
          <a:p>
            <a:endParaRPr lang="en-US" dirty="0"/>
          </a:p>
          <a:p>
            <a:endParaRPr lang="en-US" dirty="0"/>
          </a:p>
        </p:txBody>
      </p:sp>
      <p:sp>
        <p:nvSpPr>
          <p:cNvPr id="2" name="Rectangle 1">
            <a:extLst>
              <a:ext uri="{FF2B5EF4-FFF2-40B4-BE49-F238E27FC236}">
                <a16:creationId xmlns:a16="http://schemas.microsoft.com/office/drawing/2014/main" id="{727337F1-A47E-4916-99B5-13D1834581B9}"/>
              </a:ext>
            </a:extLst>
          </p:cNvPr>
          <p:cNvSpPr/>
          <p:nvPr/>
        </p:nvSpPr>
        <p:spPr>
          <a:xfrm>
            <a:off x="549896" y="1484784"/>
            <a:ext cx="8003232" cy="3268587"/>
          </a:xfrm>
          <a:prstGeom prst="rect">
            <a:avLst/>
          </a:prstGeom>
        </p:spPr>
        <p:txBody>
          <a:bodyPr wrap="square">
            <a:spAutoFit/>
          </a:bodyPr>
          <a:lstStyle/>
          <a:p>
            <a:pPr marL="342900" lvl="0" indent="-342900" eaLnBrk="0" hangingPunct="0">
              <a:spcBef>
                <a:spcPct val="20000"/>
              </a:spcBef>
              <a:buFont typeface="Wingdings" panose="05000000000000000000" pitchFamily="2" charset="2"/>
              <a:buChar char="v"/>
            </a:pPr>
            <a:r>
              <a:rPr lang="en-US" sz="2400" dirty="0">
                <a:solidFill>
                  <a:prstClr val="black"/>
                </a:solidFill>
                <a:latin typeface="Arial" pitchFamily="34" charset="0"/>
                <a:cs typeface="Arial" pitchFamily="34" charset="0"/>
              </a:rPr>
              <a:t>Pilot – The Pilot in Command (PIC) will have been designated by the Air Operations Manager (AOM) prior to operations being conducted.  </a:t>
            </a:r>
          </a:p>
          <a:p>
            <a:pPr marL="342900" lvl="0" indent="-342900" eaLnBrk="0" hangingPunct="0">
              <a:spcBef>
                <a:spcPct val="20000"/>
              </a:spcBef>
              <a:buFont typeface="Wingdings" panose="05000000000000000000" pitchFamily="2" charset="2"/>
              <a:buChar char="v"/>
            </a:pPr>
            <a:endParaRPr lang="en-US" sz="2400" dirty="0">
              <a:solidFill>
                <a:prstClr val="black"/>
              </a:solidFill>
              <a:latin typeface="Arial" pitchFamily="34" charset="0"/>
              <a:cs typeface="Arial" pitchFamily="34" charset="0"/>
            </a:endParaRPr>
          </a:p>
          <a:p>
            <a:pPr marL="342900" lvl="0" indent="-342900" eaLnBrk="0" hangingPunct="0">
              <a:spcBef>
                <a:spcPct val="20000"/>
              </a:spcBef>
              <a:buFont typeface="Wingdings" panose="05000000000000000000" pitchFamily="2" charset="2"/>
              <a:buChar char="v"/>
            </a:pPr>
            <a:r>
              <a:rPr lang="en-US" sz="2400" dirty="0">
                <a:solidFill>
                  <a:prstClr val="black"/>
                </a:solidFill>
                <a:latin typeface="Arial" pitchFamily="34" charset="0"/>
                <a:cs typeface="Arial" pitchFamily="34" charset="0"/>
              </a:rPr>
              <a:t>NBEMO employs 4 Pilots, however, the designation of PIC is not assigned to any one person at all times, it is mission specific.</a:t>
            </a:r>
          </a:p>
          <a:p>
            <a:pPr marL="342900" lvl="0" indent="-342900" eaLnBrk="0" hangingPunct="0">
              <a:spcBef>
                <a:spcPct val="20000"/>
              </a:spcBef>
              <a:buFont typeface="Wingdings" panose="05000000000000000000" pitchFamily="2" charset="2"/>
              <a:buChar char="v"/>
            </a:pPr>
            <a:endParaRPr lang="en-US" sz="2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901639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941" y="836712"/>
            <a:ext cx="8964488" cy="5755422"/>
          </a:xfrm>
          <a:prstGeom prst="rect">
            <a:avLst/>
          </a:prstGeom>
        </p:spPr>
        <p:txBody>
          <a:bodyPr wrap="square">
            <a:spAutoFit/>
          </a:bodyPr>
          <a:lstStyle/>
          <a:p>
            <a:pPr>
              <a:buFont typeface="Wingdings" panose="05000000000000000000" pitchFamily="2" charset="2"/>
              <a:buChar char="v"/>
            </a:pPr>
            <a:r>
              <a:rPr lang="en-US" sz="2400" dirty="0"/>
              <a:t>Flight Observer -all pilots secondary duty when not flying are to  </a:t>
            </a:r>
          </a:p>
          <a:p>
            <a:r>
              <a:rPr lang="en-US" sz="2400" dirty="0"/>
              <a:t>    provide observation to the pilot in charge. </a:t>
            </a:r>
          </a:p>
          <a:p>
            <a:endParaRPr lang="en-US" sz="2000" dirty="0"/>
          </a:p>
          <a:p>
            <a:pPr marL="342900" indent="-342900">
              <a:buFont typeface="Wingdings" panose="05000000000000000000" pitchFamily="2" charset="2"/>
              <a:buChar char="v"/>
            </a:pPr>
            <a:r>
              <a:rPr lang="en-CA" sz="2400" dirty="0"/>
              <a:t>The visual observer is responsible for sense and avoid functions while operating visual line of site (VLOS).</a:t>
            </a:r>
          </a:p>
          <a:p>
            <a:endParaRPr lang="en-CA" sz="2400" dirty="0"/>
          </a:p>
          <a:p>
            <a:pPr marL="342900" indent="-342900">
              <a:buFont typeface="Wingdings" panose="05000000000000000000" pitchFamily="2" charset="2"/>
              <a:buChar char="v"/>
            </a:pPr>
            <a:r>
              <a:rPr lang="en-CA" sz="2400" dirty="0"/>
              <a:t>New Brunswick Emergency Measures Organization operates with a two person flight crew at all times.  One Pilot and one Observer for all missions.</a:t>
            </a:r>
          </a:p>
          <a:p>
            <a:endParaRPr lang="en-CA" sz="2400" dirty="0"/>
          </a:p>
          <a:p>
            <a:pPr marL="342900" indent="-342900">
              <a:buFont typeface="Wingdings" panose="05000000000000000000" pitchFamily="2" charset="2"/>
              <a:buChar char="v"/>
            </a:pPr>
            <a:r>
              <a:rPr lang="en-CA" sz="2400" dirty="0"/>
              <a:t>The Observer shall watch for conflicts within the operational air space, approaching weather phenomenon, bird activity </a:t>
            </a:r>
            <a:r>
              <a:rPr lang="en-CA" sz="2400" dirty="0" err="1"/>
              <a:t>etc</a:t>
            </a:r>
            <a:r>
              <a:rPr lang="en-CA" sz="2400" dirty="0"/>
              <a:t>…</a:t>
            </a:r>
          </a:p>
          <a:p>
            <a:endParaRPr lang="en-CA" sz="2000" dirty="0"/>
          </a:p>
          <a:p>
            <a:endParaRPr lang="en-CA" sz="2000" dirty="0"/>
          </a:p>
          <a:p>
            <a:endParaRPr lang="en-CA" sz="2000" dirty="0"/>
          </a:p>
        </p:txBody>
      </p:sp>
    </p:spTree>
    <p:extLst>
      <p:ext uri="{BB962C8B-B14F-4D97-AF65-F5344CB8AC3E}">
        <p14:creationId xmlns:p14="http://schemas.microsoft.com/office/powerpoint/2010/main" val="1444940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Arrow Connector 1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1490" y="2575034"/>
            <a:ext cx="3840085" cy="3462228"/>
          </a:xfrm>
        </p:spPr>
        <p:txBody>
          <a:bodyPr>
            <a:normAutofit/>
          </a:bodyPr>
          <a:lstStyle/>
          <a:p>
            <a:pPr marL="0" indent="0">
              <a:buNone/>
            </a:pPr>
            <a:r>
              <a:rPr lang="en-US" sz="1600"/>
              <a:t>Flight Authorization</a:t>
            </a:r>
          </a:p>
          <a:p>
            <a:pPr marL="0" indent="0">
              <a:buNone/>
            </a:pPr>
            <a:endParaRPr lang="en-US" sz="1600"/>
          </a:p>
          <a:p>
            <a:pPr lvl="1">
              <a:buFont typeface="Wingdings" panose="05000000000000000000" pitchFamily="2" charset="2"/>
              <a:buChar char="v"/>
            </a:pPr>
            <a:r>
              <a:rPr lang="en-US" sz="1600"/>
              <a:t>All flights shall be authorized by NBEMOs Chief of Operations and the AOM.  While operational this authority may be delegated to the PIC and in conjunction with the AOM.  </a:t>
            </a:r>
          </a:p>
          <a:p>
            <a:pPr lvl="1">
              <a:buFont typeface="Wingdings" panose="05000000000000000000" pitchFamily="2" charset="2"/>
              <a:buChar char="v"/>
            </a:pPr>
            <a:endParaRPr lang="en-US" sz="1600"/>
          </a:p>
        </p:txBody>
      </p:sp>
      <p:pic>
        <p:nvPicPr>
          <p:cNvPr id="4" name="Picture 3" descr="A group of people standing in a parking lot&#10;&#10;Description generated with very high confidence">
            <a:extLst>
              <a:ext uri="{FF2B5EF4-FFF2-40B4-BE49-F238E27FC236}">
                <a16:creationId xmlns:a16="http://schemas.microsoft.com/office/drawing/2014/main" id="{B7F9ED9B-DE70-4773-A342-4EC4A0C8FD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492" r="28422" b="-1"/>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813707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br>
              <a:rPr lang="en-US" u="sng" dirty="0"/>
            </a:br>
            <a:endParaRPr lang="en-US" dirty="0"/>
          </a:p>
        </p:txBody>
      </p:sp>
      <p:sp>
        <p:nvSpPr>
          <p:cNvPr id="3" name="Content Placeholder 2"/>
          <p:cNvSpPr>
            <a:spLocks noGrp="1"/>
          </p:cNvSpPr>
          <p:nvPr>
            <p:ph idx="1"/>
          </p:nvPr>
        </p:nvSpPr>
        <p:spPr>
          <a:xfrm>
            <a:off x="323528" y="476672"/>
            <a:ext cx="8229600" cy="4281339"/>
          </a:xfrm>
        </p:spPr>
        <p:txBody>
          <a:bodyPr/>
          <a:lstStyle/>
          <a:p>
            <a:pPr marL="457200" lvl="1" indent="0">
              <a:buNone/>
            </a:pPr>
            <a:r>
              <a:rPr lang="en-US" dirty="0"/>
              <a:t>All flight releases will be deemed to have been granted when the PIC has determined that:</a:t>
            </a:r>
          </a:p>
          <a:p>
            <a:pPr marL="457200" lvl="1" indent="0">
              <a:buNone/>
            </a:pPr>
            <a:endParaRPr lang="en-US" dirty="0"/>
          </a:p>
          <a:p>
            <a:pPr lvl="1">
              <a:buFont typeface="Wingdings" panose="05000000000000000000" pitchFamily="2" charset="2"/>
              <a:buChar char="v"/>
            </a:pPr>
            <a:r>
              <a:rPr lang="en-US" sz="2000" dirty="0"/>
              <a:t>The flight can be conducted in accordance with the NBEMO Air  Operations Manual and other applicable policies/regulations (Canadian Aeronautical Regulations);</a:t>
            </a:r>
          </a:p>
          <a:p>
            <a:pPr lvl="1">
              <a:buFont typeface="Wingdings" panose="05000000000000000000" pitchFamily="2" charset="2"/>
              <a:buChar char="v"/>
            </a:pPr>
            <a:r>
              <a:rPr lang="en-US" sz="2000" dirty="0"/>
              <a:t>All required licenses, permits and certificates are valid;</a:t>
            </a:r>
          </a:p>
          <a:p>
            <a:pPr lvl="1">
              <a:buFont typeface="Wingdings" panose="05000000000000000000" pitchFamily="2" charset="2"/>
              <a:buChar char="v"/>
            </a:pPr>
            <a:r>
              <a:rPr lang="en-US" sz="2000" dirty="0"/>
              <a:t>All required aircraft maintenance work has been completed and the aircraft is “airworthy”;</a:t>
            </a:r>
          </a:p>
          <a:p>
            <a:pPr lvl="1">
              <a:buFont typeface="Wingdings" panose="05000000000000000000" pitchFamily="2" charset="2"/>
              <a:buChar char="v"/>
            </a:pPr>
            <a:r>
              <a:rPr lang="en-US" sz="2000" dirty="0"/>
              <a:t>An operational flight plan or flight itinerary has been completed and filed as appropriate and in accordance with NBEMO procedures; and,</a:t>
            </a:r>
          </a:p>
          <a:p>
            <a:pPr lvl="1">
              <a:buFont typeface="Wingdings" panose="05000000000000000000" pitchFamily="2" charset="2"/>
              <a:buChar char="v"/>
            </a:pPr>
            <a:r>
              <a:rPr lang="en-US" sz="2000" dirty="0"/>
              <a:t>All documents and manuals as required by CARS and are available on site.</a:t>
            </a:r>
          </a:p>
          <a:p>
            <a:pPr lvl="1">
              <a:buFont typeface="Wingdings" panose="05000000000000000000" pitchFamily="2" charset="2"/>
              <a:buChar char="v"/>
            </a:pPr>
            <a:endParaRPr lang="en-US" sz="2400" dirty="0"/>
          </a:p>
          <a:p>
            <a:pPr lvl="1">
              <a:buFont typeface="Wingdings" panose="05000000000000000000" pitchFamily="2" charset="2"/>
              <a:buChar char="v"/>
            </a:pPr>
            <a:endParaRPr lang="en-US" dirty="0"/>
          </a:p>
          <a:p>
            <a:pPr marL="0" indent="0">
              <a:buNone/>
            </a:pPr>
            <a:r>
              <a:rPr lang="en-US" dirty="0"/>
              <a:t> </a:t>
            </a:r>
          </a:p>
        </p:txBody>
      </p:sp>
    </p:spTree>
    <p:extLst>
      <p:ext uri="{BB962C8B-B14F-4D97-AF65-F5344CB8AC3E}">
        <p14:creationId xmlns:p14="http://schemas.microsoft.com/office/powerpoint/2010/main" val="1568121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900</Words>
  <Application>Microsoft Office PowerPoint</Application>
  <PresentationFormat>On-screen Show (4:3)</PresentationFormat>
  <Paragraphs>99</Paragraphs>
  <Slides>23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Arial Narrow</vt:lpstr>
      <vt:lpstr>Calibri</vt:lpstr>
      <vt:lpstr>Wingdings</vt:lpstr>
      <vt:lpstr>Office Theme</vt:lpstr>
      <vt:lpstr>PowerPoint Presentation</vt:lpstr>
      <vt:lpstr>Remotely Piloted Aircraft System (RPAS)</vt:lpstr>
      <vt:lpstr>PowerPoint Presentation</vt:lpstr>
      <vt:lpstr>General </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MATRICE 210 RTK </vt:lpstr>
      <vt:lpstr>Powerline Tethering </vt:lpstr>
      <vt:lpstr>PowerPoint Presentation</vt:lpstr>
      <vt:lpstr>Provincial Emergency Command Post</vt:lpstr>
      <vt:lpstr>Regional Operations</vt:lpstr>
      <vt:lpstr>PowerPoint Presentation</vt:lpstr>
      <vt:lpstr>PowerPoint Presentation</vt:lpstr>
      <vt:lpstr>PowerPoint Presentation</vt:lpstr>
      <vt:lpstr>Military Request for Assistance</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Cooling, Jason (DPS/MSP)</dc:creator>
  <cp:lastModifiedBy>Cooling, Jason (DPS/MSP)</cp:lastModifiedBy>
  <cp:revision>5</cp:revision>
  <dcterms:created xsi:type="dcterms:W3CDTF">2020-01-25T21:14:09Z</dcterms:created>
  <dcterms:modified xsi:type="dcterms:W3CDTF">2020-01-25T21:43:53Z</dcterms:modified>
</cp:coreProperties>
</file>