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3" r:id="rId3"/>
    <p:sldId id="275" r:id="rId4"/>
    <p:sldId id="276" r:id="rId5"/>
    <p:sldId id="277" r:id="rId6"/>
    <p:sldId id="295" r:id="rId7"/>
    <p:sldId id="293" r:id="rId8"/>
    <p:sldId id="278" r:id="rId9"/>
    <p:sldId id="279" r:id="rId10"/>
    <p:sldId id="304" r:id="rId11"/>
    <p:sldId id="284" r:id="rId12"/>
    <p:sldId id="280" r:id="rId13"/>
    <p:sldId id="281" r:id="rId14"/>
    <p:sldId id="305" r:id="rId15"/>
    <p:sldId id="296" r:id="rId16"/>
    <p:sldId id="306" r:id="rId17"/>
    <p:sldId id="307" r:id="rId18"/>
    <p:sldId id="282" r:id="rId19"/>
    <p:sldId id="283" r:id="rId20"/>
    <p:sldId id="285" r:id="rId21"/>
    <p:sldId id="302" r:id="rId22"/>
    <p:sldId id="286" r:id="rId23"/>
    <p:sldId id="258"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0" autoAdjust="0"/>
  </p:normalViewPr>
  <p:slideViewPr>
    <p:cSldViewPr>
      <p:cViewPr varScale="1">
        <p:scale>
          <a:sx n="68" d="100"/>
          <a:sy n="68" d="100"/>
        </p:scale>
        <p:origin x="1446"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4" d="100"/>
          <a:sy n="84" d="100"/>
        </p:scale>
        <p:origin x="30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611265-CE3E-4812-9488-4D9F813AF73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7B51CF1-D285-4DF1-B8F2-5F4B9D539753}">
      <dgm:prSet/>
      <dgm:spPr/>
      <dgm:t>
        <a:bodyPr/>
        <a:lstStyle/>
        <a:p>
          <a:r>
            <a:rPr lang="fr-FR" dirty="0"/>
            <a:t>Voici la composition de l’équipe responsable du SATP de l’OMU NB : </a:t>
          </a:r>
          <a:endParaRPr lang="en-US" dirty="0"/>
        </a:p>
      </dgm:t>
    </dgm:pt>
    <dgm:pt modelId="{2136BC1D-A68E-4350-B663-444AE3EFD969}" type="parTrans" cxnId="{9E429E30-72A5-47E8-A201-0E833A678DE3}">
      <dgm:prSet/>
      <dgm:spPr/>
      <dgm:t>
        <a:bodyPr/>
        <a:lstStyle/>
        <a:p>
          <a:endParaRPr lang="en-US"/>
        </a:p>
      </dgm:t>
    </dgm:pt>
    <dgm:pt modelId="{489ECDC9-E988-4B75-9BC9-E3151AE6A489}" type="sibTrans" cxnId="{9E429E30-72A5-47E8-A201-0E833A678DE3}">
      <dgm:prSet/>
      <dgm:spPr/>
      <dgm:t>
        <a:bodyPr/>
        <a:lstStyle/>
        <a:p>
          <a:endParaRPr lang="en-US"/>
        </a:p>
      </dgm:t>
    </dgm:pt>
    <dgm:pt modelId="{4F706F36-2084-402C-914C-64C6DA17BA48}">
      <dgm:prSet/>
      <dgm:spPr/>
      <dgm:t>
        <a:bodyPr/>
        <a:lstStyle/>
        <a:p>
          <a:r>
            <a:rPr lang="fr-FR" dirty="0"/>
            <a:t>Gestionnaire des opérations aériennes et chef pilote – Jason </a:t>
          </a:r>
          <a:r>
            <a:rPr lang="fr-FR" dirty="0" err="1"/>
            <a:t>Cooling</a:t>
          </a:r>
          <a:r>
            <a:rPr lang="fr-FR" dirty="0"/>
            <a:t> </a:t>
          </a:r>
          <a:endParaRPr lang="en-US" dirty="0"/>
        </a:p>
      </dgm:t>
    </dgm:pt>
    <dgm:pt modelId="{B9BA9A02-CFDC-4EC1-A1FB-F0BABEA8B384}" type="parTrans" cxnId="{10916717-C9E7-4E94-9453-590D1F5EFBB1}">
      <dgm:prSet/>
      <dgm:spPr/>
      <dgm:t>
        <a:bodyPr/>
        <a:lstStyle/>
        <a:p>
          <a:endParaRPr lang="en-US"/>
        </a:p>
      </dgm:t>
    </dgm:pt>
    <dgm:pt modelId="{A0F25C33-5363-43DF-B34E-6755E87AF2EE}" type="sibTrans" cxnId="{10916717-C9E7-4E94-9453-590D1F5EFBB1}">
      <dgm:prSet/>
      <dgm:spPr/>
      <dgm:t>
        <a:bodyPr/>
        <a:lstStyle/>
        <a:p>
          <a:endParaRPr lang="en-US"/>
        </a:p>
      </dgm:t>
    </dgm:pt>
    <dgm:pt modelId="{731E1A0F-DA73-428B-B6AD-FA2AD9AAFB31}">
      <dgm:prSet/>
      <dgm:spPr/>
      <dgm:t>
        <a:bodyPr/>
        <a:lstStyle/>
        <a:p>
          <a:r>
            <a:rPr lang="en-CA" dirty="0" err="1"/>
            <a:t>Pilote</a:t>
          </a:r>
          <a:r>
            <a:rPr lang="en-CA" dirty="0"/>
            <a:t> 1 – Pete Lussier</a:t>
          </a:r>
          <a:endParaRPr lang="en-US" dirty="0"/>
        </a:p>
      </dgm:t>
    </dgm:pt>
    <dgm:pt modelId="{9B1F99D0-4C5E-4473-BDAF-1F964B2DFC54}" type="parTrans" cxnId="{BB0DF3D5-2C5A-408A-AD84-11F43EEE0663}">
      <dgm:prSet/>
      <dgm:spPr/>
      <dgm:t>
        <a:bodyPr/>
        <a:lstStyle/>
        <a:p>
          <a:endParaRPr lang="en-US"/>
        </a:p>
      </dgm:t>
    </dgm:pt>
    <dgm:pt modelId="{227BA216-A86F-4827-8365-83891BACD3CC}" type="sibTrans" cxnId="{BB0DF3D5-2C5A-408A-AD84-11F43EEE0663}">
      <dgm:prSet/>
      <dgm:spPr/>
      <dgm:t>
        <a:bodyPr/>
        <a:lstStyle/>
        <a:p>
          <a:endParaRPr lang="en-US"/>
        </a:p>
      </dgm:t>
    </dgm:pt>
    <dgm:pt modelId="{628D7720-B88B-4781-A00C-B470C83F0DF5}">
      <dgm:prSet/>
      <dgm:spPr/>
      <dgm:t>
        <a:bodyPr/>
        <a:lstStyle/>
        <a:p>
          <a:r>
            <a:rPr lang="en-CA" dirty="0" err="1"/>
            <a:t>Pilote</a:t>
          </a:r>
          <a:r>
            <a:rPr lang="en-CA" dirty="0"/>
            <a:t> 2 – Bryce </a:t>
          </a:r>
          <a:r>
            <a:rPr lang="en-CA" dirty="0" err="1"/>
            <a:t>Firlotte</a:t>
          </a:r>
          <a:endParaRPr lang="en-CA" dirty="0"/>
        </a:p>
      </dgm:t>
    </dgm:pt>
    <dgm:pt modelId="{8BAED8DD-7C0B-44DB-92FD-1D82F09F62CE}" type="parTrans" cxnId="{019DF2D2-6961-4F08-9075-081D0060A970}">
      <dgm:prSet/>
      <dgm:spPr/>
      <dgm:t>
        <a:bodyPr/>
        <a:lstStyle/>
        <a:p>
          <a:endParaRPr lang="en-US"/>
        </a:p>
      </dgm:t>
    </dgm:pt>
    <dgm:pt modelId="{FC62A56F-33D3-445A-A946-D552A2BD9656}" type="sibTrans" cxnId="{019DF2D2-6961-4F08-9075-081D0060A970}">
      <dgm:prSet/>
      <dgm:spPr/>
      <dgm:t>
        <a:bodyPr/>
        <a:lstStyle/>
        <a:p>
          <a:endParaRPr lang="en-US"/>
        </a:p>
      </dgm:t>
    </dgm:pt>
    <dgm:pt modelId="{E7097DB2-EEF2-4FEE-A5FB-CD12DBF14E6E}">
      <dgm:prSet/>
      <dgm:spPr/>
      <dgm:t>
        <a:bodyPr/>
        <a:lstStyle/>
        <a:p>
          <a:r>
            <a:rPr lang="en-CA" dirty="0" err="1"/>
            <a:t>Pilote</a:t>
          </a:r>
          <a:r>
            <a:rPr lang="en-CA" dirty="0"/>
            <a:t> 3 – Ken McGee</a:t>
          </a:r>
          <a:endParaRPr lang="en-US" dirty="0"/>
        </a:p>
      </dgm:t>
    </dgm:pt>
    <dgm:pt modelId="{44D3012F-ADE3-4556-9951-D5355469D58B}" type="parTrans" cxnId="{B3D24536-C45F-44F3-847E-6A54837FEDDF}">
      <dgm:prSet/>
      <dgm:spPr/>
      <dgm:t>
        <a:bodyPr/>
        <a:lstStyle/>
        <a:p>
          <a:endParaRPr lang="en-US"/>
        </a:p>
      </dgm:t>
    </dgm:pt>
    <dgm:pt modelId="{8BB29702-4A47-448A-A192-FB14422A19D8}" type="sibTrans" cxnId="{B3D24536-C45F-44F3-847E-6A54837FEDDF}">
      <dgm:prSet/>
      <dgm:spPr/>
      <dgm:t>
        <a:bodyPr/>
        <a:lstStyle/>
        <a:p>
          <a:endParaRPr lang="en-US"/>
        </a:p>
      </dgm:t>
    </dgm:pt>
    <dgm:pt modelId="{55776CCA-8C16-41B1-964F-7F3C423D3E18}">
      <dgm:prSet/>
      <dgm:spPr/>
      <dgm:t>
        <a:bodyPr/>
        <a:lstStyle/>
        <a:p>
          <a:r>
            <a:rPr lang="fr-FR" dirty="0"/>
            <a:t>Pilote 4 – Poste à combler</a:t>
          </a:r>
          <a:endParaRPr lang="en-US" dirty="0"/>
        </a:p>
      </dgm:t>
    </dgm:pt>
    <dgm:pt modelId="{BB29EADE-1563-46FD-92B1-0C3A90D92327}" type="parTrans" cxnId="{06051A0C-9A83-4F54-88A4-85A4946F7AC9}">
      <dgm:prSet/>
      <dgm:spPr/>
      <dgm:t>
        <a:bodyPr/>
        <a:lstStyle/>
        <a:p>
          <a:endParaRPr lang="en-US"/>
        </a:p>
      </dgm:t>
    </dgm:pt>
    <dgm:pt modelId="{7EBF847D-250A-4CF2-9BCC-C7F6CE9E4D61}" type="sibTrans" cxnId="{06051A0C-9A83-4F54-88A4-85A4946F7AC9}">
      <dgm:prSet/>
      <dgm:spPr/>
      <dgm:t>
        <a:bodyPr/>
        <a:lstStyle/>
        <a:p>
          <a:endParaRPr lang="en-US"/>
        </a:p>
      </dgm:t>
    </dgm:pt>
    <dgm:pt modelId="{46A881D9-CB47-4CB6-9FC9-D4D99D2C0A48}" type="pres">
      <dgm:prSet presAssocID="{64611265-CE3E-4812-9488-4D9F813AF739}" presName="diagram" presStyleCnt="0">
        <dgm:presLayoutVars>
          <dgm:dir/>
          <dgm:resizeHandles val="exact"/>
        </dgm:presLayoutVars>
      </dgm:prSet>
      <dgm:spPr/>
    </dgm:pt>
    <dgm:pt modelId="{4BC0FCA3-EB95-4950-9BE2-F1A44E4FDC02}" type="pres">
      <dgm:prSet presAssocID="{87B51CF1-D285-4DF1-B8F2-5F4B9D539753}" presName="node" presStyleLbl="node1" presStyleIdx="0" presStyleCnt="6">
        <dgm:presLayoutVars>
          <dgm:bulletEnabled val="1"/>
        </dgm:presLayoutVars>
      </dgm:prSet>
      <dgm:spPr/>
    </dgm:pt>
    <dgm:pt modelId="{944961D6-F5D4-4608-BA1F-B55B04A985AF}" type="pres">
      <dgm:prSet presAssocID="{489ECDC9-E988-4B75-9BC9-E3151AE6A489}" presName="sibTrans" presStyleCnt="0"/>
      <dgm:spPr/>
    </dgm:pt>
    <dgm:pt modelId="{8E86450B-D20E-42D0-8C7C-4E624DFAFD27}" type="pres">
      <dgm:prSet presAssocID="{4F706F36-2084-402C-914C-64C6DA17BA48}" presName="node" presStyleLbl="node1" presStyleIdx="1" presStyleCnt="6">
        <dgm:presLayoutVars>
          <dgm:bulletEnabled val="1"/>
        </dgm:presLayoutVars>
      </dgm:prSet>
      <dgm:spPr/>
    </dgm:pt>
    <dgm:pt modelId="{F21632CB-D83B-4A06-BA7C-EE996EE1C406}" type="pres">
      <dgm:prSet presAssocID="{A0F25C33-5363-43DF-B34E-6755E87AF2EE}" presName="sibTrans" presStyleCnt="0"/>
      <dgm:spPr/>
    </dgm:pt>
    <dgm:pt modelId="{6192F778-1C50-480B-9967-D6E4617CA33C}" type="pres">
      <dgm:prSet presAssocID="{731E1A0F-DA73-428B-B6AD-FA2AD9AAFB31}" presName="node" presStyleLbl="node1" presStyleIdx="2" presStyleCnt="6">
        <dgm:presLayoutVars>
          <dgm:bulletEnabled val="1"/>
        </dgm:presLayoutVars>
      </dgm:prSet>
      <dgm:spPr/>
    </dgm:pt>
    <dgm:pt modelId="{99DCBAB8-3B04-4F14-B0A7-BFAAACD9E92D}" type="pres">
      <dgm:prSet presAssocID="{227BA216-A86F-4827-8365-83891BACD3CC}" presName="sibTrans" presStyleCnt="0"/>
      <dgm:spPr/>
    </dgm:pt>
    <dgm:pt modelId="{3DB48D71-966E-498A-B14B-26F0EB76A545}" type="pres">
      <dgm:prSet presAssocID="{628D7720-B88B-4781-A00C-B470C83F0DF5}" presName="node" presStyleLbl="node1" presStyleIdx="3" presStyleCnt="6">
        <dgm:presLayoutVars>
          <dgm:bulletEnabled val="1"/>
        </dgm:presLayoutVars>
      </dgm:prSet>
      <dgm:spPr/>
    </dgm:pt>
    <dgm:pt modelId="{84693D52-EF0B-445A-8987-58EA0ADFE739}" type="pres">
      <dgm:prSet presAssocID="{FC62A56F-33D3-445A-A946-D552A2BD9656}" presName="sibTrans" presStyleCnt="0"/>
      <dgm:spPr/>
    </dgm:pt>
    <dgm:pt modelId="{52D50C30-C259-4265-917A-E36394731FBF}" type="pres">
      <dgm:prSet presAssocID="{E7097DB2-EEF2-4FEE-A5FB-CD12DBF14E6E}" presName="node" presStyleLbl="node1" presStyleIdx="4" presStyleCnt="6">
        <dgm:presLayoutVars>
          <dgm:bulletEnabled val="1"/>
        </dgm:presLayoutVars>
      </dgm:prSet>
      <dgm:spPr/>
    </dgm:pt>
    <dgm:pt modelId="{678A8689-9A90-4CA8-9AF7-9C82C2FA4EC1}" type="pres">
      <dgm:prSet presAssocID="{8BB29702-4A47-448A-A192-FB14422A19D8}" presName="sibTrans" presStyleCnt="0"/>
      <dgm:spPr/>
    </dgm:pt>
    <dgm:pt modelId="{B7C7C1DE-65D6-492D-9AFC-45F337EC990C}" type="pres">
      <dgm:prSet presAssocID="{55776CCA-8C16-41B1-964F-7F3C423D3E18}" presName="node" presStyleLbl="node1" presStyleIdx="5" presStyleCnt="6">
        <dgm:presLayoutVars>
          <dgm:bulletEnabled val="1"/>
        </dgm:presLayoutVars>
      </dgm:prSet>
      <dgm:spPr/>
    </dgm:pt>
  </dgm:ptLst>
  <dgm:cxnLst>
    <dgm:cxn modelId="{06051A0C-9A83-4F54-88A4-85A4946F7AC9}" srcId="{64611265-CE3E-4812-9488-4D9F813AF739}" destId="{55776CCA-8C16-41B1-964F-7F3C423D3E18}" srcOrd="5" destOrd="0" parTransId="{BB29EADE-1563-46FD-92B1-0C3A90D92327}" sibTransId="{7EBF847D-250A-4CF2-9BCC-C7F6CE9E4D61}"/>
    <dgm:cxn modelId="{10916717-C9E7-4E94-9453-590D1F5EFBB1}" srcId="{64611265-CE3E-4812-9488-4D9F813AF739}" destId="{4F706F36-2084-402C-914C-64C6DA17BA48}" srcOrd="1" destOrd="0" parTransId="{B9BA9A02-CFDC-4EC1-A1FB-F0BABEA8B384}" sibTransId="{A0F25C33-5363-43DF-B34E-6755E87AF2EE}"/>
    <dgm:cxn modelId="{E7AE2624-6557-450F-9B83-F2B6667097A7}" type="presOf" srcId="{64611265-CE3E-4812-9488-4D9F813AF739}" destId="{46A881D9-CB47-4CB6-9FC9-D4D99D2C0A48}" srcOrd="0" destOrd="0" presId="urn:microsoft.com/office/officeart/2005/8/layout/default"/>
    <dgm:cxn modelId="{20465D29-E194-4A01-9587-73E2964F3B4C}" type="presOf" srcId="{731E1A0F-DA73-428B-B6AD-FA2AD9AAFB31}" destId="{6192F778-1C50-480B-9967-D6E4617CA33C}" srcOrd="0" destOrd="0" presId="urn:microsoft.com/office/officeart/2005/8/layout/default"/>
    <dgm:cxn modelId="{9E429E30-72A5-47E8-A201-0E833A678DE3}" srcId="{64611265-CE3E-4812-9488-4D9F813AF739}" destId="{87B51CF1-D285-4DF1-B8F2-5F4B9D539753}" srcOrd="0" destOrd="0" parTransId="{2136BC1D-A68E-4350-B663-444AE3EFD969}" sibTransId="{489ECDC9-E988-4B75-9BC9-E3151AE6A489}"/>
    <dgm:cxn modelId="{B3D24536-C45F-44F3-847E-6A54837FEDDF}" srcId="{64611265-CE3E-4812-9488-4D9F813AF739}" destId="{E7097DB2-EEF2-4FEE-A5FB-CD12DBF14E6E}" srcOrd="4" destOrd="0" parTransId="{44D3012F-ADE3-4556-9951-D5355469D58B}" sibTransId="{8BB29702-4A47-448A-A192-FB14422A19D8}"/>
    <dgm:cxn modelId="{00B9A185-43BB-4C6A-BC0A-D13536A74FE5}" type="presOf" srcId="{87B51CF1-D285-4DF1-B8F2-5F4B9D539753}" destId="{4BC0FCA3-EB95-4950-9BE2-F1A44E4FDC02}" srcOrd="0" destOrd="0" presId="urn:microsoft.com/office/officeart/2005/8/layout/default"/>
    <dgm:cxn modelId="{B9232198-F233-4324-BD06-AC79AC963D72}" type="presOf" srcId="{E7097DB2-EEF2-4FEE-A5FB-CD12DBF14E6E}" destId="{52D50C30-C259-4265-917A-E36394731FBF}" srcOrd="0" destOrd="0" presId="urn:microsoft.com/office/officeart/2005/8/layout/default"/>
    <dgm:cxn modelId="{CC6E37A8-5A7E-4C27-9A01-5F2BB83A5E08}" type="presOf" srcId="{4F706F36-2084-402C-914C-64C6DA17BA48}" destId="{8E86450B-D20E-42D0-8C7C-4E624DFAFD27}" srcOrd="0" destOrd="0" presId="urn:microsoft.com/office/officeart/2005/8/layout/default"/>
    <dgm:cxn modelId="{3A719EBD-5192-4D3A-9BDB-5FF735A51C79}" type="presOf" srcId="{628D7720-B88B-4781-A00C-B470C83F0DF5}" destId="{3DB48D71-966E-498A-B14B-26F0EB76A545}" srcOrd="0" destOrd="0" presId="urn:microsoft.com/office/officeart/2005/8/layout/default"/>
    <dgm:cxn modelId="{5A3FA5C1-1F3F-413B-9380-E7C1A957BD2C}" type="presOf" srcId="{55776CCA-8C16-41B1-964F-7F3C423D3E18}" destId="{B7C7C1DE-65D6-492D-9AFC-45F337EC990C}" srcOrd="0" destOrd="0" presId="urn:microsoft.com/office/officeart/2005/8/layout/default"/>
    <dgm:cxn modelId="{019DF2D2-6961-4F08-9075-081D0060A970}" srcId="{64611265-CE3E-4812-9488-4D9F813AF739}" destId="{628D7720-B88B-4781-A00C-B470C83F0DF5}" srcOrd="3" destOrd="0" parTransId="{8BAED8DD-7C0B-44DB-92FD-1D82F09F62CE}" sibTransId="{FC62A56F-33D3-445A-A946-D552A2BD9656}"/>
    <dgm:cxn modelId="{BB0DF3D5-2C5A-408A-AD84-11F43EEE0663}" srcId="{64611265-CE3E-4812-9488-4D9F813AF739}" destId="{731E1A0F-DA73-428B-B6AD-FA2AD9AAFB31}" srcOrd="2" destOrd="0" parTransId="{9B1F99D0-4C5E-4473-BDAF-1F964B2DFC54}" sibTransId="{227BA216-A86F-4827-8365-83891BACD3CC}"/>
    <dgm:cxn modelId="{AF1772B0-517B-41A1-8BAC-410F0350F061}" type="presParOf" srcId="{46A881D9-CB47-4CB6-9FC9-D4D99D2C0A48}" destId="{4BC0FCA3-EB95-4950-9BE2-F1A44E4FDC02}" srcOrd="0" destOrd="0" presId="urn:microsoft.com/office/officeart/2005/8/layout/default"/>
    <dgm:cxn modelId="{E4A110C8-EC4A-4239-BA66-15786807E746}" type="presParOf" srcId="{46A881D9-CB47-4CB6-9FC9-D4D99D2C0A48}" destId="{944961D6-F5D4-4608-BA1F-B55B04A985AF}" srcOrd="1" destOrd="0" presId="urn:microsoft.com/office/officeart/2005/8/layout/default"/>
    <dgm:cxn modelId="{F26D3C9F-1076-4DEB-A113-4E1A15BB3E9A}" type="presParOf" srcId="{46A881D9-CB47-4CB6-9FC9-D4D99D2C0A48}" destId="{8E86450B-D20E-42D0-8C7C-4E624DFAFD27}" srcOrd="2" destOrd="0" presId="urn:microsoft.com/office/officeart/2005/8/layout/default"/>
    <dgm:cxn modelId="{F91DE0CC-F48C-4AAD-94F5-85869CB6F616}" type="presParOf" srcId="{46A881D9-CB47-4CB6-9FC9-D4D99D2C0A48}" destId="{F21632CB-D83B-4A06-BA7C-EE996EE1C406}" srcOrd="3" destOrd="0" presId="urn:microsoft.com/office/officeart/2005/8/layout/default"/>
    <dgm:cxn modelId="{792F1C27-839C-41F9-82B5-3966FB2A4561}" type="presParOf" srcId="{46A881D9-CB47-4CB6-9FC9-D4D99D2C0A48}" destId="{6192F778-1C50-480B-9967-D6E4617CA33C}" srcOrd="4" destOrd="0" presId="urn:microsoft.com/office/officeart/2005/8/layout/default"/>
    <dgm:cxn modelId="{1A7FA0EC-6930-4E7D-9316-514461B01623}" type="presParOf" srcId="{46A881D9-CB47-4CB6-9FC9-D4D99D2C0A48}" destId="{99DCBAB8-3B04-4F14-B0A7-BFAAACD9E92D}" srcOrd="5" destOrd="0" presId="urn:microsoft.com/office/officeart/2005/8/layout/default"/>
    <dgm:cxn modelId="{0133EAFF-1862-4DBF-B5E6-5228CAF9B206}" type="presParOf" srcId="{46A881D9-CB47-4CB6-9FC9-D4D99D2C0A48}" destId="{3DB48D71-966E-498A-B14B-26F0EB76A545}" srcOrd="6" destOrd="0" presId="urn:microsoft.com/office/officeart/2005/8/layout/default"/>
    <dgm:cxn modelId="{89C0FEE0-41C8-4DC2-AD00-6D1079EA14F9}" type="presParOf" srcId="{46A881D9-CB47-4CB6-9FC9-D4D99D2C0A48}" destId="{84693D52-EF0B-445A-8987-58EA0ADFE739}" srcOrd="7" destOrd="0" presId="urn:microsoft.com/office/officeart/2005/8/layout/default"/>
    <dgm:cxn modelId="{68513867-4C0F-406A-8215-7E13B8132326}" type="presParOf" srcId="{46A881D9-CB47-4CB6-9FC9-D4D99D2C0A48}" destId="{52D50C30-C259-4265-917A-E36394731FBF}" srcOrd="8" destOrd="0" presId="urn:microsoft.com/office/officeart/2005/8/layout/default"/>
    <dgm:cxn modelId="{0C346F9B-BF70-4147-BD72-8242529C6331}" type="presParOf" srcId="{46A881D9-CB47-4CB6-9FC9-D4D99D2C0A48}" destId="{678A8689-9A90-4CA8-9AF7-9C82C2FA4EC1}" srcOrd="9" destOrd="0" presId="urn:microsoft.com/office/officeart/2005/8/layout/default"/>
    <dgm:cxn modelId="{9F6FFBC2-A39C-42F6-91F6-6EC99246E5D9}" type="presParOf" srcId="{46A881D9-CB47-4CB6-9FC9-D4D99D2C0A48}" destId="{B7C7C1DE-65D6-492D-9AFC-45F337EC990C}"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0FCA3-EB95-4950-9BE2-F1A44E4FDC02}">
      <dsp:nvSpPr>
        <dsp:cNvPr id="0" name=""/>
        <dsp:cNvSpPr/>
      </dsp:nvSpPr>
      <dsp:spPr>
        <a:xfrm>
          <a:off x="0" y="282721"/>
          <a:ext cx="1076489" cy="6458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Voici la composition de l’équipe responsable du SATP de l’OMU NB : </a:t>
          </a:r>
          <a:endParaRPr lang="en-US" sz="900" kern="1200" dirty="0"/>
        </a:p>
      </dsp:txBody>
      <dsp:txXfrm>
        <a:off x="0" y="282721"/>
        <a:ext cx="1076489" cy="645893"/>
      </dsp:txXfrm>
    </dsp:sp>
    <dsp:sp modelId="{8E86450B-D20E-42D0-8C7C-4E624DFAFD27}">
      <dsp:nvSpPr>
        <dsp:cNvPr id="0" name=""/>
        <dsp:cNvSpPr/>
      </dsp:nvSpPr>
      <dsp:spPr>
        <a:xfrm>
          <a:off x="1184138" y="282721"/>
          <a:ext cx="1076489" cy="645893"/>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Gestionnaire des opérations aériennes et chef pilote – Jason </a:t>
          </a:r>
          <a:r>
            <a:rPr lang="fr-FR" sz="900" kern="1200" dirty="0" err="1"/>
            <a:t>Cooling</a:t>
          </a:r>
          <a:r>
            <a:rPr lang="fr-FR" sz="900" kern="1200" dirty="0"/>
            <a:t> </a:t>
          </a:r>
          <a:endParaRPr lang="en-US" sz="900" kern="1200" dirty="0"/>
        </a:p>
      </dsp:txBody>
      <dsp:txXfrm>
        <a:off x="1184138" y="282721"/>
        <a:ext cx="1076489" cy="645893"/>
      </dsp:txXfrm>
    </dsp:sp>
    <dsp:sp modelId="{6192F778-1C50-480B-9967-D6E4617CA33C}">
      <dsp:nvSpPr>
        <dsp:cNvPr id="0" name=""/>
        <dsp:cNvSpPr/>
      </dsp:nvSpPr>
      <dsp:spPr>
        <a:xfrm>
          <a:off x="2368276" y="282721"/>
          <a:ext cx="1076489" cy="645893"/>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kern="1200" dirty="0" err="1"/>
            <a:t>Pilote</a:t>
          </a:r>
          <a:r>
            <a:rPr lang="en-CA" sz="900" kern="1200" dirty="0"/>
            <a:t> 1 – Pete Lussier</a:t>
          </a:r>
          <a:endParaRPr lang="en-US" sz="900" kern="1200" dirty="0"/>
        </a:p>
      </dsp:txBody>
      <dsp:txXfrm>
        <a:off x="2368276" y="282721"/>
        <a:ext cx="1076489" cy="645893"/>
      </dsp:txXfrm>
    </dsp:sp>
    <dsp:sp modelId="{3DB48D71-966E-498A-B14B-26F0EB76A545}">
      <dsp:nvSpPr>
        <dsp:cNvPr id="0" name=""/>
        <dsp:cNvSpPr/>
      </dsp:nvSpPr>
      <dsp:spPr>
        <a:xfrm>
          <a:off x="0" y="1036263"/>
          <a:ext cx="1076489" cy="645893"/>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kern="1200" dirty="0" err="1"/>
            <a:t>Pilote</a:t>
          </a:r>
          <a:r>
            <a:rPr lang="en-CA" sz="900" kern="1200" dirty="0"/>
            <a:t> 2 – Bryce </a:t>
          </a:r>
          <a:r>
            <a:rPr lang="en-CA" sz="900" kern="1200" dirty="0" err="1"/>
            <a:t>Firlotte</a:t>
          </a:r>
          <a:endParaRPr lang="en-CA" sz="900" kern="1200" dirty="0"/>
        </a:p>
      </dsp:txBody>
      <dsp:txXfrm>
        <a:off x="0" y="1036263"/>
        <a:ext cx="1076489" cy="645893"/>
      </dsp:txXfrm>
    </dsp:sp>
    <dsp:sp modelId="{52D50C30-C259-4265-917A-E36394731FBF}">
      <dsp:nvSpPr>
        <dsp:cNvPr id="0" name=""/>
        <dsp:cNvSpPr/>
      </dsp:nvSpPr>
      <dsp:spPr>
        <a:xfrm>
          <a:off x="1184138" y="1036263"/>
          <a:ext cx="1076489" cy="645893"/>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kern="1200" dirty="0" err="1"/>
            <a:t>Pilote</a:t>
          </a:r>
          <a:r>
            <a:rPr lang="en-CA" sz="900" kern="1200" dirty="0"/>
            <a:t> 3 – Ken McGee</a:t>
          </a:r>
          <a:endParaRPr lang="en-US" sz="900" kern="1200" dirty="0"/>
        </a:p>
      </dsp:txBody>
      <dsp:txXfrm>
        <a:off x="1184138" y="1036263"/>
        <a:ext cx="1076489" cy="645893"/>
      </dsp:txXfrm>
    </dsp:sp>
    <dsp:sp modelId="{B7C7C1DE-65D6-492D-9AFC-45F337EC990C}">
      <dsp:nvSpPr>
        <dsp:cNvPr id="0" name=""/>
        <dsp:cNvSpPr/>
      </dsp:nvSpPr>
      <dsp:spPr>
        <a:xfrm>
          <a:off x="2368276" y="1036263"/>
          <a:ext cx="1076489" cy="64589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Pilote 4 – Poste à combler</a:t>
          </a:r>
          <a:endParaRPr lang="en-US" sz="900" kern="1200" dirty="0"/>
        </a:p>
      </dsp:txBody>
      <dsp:txXfrm>
        <a:off x="2368276" y="1036263"/>
        <a:ext cx="1076489" cy="6458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vl1pPr>
          </a:lstStyle>
          <a:p>
            <a:pPr>
              <a:defRPr/>
            </a:pPr>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03C8954E-53EB-46C2-A7FA-9ACE91A0C2FD}" type="datetimeFigureOut">
              <a:rPr lang="en-CA"/>
              <a:pPr>
                <a:defRPr/>
              </a:pPr>
              <a:t>2020-02-05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CA"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smtClean="0"/>
            </a:lvl1pPr>
          </a:lstStyle>
          <a:p>
            <a:pPr>
              <a:defRPr/>
            </a:pPr>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11BF8771-23F5-454C-8882-57CF5B7765DD}" type="slidenum">
              <a:rPr lang="en-CA"/>
              <a:pPr>
                <a:defRPr/>
              </a:pPr>
              <a:t>‹#›</a:t>
            </a:fld>
            <a:endParaRPr lang="en-CA"/>
          </a:p>
        </p:txBody>
      </p:sp>
    </p:spTree>
    <p:extLst>
      <p:ext uri="{BB962C8B-B14F-4D97-AF65-F5344CB8AC3E}">
        <p14:creationId xmlns:p14="http://schemas.microsoft.com/office/powerpoint/2010/main" val="17309408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1BF8771-23F5-454C-8882-57CF5B7765DD}" type="slidenum">
              <a:rPr lang="en-CA" smtClean="0"/>
              <a:pPr>
                <a:defRPr/>
              </a:pPr>
              <a:t>1</a:t>
            </a:fld>
            <a:endParaRPr lang="en-CA"/>
          </a:p>
        </p:txBody>
      </p:sp>
    </p:spTree>
    <p:extLst>
      <p:ext uri="{BB962C8B-B14F-4D97-AF65-F5344CB8AC3E}">
        <p14:creationId xmlns:p14="http://schemas.microsoft.com/office/powerpoint/2010/main" val="2045130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10</a:t>
            </a:fld>
            <a:endParaRPr lang="en-CA"/>
          </a:p>
        </p:txBody>
      </p:sp>
    </p:spTree>
    <p:extLst>
      <p:ext uri="{BB962C8B-B14F-4D97-AF65-F5344CB8AC3E}">
        <p14:creationId xmlns:p14="http://schemas.microsoft.com/office/powerpoint/2010/main" val="3693517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11</a:t>
            </a:fld>
            <a:endParaRPr lang="en-CA"/>
          </a:p>
        </p:txBody>
      </p:sp>
    </p:spTree>
    <p:extLst>
      <p:ext uri="{BB962C8B-B14F-4D97-AF65-F5344CB8AC3E}">
        <p14:creationId xmlns:p14="http://schemas.microsoft.com/office/powerpoint/2010/main" val="3658296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1BF8771-23F5-454C-8882-57CF5B7765DD}" type="slidenum">
              <a:rPr lang="en-CA" smtClean="0"/>
              <a:pPr>
                <a:defRPr/>
              </a:pPr>
              <a:t>12</a:t>
            </a:fld>
            <a:endParaRPr lang="en-CA"/>
          </a:p>
        </p:txBody>
      </p:sp>
    </p:spTree>
    <p:extLst>
      <p:ext uri="{BB962C8B-B14F-4D97-AF65-F5344CB8AC3E}">
        <p14:creationId xmlns:p14="http://schemas.microsoft.com/office/powerpoint/2010/main" val="2624375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13</a:t>
            </a:fld>
            <a:endParaRPr lang="en-CA"/>
          </a:p>
        </p:txBody>
      </p:sp>
    </p:spTree>
    <p:extLst>
      <p:ext uri="{BB962C8B-B14F-4D97-AF65-F5344CB8AC3E}">
        <p14:creationId xmlns:p14="http://schemas.microsoft.com/office/powerpoint/2010/main" val="2422559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14</a:t>
            </a:fld>
            <a:endParaRPr lang="en-CA"/>
          </a:p>
        </p:txBody>
      </p:sp>
    </p:spTree>
    <p:extLst>
      <p:ext uri="{BB962C8B-B14F-4D97-AF65-F5344CB8AC3E}">
        <p14:creationId xmlns:p14="http://schemas.microsoft.com/office/powerpoint/2010/main" val="196725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15</a:t>
            </a:fld>
            <a:endParaRPr lang="en-CA"/>
          </a:p>
        </p:txBody>
      </p:sp>
    </p:spTree>
    <p:extLst>
      <p:ext uri="{BB962C8B-B14F-4D97-AF65-F5344CB8AC3E}">
        <p14:creationId xmlns:p14="http://schemas.microsoft.com/office/powerpoint/2010/main" val="796426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16</a:t>
            </a:fld>
            <a:endParaRPr lang="en-CA"/>
          </a:p>
        </p:txBody>
      </p:sp>
    </p:spTree>
    <p:extLst>
      <p:ext uri="{BB962C8B-B14F-4D97-AF65-F5344CB8AC3E}">
        <p14:creationId xmlns:p14="http://schemas.microsoft.com/office/powerpoint/2010/main" val="7753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17</a:t>
            </a:fld>
            <a:endParaRPr lang="en-CA"/>
          </a:p>
        </p:txBody>
      </p:sp>
    </p:spTree>
    <p:extLst>
      <p:ext uri="{BB962C8B-B14F-4D97-AF65-F5344CB8AC3E}">
        <p14:creationId xmlns:p14="http://schemas.microsoft.com/office/powerpoint/2010/main" val="514161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18</a:t>
            </a:fld>
            <a:endParaRPr lang="en-CA"/>
          </a:p>
        </p:txBody>
      </p:sp>
    </p:spTree>
    <p:extLst>
      <p:ext uri="{BB962C8B-B14F-4D97-AF65-F5344CB8AC3E}">
        <p14:creationId xmlns:p14="http://schemas.microsoft.com/office/powerpoint/2010/main" val="2329852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19</a:t>
            </a:fld>
            <a:endParaRPr lang="en-CA"/>
          </a:p>
        </p:txBody>
      </p:sp>
    </p:spTree>
    <p:extLst>
      <p:ext uri="{BB962C8B-B14F-4D97-AF65-F5344CB8AC3E}">
        <p14:creationId xmlns:p14="http://schemas.microsoft.com/office/powerpoint/2010/main" val="103685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2</a:t>
            </a:fld>
            <a:endParaRPr lang="en-CA"/>
          </a:p>
        </p:txBody>
      </p:sp>
    </p:spTree>
    <p:extLst>
      <p:ext uri="{BB962C8B-B14F-4D97-AF65-F5344CB8AC3E}">
        <p14:creationId xmlns:p14="http://schemas.microsoft.com/office/powerpoint/2010/main" val="229100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20</a:t>
            </a:fld>
            <a:endParaRPr lang="en-CA"/>
          </a:p>
        </p:txBody>
      </p:sp>
    </p:spTree>
    <p:extLst>
      <p:ext uri="{BB962C8B-B14F-4D97-AF65-F5344CB8AC3E}">
        <p14:creationId xmlns:p14="http://schemas.microsoft.com/office/powerpoint/2010/main" val="3258033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21</a:t>
            </a:fld>
            <a:endParaRPr lang="en-CA"/>
          </a:p>
        </p:txBody>
      </p:sp>
    </p:spTree>
    <p:extLst>
      <p:ext uri="{BB962C8B-B14F-4D97-AF65-F5344CB8AC3E}">
        <p14:creationId xmlns:p14="http://schemas.microsoft.com/office/powerpoint/2010/main" val="1753893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22</a:t>
            </a:fld>
            <a:endParaRPr lang="en-CA"/>
          </a:p>
        </p:txBody>
      </p:sp>
    </p:spTree>
    <p:extLst>
      <p:ext uri="{BB962C8B-B14F-4D97-AF65-F5344CB8AC3E}">
        <p14:creationId xmlns:p14="http://schemas.microsoft.com/office/powerpoint/2010/main" val="2688645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23</a:t>
            </a:fld>
            <a:endParaRPr lang="en-CA"/>
          </a:p>
        </p:txBody>
      </p:sp>
    </p:spTree>
    <p:extLst>
      <p:ext uri="{BB962C8B-B14F-4D97-AF65-F5344CB8AC3E}">
        <p14:creationId xmlns:p14="http://schemas.microsoft.com/office/powerpoint/2010/main" val="105538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3</a:t>
            </a:fld>
            <a:endParaRPr lang="en-CA"/>
          </a:p>
        </p:txBody>
      </p:sp>
    </p:spTree>
    <p:extLst>
      <p:ext uri="{BB962C8B-B14F-4D97-AF65-F5344CB8AC3E}">
        <p14:creationId xmlns:p14="http://schemas.microsoft.com/office/powerpoint/2010/main" val="89360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4</a:t>
            </a:fld>
            <a:endParaRPr lang="en-CA"/>
          </a:p>
        </p:txBody>
      </p:sp>
    </p:spTree>
    <p:extLst>
      <p:ext uri="{BB962C8B-B14F-4D97-AF65-F5344CB8AC3E}">
        <p14:creationId xmlns:p14="http://schemas.microsoft.com/office/powerpoint/2010/main" val="51602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5</a:t>
            </a:fld>
            <a:endParaRPr lang="en-CA"/>
          </a:p>
        </p:txBody>
      </p:sp>
    </p:spTree>
    <p:extLst>
      <p:ext uri="{BB962C8B-B14F-4D97-AF65-F5344CB8AC3E}">
        <p14:creationId xmlns:p14="http://schemas.microsoft.com/office/powerpoint/2010/main" val="3059960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6</a:t>
            </a:fld>
            <a:endParaRPr lang="en-CA"/>
          </a:p>
        </p:txBody>
      </p:sp>
    </p:spTree>
    <p:extLst>
      <p:ext uri="{BB962C8B-B14F-4D97-AF65-F5344CB8AC3E}">
        <p14:creationId xmlns:p14="http://schemas.microsoft.com/office/powerpoint/2010/main" val="196088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7</a:t>
            </a:fld>
            <a:endParaRPr lang="en-CA"/>
          </a:p>
        </p:txBody>
      </p:sp>
    </p:spTree>
    <p:extLst>
      <p:ext uri="{BB962C8B-B14F-4D97-AF65-F5344CB8AC3E}">
        <p14:creationId xmlns:p14="http://schemas.microsoft.com/office/powerpoint/2010/main" val="4153040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8</a:t>
            </a:fld>
            <a:endParaRPr lang="en-CA"/>
          </a:p>
        </p:txBody>
      </p:sp>
    </p:spTree>
    <p:extLst>
      <p:ext uri="{BB962C8B-B14F-4D97-AF65-F5344CB8AC3E}">
        <p14:creationId xmlns:p14="http://schemas.microsoft.com/office/powerpoint/2010/main" val="25495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1BF8771-23F5-454C-8882-57CF5B7765DD}" type="slidenum">
              <a:rPr lang="en-CA" smtClean="0"/>
              <a:pPr>
                <a:defRPr/>
              </a:pPr>
              <a:t>9</a:t>
            </a:fld>
            <a:endParaRPr lang="en-CA"/>
          </a:p>
        </p:txBody>
      </p:sp>
    </p:spTree>
    <p:extLst>
      <p:ext uri="{BB962C8B-B14F-4D97-AF65-F5344CB8AC3E}">
        <p14:creationId xmlns:p14="http://schemas.microsoft.com/office/powerpoint/2010/main" val="386320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0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solidFill>
                  <a:srgbClr val="0069AA"/>
                </a:solidFill>
                <a:latin typeface="Arial Narrow" pitchFamily="34" charset="0"/>
                <a:cs typeface="Arial" pitchFamily="34" charset="0"/>
              </a:defRPr>
            </a:lvl1pPr>
          </a:lstStyle>
          <a:p>
            <a:r>
              <a:rPr lang="en-US" dirty="0"/>
              <a:t>Click to edit Master title style</a:t>
            </a:r>
            <a:endParaRPr lang="fr-CA"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r-CA" dirty="0"/>
          </a:p>
        </p:txBody>
      </p:sp>
    </p:spTree>
    <p:extLst>
      <p:ext uri="{BB962C8B-B14F-4D97-AF65-F5344CB8AC3E}">
        <p14:creationId xmlns:p14="http://schemas.microsoft.com/office/powerpoint/2010/main" val="81620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a:solidFill>
                  <a:srgbClr val="0069AA"/>
                </a:solidFill>
                <a:latin typeface="Arial Narrow" pitchFamily="34" charset="0"/>
              </a:defRPr>
            </a:lvl1pPr>
          </a:lstStyle>
          <a:p>
            <a:r>
              <a:rPr lang="en-US" dirty="0"/>
              <a:t>Click to edit Master title style</a:t>
            </a:r>
            <a:endParaRPr lang="fr-CA"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Tree>
    <p:extLst>
      <p:ext uri="{BB962C8B-B14F-4D97-AF65-F5344CB8AC3E}">
        <p14:creationId xmlns:p14="http://schemas.microsoft.com/office/powerpoint/2010/main" val="107784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a:solidFill>
                  <a:srgbClr val="0069AA"/>
                </a:solidFill>
                <a:latin typeface="Arial Narrow" pitchFamily="34" charset="0"/>
              </a:defRPr>
            </a:lvl1pPr>
          </a:lstStyle>
          <a:p>
            <a:r>
              <a:rPr lang="en-US" dirty="0"/>
              <a:t>Click to edit Master title style</a:t>
            </a:r>
            <a:endParaRPr lang="fr-CA"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Tree>
    <p:extLst>
      <p:ext uri="{BB962C8B-B14F-4D97-AF65-F5344CB8AC3E}">
        <p14:creationId xmlns:p14="http://schemas.microsoft.com/office/powerpoint/2010/main" val="139464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800" b="1">
                <a:solidFill>
                  <a:srgbClr val="0069AA"/>
                </a:solidFill>
                <a:latin typeface="Arial Narrow" pitchFamily="34" charset="0"/>
                <a:cs typeface="Arial" pitchFamily="34" charset="0"/>
              </a:defRPr>
            </a:lvl1pPr>
          </a:lstStyle>
          <a:p>
            <a:r>
              <a:rPr lang="en-US" dirty="0"/>
              <a:t>Click to edit Master title style</a:t>
            </a:r>
            <a:endParaRPr lang="fr-CA"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2846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800" b="1">
                <a:solidFill>
                  <a:srgbClr val="0069AA"/>
                </a:solidFill>
                <a:latin typeface="Arial Narrow" pitchFamily="34" charset="0"/>
              </a:defRPr>
            </a:lvl1pPr>
          </a:lstStyle>
          <a:p>
            <a:r>
              <a:rPr lang="en-US" dirty="0"/>
              <a:t>Click to edit Master title style</a:t>
            </a:r>
            <a:endParaRPr lang="fr-CA"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3685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blue-sky-web-faded-PPT.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0163" y="0"/>
            <a:ext cx="92043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NB_Colour.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43788" y="6143625"/>
            <a:ext cx="15573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1" descr="YellowGraphic.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8871908">
            <a:off x="6351588" y="5759450"/>
            <a:ext cx="3222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xWzybek2gD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6t-hYnWPiF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txBox="1">
            <a:spLocks noChangeArrowheads="1"/>
          </p:cNvSpPr>
          <p:nvPr/>
        </p:nvSpPr>
        <p:spPr bwMode="auto">
          <a:xfrm>
            <a:off x="605458" y="354013"/>
            <a:ext cx="807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endParaRPr lang="en-CA" sz="1600" noProof="1">
              <a:solidFill>
                <a:srgbClr val="333333"/>
              </a:solidFill>
              <a:cs typeface="Arial" charset="0"/>
            </a:endParaRPr>
          </a:p>
          <a:p>
            <a:pPr algn="ctr" eaLnBrk="1" hangingPunct="1">
              <a:spcBef>
                <a:spcPct val="20000"/>
              </a:spcBef>
            </a:pPr>
            <a:endParaRPr lang="en-CA" sz="2000" b="1" noProof="1">
              <a:solidFill>
                <a:srgbClr val="333333"/>
              </a:solidFill>
              <a:cs typeface="Arial" charset="0"/>
            </a:endParaRPr>
          </a:p>
          <a:p>
            <a:pPr algn="ctr" eaLnBrk="1" hangingPunct="1">
              <a:spcBef>
                <a:spcPct val="20000"/>
              </a:spcBef>
            </a:pPr>
            <a:r>
              <a:rPr lang="fr-FR" sz="3200" b="1" noProof="1">
                <a:solidFill>
                  <a:srgbClr val="333333"/>
                </a:solidFill>
                <a:cs typeface="Arial" charset="0"/>
              </a:rPr>
              <a:t>Organisation des mesures d’urgence du Nouveau-Brunswick (OMU NB)</a:t>
            </a:r>
          </a:p>
          <a:p>
            <a:pPr algn="ctr" eaLnBrk="1" hangingPunct="1">
              <a:spcBef>
                <a:spcPct val="20000"/>
              </a:spcBef>
            </a:pPr>
            <a:r>
              <a:rPr lang="fr-FR" sz="3200" b="1" noProof="1">
                <a:solidFill>
                  <a:srgbClr val="333333"/>
                </a:solidFill>
                <a:cs typeface="Arial" charset="0"/>
              </a:rPr>
              <a:t>Opérations aériennes</a:t>
            </a:r>
          </a:p>
          <a:p>
            <a:pPr algn="ctr" eaLnBrk="1" hangingPunct="1">
              <a:spcBef>
                <a:spcPct val="20000"/>
              </a:spcBef>
            </a:pPr>
            <a:endParaRPr lang="en-CA" sz="1600" noProof="1">
              <a:solidFill>
                <a:srgbClr val="333333"/>
              </a:solidFill>
              <a:cs typeface="Arial" charset="0"/>
            </a:endParaRPr>
          </a:p>
          <a:p>
            <a:pPr algn="ctr" eaLnBrk="1" hangingPunct="1">
              <a:spcBef>
                <a:spcPct val="20000"/>
              </a:spcBef>
            </a:pPr>
            <a:endParaRPr lang="en-CA" sz="1600" noProof="1">
              <a:solidFill>
                <a:srgbClr val="333333"/>
              </a:solidFill>
              <a:cs typeface="Arial" charset="0"/>
            </a:endParaRPr>
          </a:p>
          <a:p>
            <a:pPr algn="ctr" eaLnBrk="1" hangingPunct="1">
              <a:spcBef>
                <a:spcPct val="20000"/>
              </a:spcBef>
            </a:pPr>
            <a:endParaRPr lang="en-CA" sz="1600" noProof="1">
              <a:solidFill>
                <a:srgbClr val="333333"/>
              </a:solidFill>
              <a:cs typeface="Arial" charset="0"/>
            </a:endParaRPr>
          </a:p>
          <a:p>
            <a:pPr algn="ctr" eaLnBrk="1" hangingPunct="1">
              <a:spcBef>
                <a:spcPct val="20000"/>
              </a:spcBef>
            </a:pPr>
            <a:endParaRPr lang="en-CA" sz="1600" noProof="1">
              <a:solidFill>
                <a:srgbClr val="333333"/>
              </a:solidFill>
              <a:cs typeface="Arial" charset="0"/>
            </a:endParaRPr>
          </a:p>
          <a:p>
            <a:pPr algn="ctr" eaLnBrk="1" hangingPunct="1">
              <a:spcBef>
                <a:spcPct val="20000"/>
              </a:spcBef>
            </a:pPr>
            <a:endParaRPr lang="en-CA" sz="1600" noProof="1">
              <a:solidFill>
                <a:srgbClr val="333333"/>
              </a:solidFill>
              <a:cs typeface="Arial" charset="0"/>
            </a:endParaRPr>
          </a:p>
        </p:txBody>
      </p:sp>
      <p:sp>
        <p:nvSpPr>
          <p:cNvPr id="5" name="Rectangle 6"/>
          <p:cNvSpPr>
            <a:spLocks noChangeArrowheads="1"/>
          </p:cNvSpPr>
          <p:nvPr/>
        </p:nvSpPr>
        <p:spPr bwMode="auto">
          <a:xfrm>
            <a:off x="643261" y="4640188"/>
            <a:ext cx="8077200" cy="130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8925" indent="-288925" algn="ctr">
              <a:spcBef>
                <a:spcPct val="20000"/>
              </a:spcBef>
            </a:pPr>
            <a:endParaRPr lang="en-CA" sz="2400" b="1" noProof="1">
              <a:solidFill>
                <a:srgbClr val="333333"/>
              </a:solidFill>
              <a:cs typeface="Arial" charset="0"/>
            </a:endParaRPr>
          </a:p>
          <a:p>
            <a:pPr marL="288925" indent="-288925" algn="ctr">
              <a:spcBef>
                <a:spcPct val="20000"/>
              </a:spcBef>
            </a:pPr>
            <a:r>
              <a:rPr lang="en-CA" sz="2400" b="1" noProof="1">
                <a:solidFill>
                  <a:srgbClr val="333333"/>
                </a:solidFill>
                <a:cs typeface="Arial" charset="0"/>
              </a:rPr>
              <a:t>  </a:t>
            </a:r>
            <a:r>
              <a:rPr lang="fr-FR" sz="2400" b="1" noProof="1">
                <a:solidFill>
                  <a:srgbClr val="333333"/>
                </a:solidFill>
                <a:cs typeface="Arial" charset="0"/>
              </a:rPr>
              <a:t>J. COOLING </a:t>
            </a:r>
          </a:p>
          <a:p>
            <a:pPr marL="288925" indent="-288925" algn="ctr">
              <a:spcBef>
                <a:spcPct val="20000"/>
              </a:spcBef>
            </a:pPr>
            <a:r>
              <a:rPr lang="fr-FR" sz="2400" b="1" noProof="1">
                <a:solidFill>
                  <a:srgbClr val="333333"/>
                </a:solidFill>
                <a:cs typeface="Arial" charset="0"/>
              </a:rPr>
              <a:t>Gestionnaire des opérations aériennes</a:t>
            </a:r>
          </a:p>
        </p:txBody>
      </p:sp>
      <p:pic>
        <p:nvPicPr>
          <p:cNvPr id="3" name="Picture 2">
            <a:extLst>
              <a:ext uri="{FF2B5EF4-FFF2-40B4-BE49-F238E27FC236}">
                <a16:creationId xmlns:a16="http://schemas.microsoft.com/office/drawing/2014/main" id="{67A8C4DE-0BBE-446E-84F8-80AE139ECFE3}"/>
              </a:ext>
            </a:extLst>
          </p:cNvPr>
          <p:cNvPicPr>
            <a:picLocks noChangeAspect="1"/>
          </p:cNvPicPr>
          <p:nvPr/>
        </p:nvPicPr>
        <p:blipFill>
          <a:blip r:embed="rId3"/>
          <a:stretch>
            <a:fillRect/>
          </a:stretch>
        </p:blipFill>
        <p:spPr>
          <a:xfrm>
            <a:off x="1398757" y="3068960"/>
            <a:ext cx="6346486" cy="18777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53641C-9229-4A15-BCAA-9C29F5BF4B19}"/>
              </a:ext>
            </a:extLst>
          </p:cNvPr>
          <p:cNvSpPr>
            <a:spLocks noGrp="1"/>
          </p:cNvSpPr>
          <p:nvPr>
            <p:ph idx="1"/>
          </p:nvPr>
        </p:nvSpPr>
        <p:spPr>
          <a:xfrm>
            <a:off x="323528" y="476672"/>
            <a:ext cx="8229600" cy="4525963"/>
          </a:xfrm>
        </p:spPr>
        <p:txBody>
          <a:bodyPr/>
          <a:lstStyle/>
          <a:p>
            <a:r>
              <a:rPr lang="en-CA" dirty="0"/>
              <a:t>Planification de vol</a:t>
            </a:r>
          </a:p>
          <a:p>
            <a:pPr lvl="1">
              <a:buFont typeface="Wingdings" panose="05000000000000000000" pitchFamily="2" charset="2"/>
              <a:buChar char="v"/>
            </a:pPr>
            <a:endParaRPr lang="en-CA" dirty="0"/>
          </a:p>
          <a:p>
            <a:pPr lvl="1">
              <a:buFont typeface="Wingdings" panose="05000000000000000000" pitchFamily="2" charset="2"/>
              <a:buChar char="v"/>
            </a:pPr>
            <a:r>
              <a:rPr lang="fr-FR" sz="2400" dirty="0"/>
              <a:t>La planification de vol doit se faire conformément aux processus de l’OMU NB. L’OMU NB a élaboré une procédure et une liste de vérification à passer en revue avant le début d’une opération. La voici :</a:t>
            </a:r>
            <a:endParaRPr lang="en-CA" sz="2400" dirty="0"/>
          </a:p>
          <a:p>
            <a:pPr marL="457200" lvl="1" indent="0">
              <a:buNone/>
            </a:pPr>
            <a:endParaRPr lang="en-CA" sz="1000" dirty="0"/>
          </a:p>
          <a:p>
            <a:pPr lvl="2">
              <a:buFont typeface="Wingdings" panose="05000000000000000000" pitchFamily="2" charset="2"/>
              <a:buChar char="v"/>
            </a:pPr>
            <a:r>
              <a:rPr lang="fr-FR" sz="2000" dirty="0"/>
              <a:t>Recueillir des renseignements sur les opérations et la situation;</a:t>
            </a:r>
          </a:p>
          <a:p>
            <a:pPr lvl="2">
              <a:buFont typeface="Wingdings" panose="05000000000000000000" pitchFamily="2" charset="2"/>
              <a:buChar char="v"/>
            </a:pPr>
            <a:r>
              <a:rPr lang="fr-FR" sz="2000" dirty="0"/>
              <a:t>Effectuer une inspection des lieux et examiner le plan des opérations sur le terrain; </a:t>
            </a:r>
          </a:p>
          <a:p>
            <a:pPr lvl="2">
              <a:buFont typeface="Wingdings" panose="05000000000000000000" pitchFamily="2" charset="2"/>
              <a:buChar char="v"/>
            </a:pPr>
            <a:r>
              <a:rPr lang="fr-FR" sz="2000" dirty="0"/>
              <a:t>Déterminer les dates prévues des opérations et les dates de rechange;</a:t>
            </a:r>
          </a:p>
          <a:p>
            <a:pPr lvl="2">
              <a:buFont typeface="Wingdings" panose="05000000000000000000" pitchFamily="2" charset="2"/>
              <a:buChar char="v"/>
            </a:pPr>
            <a:r>
              <a:rPr lang="fr-FR" sz="2000" dirty="0"/>
              <a:t>Examiner les plans opérationnels définitifs; </a:t>
            </a:r>
          </a:p>
          <a:p>
            <a:pPr lvl="2">
              <a:buFont typeface="Wingdings" panose="05000000000000000000" pitchFamily="2" charset="2"/>
              <a:buChar char="v"/>
            </a:pPr>
            <a:r>
              <a:rPr lang="fr-FR" sz="2000" dirty="0"/>
              <a:t>Préparer l’équipement et l’aéronef en vue des opérations (vérification et examen complets de l’ensemble du matériel et de l’aéronef); </a:t>
            </a:r>
          </a:p>
        </p:txBody>
      </p:sp>
    </p:spTree>
    <p:extLst>
      <p:ext uri="{BB962C8B-B14F-4D97-AF65-F5344CB8AC3E}">
        <p14:creationId xmlns:p14="http://schemas.microsoft.com/office/powerpoint/2010/main" val="4068866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836712"/>
            <a:ext cx="8424936" cy="2304256"/>
          </a:xfrm>
        </p:spPr>
        <p:txBody>
          <a:bodyPr/>
          <a:lstStyle/>
          <a:p>
            <a:pPr marL="742950" lvl="1" indent="-285750" algn="l">
              <a:buFont typeface="Wingdings" panose="05000000000000000000" pitchFamily="2" charset="2"/>
              <a:buChar char="v"/>
            </a:pPr>
            <a:r>
              <a:rPr lang="fr-FR" sz="2000" dirty="0">
                <a:solidFill>
                  <a:prstClr val="black"/>
                </a:solidFill>
                <a:latin typeface="Arial" pitchFamily="34" charset="0"/>
                <a:cs typeface="Arial" pitchFamily="34" charset="0"/>
              </a:rPr>
              <a:t>Au besoin, déposer un avis aux aviateurs auprès de l’autorité du contrôle de la circulation aérienne de sa région;</a:t>
            </a:r>
          </a:p>
          <a:p>
            <a:pPr marL="742950" lvl="1" indent="-285750" algn="l">
              <a:buFont typeface="Wingdings" panose="05000000000000000000" pitchFamily="2" charset="2"/>
              <a:buChar char="v"/>
            </a:pPr>
            <a:r>
              <a:rPr lang="fr-FR" sz="2000" dirty="0">
                <a:solidFill>
                  <a:prstClr val="black"/>
                </a:solidFill>
                <a:latin typeface="Arial" pitchFamily="34" charset="0"/>
                <a:cs typeface="Arial" pitchFamily="34" charset="0"/>
              </a:rPr>
              <a:t>Se renseigner sur les conditions météorologiques prévues le jour de l’opération et les jours précédant l’opération; </a:t>
            </a:r>
          </a:p>
          <a:p>
            <a:pPr marL="742950" lvl="1" indent="-285750" algn="l">
              <a:buFont typeface="Wingdings" panose="05000000000000000000" pitchFamily="2" charset="2"/>
              <a:buChar char="v"/>
            </a:pPr>
            <a:r>
              <a:rPr lang="fr-FR" sz="2000" dirty="0">
                <a:solidFill>
                  <a:prstClr val="black"/>
                </a:solidFill>
                <a:latin typeface="Arial" pitchFamily="34" charset="0"/>
                <a:cs typeface="Arial" pitchFamily="34" charset="0"/>
              </a:rPr>
              <a:t>Faire des vérifications auprès des organismes appropriés pour confirmer les plans opérationnels;</a:t>
            </a:r>
          </a:p>
          <a:p>
            <a:pPr marL="742950" lvl="1" indent="-285750" algn="l">
              <a:buFont typeface="Wingdings" panose="05000000000000000000" pitchFamily="2" charset="2"/>
              <a:buChar char="v"/>
            </a:pPr>
            <a:r>
              <a:rPr lang="fr-FR" sz="2000" dirty="0">
                <a:solidFill>
                  <a:prstClr val="black"/>
                </a:solidFill>
                <a:latin typeface="Arial" pitchFamily="34" charset="0"/>
                <a:cs typeface="Arial" pitchFamily="34" charset="0"/>
              </a:rPr>
              <a:t>À son arrivée sur le site, sécuriser la zone de rassemblement et la zone de décollage et d’atterrissage;</a:t>
            </a:r>
          </a:p>
          <a:p>
            <a:pPr marL="742950" lvl="1" indent="-285750" algn="l">
              <a:buFont typeface="Wingdings" panose="05000000000000000000" pitchFamily="2" charset="2"/>
              <a:buChar char="v"/>
            </a:pPr>
            <a:r>
              <a:rPr lang="fr-FR" sz="2000" dirty="0">
                <a:solidFill>
                  <a:prstClr val="black"/>
                </a:solidFill>
                <a:latin typeface="Arial" pitchFamily="34" charset="0"/>
                <a:cs typeface="Arial" pitchFamily="34" charset="0"/>
              </a:rPr>
              <a:t>Installer et vérifier l’équipement de terrain et de vol; </a:t>
            </a:r>
          </a:p>
          <a:p>
            <a:pPr marL="742950" lvl="1" indent="-285750" algn="l">
              <a:buFont typeface="Wingdings" panose="05000000000000000000" pitchFamily="2" charset="2"/>
              <a:buChar char="v"/>
            </a:pPr>
            <a:r>
              <a:rPr lang="fr-FR" sz="2000" dirty="0">
                <a:solidFill>
                  <a:prstClr val="black"/>
                </a:solidFill>
                <a:latin typeface="Arial" pitchFamily="34" charset="0"/>
                <a:cs typeface="Arial" pitchFamily="34" charset="0"/>
              </a:rPr>
              <a:t>Inspecter l’aéronef et s’assurer que tous les systèmes sont bien configurés et pleinement fonctionnels;</a:t>
            </a:r>
          </a:p>
          <a:p>
            <a:pPr marL="742950" lvl="1" indent="-285750" algn="l">
              <a:buFont typeface="Wingdings" panose="05000000000000000000" pitchFamily="2" charset="2"/>
              <a:buChar char="v"/>
            </a:pPr>
            <a:r>
              <a:rPr lang="fr-FR" sz="2000" dirty="0">
                <a:solidFill>
                  <a:prstClr val="black"/>
                </a:solidFill>
                <a:latin typeface="Arial" pitchFamily="34" charset="0"/>
                <a:cs typeface="Arial" pitchFamily="34" charset="0"/>
              </a:rPr>
              <a:t>S’assurer que les listes de vérification des procédures sont disponibles et ont été examinées;</a:t>
            </a:r>
          </a:p>
          <a:p>
            <a:pPr marL="742950" lvl="1" indent="-285750" algn="l">
              <a:buFont typeface="Wingdings" panose="05000000000000000000" pitchFamily="2" charset="2"/>
              <a:buChar char="v"/>
            </a:pPr>
            <a:r>
              <a:rPr lang="fr-FR" sz="2000" dirty="0">
                <a:solidFill>
                  <a:prstClr val="black"/>
                </a:solidFill>
                <a:latin typeface="Arial" pitchFamily="34" charset="0"/>
                <a:cs typeface="Arial" pitchFamily="34" charset="0"/>
              </a:rPr>
              <a:t>S’assurer d’avoir en main les coordonnées d’urgence de l’autorité de contrôle de la circulation aérienne de sa région, du Centre de contrôle de la circulation aérienne NAV Canada, des premiers intervenants et de l’autorité locale.</a:t>
            </a:r>
          </a:p>
          <a:p>
            <a:endParaRPr lang="en-US" dirty="0"/>
          </a:p>
        </p:txBody>
      </p:sp>
    </p:spTree>
    <p:extLst>
      <p:ext uri="{BB962C8B-B14F-4D97-AF65-F5344CB8AC3E}">
        <p14:creationId xmlns:p14="http://schemas.microsoft.com/office/powerpoint/2010/main" val="422001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1B62C26-8B94-4D04-8BCA-5F886162B863}"/>
              </a:ext>
            </a:extLst>
          </p:cNvPr>
          <p:cNvPicPr>
            <a:picLocks noChangeAspect="1"/>
          </p:cNvPicPr>
          <p:nvPr/>
        </p:nvPicPr>
        <p:blipFill rotWithShape="1">
          <a:blip r:embed="rId3"/>
          <a:srcRect l="13560" r="24702" b="1"/>
          <a:stretch/>
        </p:blipFill>
        <p:spPr>
          <a:xfrm>
            <a:off x="322326" y="1721922"/>
            <a:ext cx="5028668" cy="4520559"/>
          </a:xfrm>
          <a:prstGeom prst="rect">
            <a:avLst/>
          </a:prstGeom>
        </p:spPr>
      </p:pic>
      <p:sp useBgFill="1">
        <p:nvSpPr>
          <p:cNvPr id="12" name="Rectangle 11">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1721922"/>
            <a:ext cx="3163824"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954064" y="2020824"/>
            <a:ext cx="2591322" cy="3959352"/>
          </a:xfrm>
        </p:spPr>
        <p:txBody>
          <a:bodyPr anchor="ctr">
            <a:normAutofit lnSpcReduction="10000"/>
          </a:bodyPr>
          <a:lstStyle/>
          <a:p>
            <a:pPr>
              <a:buFont typeface="Wingdings" panose="05000000000000000000" pitchFamily="2" charset="2"/>
              <a:buChar char="v"/>
            </a:pPr>
            <a:r>
              <a:rPr lang="fr-FR" sz="1600" dirty="0"/>
              <a:t>Toutes les opérations aériennes de l’OMU NB respectent les dispositions de Transports Canada à ce sujet.</a:t>
            </a:r>
          </a:p>
          <a:p>
            <a:pPr>
              <a:buFont typeface="Wingdings" panose="05000000000000000000" pitchFamily="2" charset="2"/>
              <a:buChar char="v"/>
            </a:pPr>
            <a:r>
              <a:rPr lang="fr-FR" sz="1600" dirty="0"/>
              <a:t>L’OMU NB travaille en collaboration avec Transports Canada, NAV Canada et d’autres parties prenantes du secteur de l’aviation pour assurer la fluidité et la conformité des opérations. </a:t>
            </a:r>
          </a:p>
        </p:txBody>
      </p:sp>
    </p:spTree>
    <p:extLst>
      <p:ext uri="{BB962C8B-B14F-4D97-AF65-F5344CB8AC3E}">
        <p14:creationId xmlns:p14="http://schemas.microsoft.com/office/powerpoint/2010/main" val="221221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864095"/>
          </a:xfrm>
        </p:spPr>
        <p:txBody>
          <a:bodyPr/>
          <a:lstStyle/>
          <a:p>
            <a:r>
              <a:rPr lang="en-US" sz="3200" u="sng" dirty="0"/>
              <a:t>Drone MATRICE 210 RTK</a:t>
            </a:r>
            <a:endParaRPr lang="en-US" dirty="0"/>
          </a:p>
        </p:txBody>
      </p:sp>
      <p:sp>
        <p:nvSpPr>
          <p:cNvPr id="3" name="Subtitle 2"/>
          <p:cNvSpPr>
            <a:spLocks noGrp="1"/>
          </p:cNvSpPr>
          <p:nvPr>
            <p:ph type="subTitle" idx="1"/>
          </p:nvPr>
        </p:nvSpPr>
        <p:spPr>
          <a:xfrm>
            <a:off x="335810" y="2052687"/>
            <a:ext cx="8136904" cy="3176513"/>
          </a:xfrm>
        </p:spPr>
        <p:txBody>
          <a:bodyPr/>
          <a:lstStyle/>
          <a:p>
            <a:pPr algn="l"/>
            <a:endParaRPr lang="en-US" dirty="0"/>
          </a:p>
          <a:p>
            <a:endParaRPr lang="en-US" dirty="0"/>
          </a:p>
        </p:txBody>
      </p:sp>
      <p:pic>
        <p:nvPicPr>
          <p:cNvPr id="1026" name="Picture 2" descr="Image result for Matrice 210 RTK">
            <a:extLst>
              <a:ext uri="{FF2B5EF4-FFF2-40B4-BE49-F238E27FC236}">
                <a16:creationId xmlns:a16="http://schemas.microsoft.com/office/drawing/2014/main" id="{7ACA827C-768E-40FE-A6D1-82ED19705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52736"/>
            <a:ext cx="6718126" cy="4481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7EC2C4-E2F6-4996-BF32-AAB0BFFC0E1E}"/>
              </a:ext>
            </a:extLst>
          </p:cNvPr>
          <p:cNvSpPr txBox="1"/>
          <p:nvPr/>
        </p:nvSpPr>
        <p:spPr>
          <a:xfrm>
            <a:off x="539552" y="5534686"/>
            <a:ext cx="5688632" cy="646331"/>
          </a:xfrm>
          <a:prstGeom prst="rect">
            <a:avLst/>
          </a:prstGeom>
          <a:noFill/>
        </p:spPr>
        <p:txBody>
          <a:bodyPr wrap="square" rtlCol="0">
            <a:spAutoFit/>
          </a:bodyPr>
          <a:lstStyle/>
          <a:p>
            <a:r>
              <a:rPr lang="en-CA" dirty="0">
                <a:hlinkClick r:id="rId4"/>
              </a:rPr>
              <a:t>https://www.youtube.com/watch?v=xWzybek2gDw</a:t>
            </a:r>
            <a:endParaRPr lang="en-CA" dirty="0"/>
          </a:p>
          <a:p>
            <a:endParaRPr lang="en-CA" dirty="0"/>
          </a:p>
        </p:txBody>
      </p:sp>
      <p:sp>
        <p:nvSpPr>
          <p:cNvPr id="5" name="TextBox 4">
            <a:extLst>
              <a:ext uri="{FF2B5EF4-FFF2-40B4-BE49-F238E27FC236}">
                <a16:creationId xmlns:a16="http://schemas.microsoft.com/office/drawing/2014/main" id="{B759EE65-6AE5-4EE5-AEBA-C41056C100FC}"/>
              </a:ext>
            </a:extLst>
          </p:cNvPr>
          <p:cNvSpPr txBox="1"/>
          <p:nvPr/>
        </p:nvSpPr>
        <p:spPr>
          <a:xfrm>
            <a:off x="1120224" y="1253371"/>
            <a:ext cx="3369840" cy="338554"/>
          </a:xfrm>
          <a:prstGeom prst="rect">
            <a:avLst/>
          </a:prstGeom>
          <a:solidFill>
            <a:schemeClr val="bg1"/>
          </a:solidFill>
        </p:spPr>
        <p:txBody>
          <a:bodyPr wrap="square" rtlCol="0">
            <a:spAutoFit/>
          </a:bodyPr>
          <a:lstStyle/>
          <a:p>
            <a:pPr algn="ctr"/>
            <a:r>
              <a:rPr lang="fr-FR" sz="1600" b="1" dirty="0">
                <a:solidFill>
                  <a:srgbClr val="92D050"/>
                </a:solidFill>
                <a:latin typeface="Arial Narrow" panose="020B0606020202030204" pitchFamily="34" charset="0"/>
              </a:rPr>
              <a:t>INDICE DE RÉSISTANCE À L’EAU IP43</a:t>
            </a:r>
            <a:endParaRPr lang="en-CA" sz="1600" b="1" dirty="0">
              <a:solidFill>
                <a:srgbClr val="92D050"/>
              </a:solidFill>
              <a:latin typeface="Arial Narrow" panose="020B0606020202030204" pitchFamily="34" charset="0"/>
            </a:endParaRPr>
          </a:p>
        </p:txBody>
      </p:sp>
      <p:sp>
        <p:nvSpPr>
          <p:cNvPr id="7" name="TextBox 6">
            <a:extLst>
              <a:ext uri="{FF2B5EF4-FFF2-40B4-BE49-F238E27FC236}">
                <a16:creationId xmlns:a16="http://schemas.microsoft.com/office/drawing/2014/main" id="{55A7F8F6-2F43-42B2-B64C-0BBACEC29635}"/>
              </a:ext>
            </a:extLst>
          </p:cNvPr>
          <p:cNvSpPr txBox="1"/>
          <p:nvPr/>
        </p:nvSpPr>
        <p:spPr>
          <a:xfrm>
            <a:off x="4438567" y="1261066"/>
            <a:ext cx="2448272" cy="338554"/>
          </a:xfrm>
          <a:prstGeom prst="rect">
            <a:avLst/>
          </a:prstGeom>
          <a:solidFill>
            <a:schemeClr val="bg1"/>
          </a:solidFill>
        </p:spPr>
        <p:txBody>
          <a:bodyPr wrap="square" rtlCol="0">
            <a:spAutoFit/>
          </a:bodyPr>
          <a:lstStyle/>
          <a:p>
            <a:pPr algn="ctr"/>
            <a:r>
              <a:rPr lang="fr-CA" sz="1600" b="1" dirty="0">
                <a:solidFill>
                  <a:srgbClr val="92D050"/>
                </a:solidFill>
                <a:latin typeface="Arial Narrow" panose="020B0606020202030204" pitchFamily="34" charset="0"/>
              </a:rPr>
              <a:t>AUTONOMIE DE VOL </a:t>
            </a:r>
            <a:endParaRPr lang="en-CA" sz="1600" b="1" dirty="0">
              <a:solidFill>
                <a:srgbClr val="92D050"/>
              </a:solidFill>
              <a:latin typeface="Arial Narrow" panose="020B0606020202030204" pitchFamily="34" charset="0"/>
            </a:endParaRPr>
          </a:p>
        </p:txBody>
      </p:sp>
      <p:sp>
        <p:nvSpPr>
          <p:cNvPr id="8" name="TextBox 7">
            <a:extLst>
              <a:ext uri="{FF2B5EF4-FFF2-40B4-BE49-F238E27FC236}">
                <a16:creationId xmlns:a16="http://schemas.microsoft.com/office/drawing/2014/main" id="{8DC2FFB1-496A-4A46-94A4-404B4BCFE358}"/>
              </a:ext>
            </a:extLst>
          </p:cNvPr>
          <p:cNvSpPr txBox="1"/>
          <p:nvPr/>
        </p:nvSpPr>
        <p:spPr>
          <a:xfrm>
            <a:off x="6420153" y="1692406"/>
            <a:ext cx="1680238" cy="830997"/>
          </a:xfrm>
          <a:prstGeom prst="rect">
            <a:avLst/>
          </a:prstGeom>
          <a:solidFill>
            <a:schemeClr val="bg1"/>
          </a:solidFill>
        </p:spPr>
        <p:txBody>
          <a:bodyPr wrap="square" rtlCol="0">
            <a:spAutoFit/>
          </a:bodyPr>
          <a:lstStyle/>
          <a:p>
            <a:pPr algn="ctr"/>
            <a:r>
              <a:rPr lang="fr-CA" sz="1600" b="1" dirty="0">
                <a:solidFill>
                  <a:srgbClr val="92D050"/>
                </a:solidFill>
                <a:latin typeface="Arial Narrow" panose="020B0606020202030204" pitchFamily="34" charset="0"/>
              </a:rPr>
              <a:t>KIT DE DÉVELOPPEMENT INTÉGRÉ</a:t>
            </a:r>
            <a:endParaRPr lang="en-CA" sz="1600" b="1" dirty="0">
              <a:solidFill>
                <a:srgbClr val="92D050"/>
              </a:solidFill>
              <a:latin typeface="Arial Narrow" panose="020B0606020202030204" pitchFamily="34" charset="0"/>
            </a:endParaRPr>
          </a:p>
        </p:txBody>
      </p:sp>
      <p:sp>
        <p:nvSpPr>
          <p:cNvPr id="9" name="TextBox 8">
            <a:extLst>
              <a:ext uri="{FF2B5EF4-FFF2-40B4-BE49-F238E27FC236}">
                <a16:creationId xmlns:a16="http://schemas.microsoft.com/office/drawing/2014/main" id="{13405557-45F0-4180-A61B-71D2A9D595DF}"/>
              </a:ext>
            </a:extLst>
          </p:cNvPr>
          <p:cNvSpPr txBox="1"/>
          <p:nvPr/>
        </p:nvSpPr>
        <p:spPr>
          <a:xfrm>
            <a:off x="6687766" y="2716147"/>
            <a:ext cx="1340618" cy="584775"/>
          </a:xfrm>
          <a:prstGeom prst="rect">
            <a:avLst/>
          </a:prstGeom>
          <a:solidFill>
            <a:schemeClr val="bg1"/>
          </a:solidFill>
        </p:spPr>
        <p:txBody>
          <a:bodyPr wrap="square" rtlCol="0">
            <a:spAutoFit/>
          </a:bodyPr>
          <a:lstStyle/>
          <a:p>
            <a:r>
              <a:rPr lang="fr-CA" sz="1600" b="1" dirty="0">
                <a:solidFill>
                  <a:srgbClr val="92D050"/>
                </a:solidFill>
                <a:latin typeface="Arial Narrow" panose="020B0606020202030204" pitchFamily="34" charset="0"/>
              </a:rPr>
              <a:t>RÉCEPTEURS ADS-B</a:t>
            </a:r>
            <a:endParaRPr lang="en-CA" sz="1600" b="1" dirty="0">
              <a:solidFill>
                <a:srgbClr val="92D050"/>
              </a:solidFill>
              <a:latin typeface="Arial Narrow" panose="020B0606020202030204" pitchFamily="34" charset="0"/>
            </a:endParaRPr>
          </a:p>
        </p:txBody>
      </p:sp>
      <p:sp>
        <p:nvSpPr>
          <p:cNvPr id="10" name="TextBox 9">
            <a:extLst>
              <a:ext uri="{FF2B5EF4-FFF2-40B4-BE49-F238E27FC236}">
                <a16:creationId xmlns:a16="http://schemas.microsoft.com/office/drawing/2014/main" id="{85AB677F-CB07-4FBD-AFEB-3288B0C5AF9A}"/>
              </a:ext>
            </a:extLst>
          </p:cNvPr>
          <p:cNvSpPr txBox="1"/>
          <p:nvPr/>
        </p:nvSpPr>
        <p:spPr>
          <a:xfrm>
            <a:off x="6122616" y="3448572"/>
            <a:ext cx="1977775" cy="584775"/>
          </a:xfrm>
          <a:prstGeom prst="rect">
            <a:avLst/>
          </a:prstGeom>
          <a:solidFill>
            <a:schemeClr val="bg1"/>
          </a:solidFill>
        </p:spPr>
        <p:txBody>
          <a:bodyPr wrap="square" rtlCol="0">
            <a:spAutoFit/>
          </a:bodyPr>
          <a:lstStyle/>
          <a:p>
            <a:r>
              <a:rPr lang="fr-CA" sz="1600" b="1" dirty="0">
                <a:solidFill>
                  <a:srgbClr val="92D050"/>
                </a:solidFill>
                <a:latin typeface="Arial Narrow" panose="020B0606020202030204" pitchFamily="34" charset="0"/>
              </a:rPr>
              <a:t>SYSTÈME À DEUX BATTERIES</a:t>
            </a:r>
            <a:endParaRPr lang="en-CA" sz="1600" b="1" dirty="0">
              <a:solidFill>
                <a:srgbClr val="92D050"/>
              </a:solidFill>
              <a:latin typeface="Arial Narrow" panose="020B0606020202030204" pitchFamily="34" charset="0"/>
            </a:endParaRPr>
          </a:p>
        </p:txBody>
      </p:sp>
      <p:sp>
        <p:nvSpPr>
          <p:cNvPr id="11" name="TextBox 10">
            <a:extLst>
              <a:ext uri="{FF2B5EF4-FFF2-40B4-BE49-F238E27FC236}">
                <a16:creationId xmlns:a16="http://schemas.microsoft.com/office/drawing/2014/main" id="{10F4122D-DA85-4307-B496-8ABF0D55AD7A}"/>
              </a:ext>
            </a:extLst>
          </p:cNvPr>
          <p:cNvSpPr txBox="1"/>
          <p:nvPr/>
        </p:nvSpPr>
        <p:spPr>
          <a:xfrm>
            <a:off x="3794795" y="4890646"/>
            <a:ext cx="1359768" cy="338554"/>
          </a:xfrm>
          <a:prstGeom prst="rect">
            <a:avLst/>
          </a:prstGeom>
          <a:solidFill>
            <a:schemeClr val="bg1"/>
          </a:solidFill>
        </p:spPr>
        <p:txBody>
          <a:bodyPr wrap="square" rtlCol="0">
            <a:spAutoFit/>
          </a:bodyPr>
          <a:lstStyle/>
          <a:p>
            <a:pPr algn="ctr"/>
            <a:r>
              <a:rPr lang="fr-CA" sz="1600" b="1" dirty="0">
                <a:solidFill>
                  <a:srgbClr val="92D050"/>
                </a:solidFill>
                <a:latin typeface="Arial Narrow" panose="020B0606020202030204" pitchFamily="34" charset="0"/>
              </a:rPr>
              <a:t>CAMÉRA FPV</a:t>
            </a:r>
            <a:endParaRPr lang="en-CA" sz="1600" b="1" dirty="0">
              <a:solidFill>
                <a:srgbClr val="92D050"/>
              </a:solidFill>
              <a:latin typeface="Arial Narrow" panose="020B0606020202030204" pitchFamily="34" charset="0"/>
            </a:endParaRPr>
          </a:p>
        </p:txBody>
      </p:sp>
      <p:sp>
        <p:nvSpPr>
          <p:cNvPr id="12" name="TextBox 11">
            <a:extLst>
              <a:ext uri="{FF2B5EF4-FFF2-40B4-BE49-F238E27FC236}">
                <a16:creationId xmlns:a16="http://schemas.microsoft.com/office/drawing/2014/main" id="{43610B9B-1D7B-46D7-99DE-5BF5F93C4AC5}"/>
              </a:ext>
            </a:extLst>
          </p:cNvPr>
          <p:cNvSpPr txBox="1"/>
          <p:nvPr/>
        </p:nvSpPr>
        <p:spPr>
          <a:xfrm>
            <a:off x="1115616" y="2564904"/>
            <a:ext cx="1296144" cy="584775"/>
          </a:xfrm>
          <a:prstGeom prst="rect">
            <a:avLst/>
          </a:prstGeom>
          <a:solidFill>
            <a:schemeClr val="bg1"/>
          </a:solidFill>
        </p:spPr>
        <p:txBody>
          <a:bodyPr wrap="square" rtlCol="0">
            <a:spAutoFit/>
          </a:bodyPr>
          <a:lstStyle/>
          <a:p>
            <a:pPr algn="r"/>
            <a:r>
              <a:rPr lang="fr-CA" sz="1600" b="1" dirty="0">
                <a:solidFill>
                  <a:srgbClr val="92D050"/>
                </a:solidFill>
                <a:latin typeface="Arial Narrow" panose="020B0606020202030204" pitchFamily="34" charset="0"/>
              </a:rPr>
              <a:t>PORTS UNIVERSELS</a:t>
            </a:r>
            <a:endParaRPr lang="en-CA" sz="1600" b="1" dirty="0">
              <a:solidFill>
                <a:srgbClr val="92D050"/>
              </a:solidFill>
              <a:latin typeface="Arial Narrow" panose="020B0606020202030204" pitchFamily="34" charset="0"/>
            </a:endParaRPr>
          </a:p>
        </p:txBody>
      </p:sp>
      <p:sp>
        <p:nvSpPr>
          <p:cNvPr id="13" name="TextBox 12">
            <a:extLst>
              <a:ext uri="{FF2B5EF4-FFF2-40B4-BE49-F238E27FC236}">
                <a16:creationId xmlns:a16="http://schemas.microsoft.com/office/drawing/2014/main" id="{5206E589-3E7C-47AC-8186-AF1E0FE69B46}"/>
              </a:ext>
            </a:extLst>
          </p:cNvPr>
          <p:cNvSpPr txBox="1"/>
          <p:nvPr/>
        </p:nvSpPr>
        <p:spPr>
          <a:xfrm>
            <a:off x="1115616" y="3420091"/>
            <a:ext cx="1905769" cy="1415772"/>
          </a:xfrm>
          <a:prstGeom prst="rect">
            <a:avLst/>
          </a:prstGeom>
          <a:solidFill>
            <a:schemeClr val="bg1"/>
          </a:solidFill>
        </p:spPr>
        <p:txBody>
          <a:bodyPr wrap="square" rtlCol="0">
            <a:spAutoFit/>
          </a:bodyPr>
          <a:lstStyle/>
          <a:p>
            <a:pPr algn="r"/>
            <a:r>
              <a:rPr lang="fr-FR" sz="1400" b="1" dirty="0">
                <a:solidFill>
                  <a:srgbClr val="92D050"/>
                </a:solidFill>
                <a:latin typeface="Arial Narrow" panose="020B0606020202030204" pitchFamily="34" charset="0"/>
              </a:rPr>
              <a:t>MULTIPLES CONFIGURATIONS DE CHARGES UTILES </a:t>
            </a:r>
            <a:r>
              <a:rPr lang="fr-FR" sz="1050" dirty="0">
                <a:solidFill>
                  <a:srgbClr val="92D050"/>
                </a:solidFill>
                <a:latin typeface="Arial Narrow" panose="020B0606020202030204" pitchFamily="34" charset="0"/>
              </a:rPr>
              <a:t>(POSSIBILITÉS D’INSTALLER DEUX CAMÉRAS CÔTE À CÔTE OU UNE CAMÉRA SUR LE DESSUS DE L’APPAREIL)</a:t>
            </a:r>
            <a:endParaRPr lang="en-CA" sz="1200" dirty="0">
              <a:solidFill>
                <a:srgbClr val="92D050"/>
              </a:solidFill>
              <a:latin typeface="Arial Narrow" panose="020B0606020202030204" pitchFamily="34" charset="0"/>
            </a:endParaRPr>
          </a:p>
        </p:txBody>
      </p:sp>
      <p:sp>
        <p:nvSpPr>
          <p:cNvPr id="14" name="TextBox 13">
            <a:extLst>
              <a:ext uri="{FF2B5EF4-FFF2-40B4-BE49-F238E27FC236}">
                <a16:creationId xmlns:a16="http://schemas.microsoft.com/office/drawing/2014/main" id="{F3D617D0-169A-445B-B6FF-E60B687272ED}"/>
              </a:ext>
            </a:extLst>
          </p:cNvPr>
          <p:cNvSpPr txBox="1"/>
          <p:nvPr/>
        </p:nvSpPr>
        <p:spPr>
          <a:xfrm>
            <a:off x="5839187" y="5256632"/>
            <a:ext cx="1287760" cy="115416"/>
          </a:xfrm>
          <a:prstGeom prst="rect">
            <a:avLst/>
          </a:prstGeom>
          <a:solidFill>
            <a:schemeClr val="bg1"/>
          </a:solidFill>
        </p:spPr>
        <p:txBody>
          <a:bodyPr wrap="square" lIns="0" tIns="0" rIns="0" bIns="0" rtlCol="0">
            <a:spAutoFit/>
          </a:bodyPr>
          <a:lstStyle/>
          <a:p>
            <a:pPr algn="ctr"/>
            <a:r>
              <a:rPr lang="fr-FR" sz="750" b="1" i="1" dirty="0">
                <a:solidFill>
                  <a:srgbClr val="00B0F0"/>
                </a:solidFill>
                <a:latin typeface="Arial Narrow" panose="020B0606020202030204" pitchFamily="34" charset="0"/>
              </a:rPr>
              <a:t>DRONE MATRICE 210 RTF de DJI</a:t>
            </a:r>
            <a:endParaRPr lang="en-CA" sz="750" b="1" i="1" dirty="0">
              <a:solidFill>
                <a:srgbClr val="00B0F0"/>
              </a:solidFill>
              <a:latin typeface="Arial Narrow" panose="020B0606020202030204" pitchFamily="34" charset="0"/>
            </a:endParaRPr>
          </a:p>
        </p:txBody>
      </p:sp>
    </p:spTree>
    <p:extLst>
      <p:ext uri="{BB962C8B-B14F-4D97-AF65-F5344CB8AC3E}">
        <p14:creationId xmlns:p14="http://schemas.microsoft.com/office/powerpoint/2010/main" val="228995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E1A3-CD0E-47C4-BEEC-BCE79391FD8A}"/>
              </a:ext>
            </a:extLst>
          </p:cNvPr>
          <p:cNvSpPr>
            <a:spLocks noGrp="1"/>
          </p:cNvSpPr>
          <p:nvPr>
            <p:ph type="title"/>
          </p:nvPr>
        </p:nvSpPr>
        <p:spPr/>
        <p:txBody>
          <a:bodyPr/>
          <a:lstStyle/>
          <a:p>
            <a:r>
              <a:rPr lang="fr-FR" dirty="0"/>
              <a:t>Aéronef relié par câble à une station d’alimentation </a:t>
            </a:r>
            <a:endParaRPr lang="en-CA" dirty="0"/>
          </a:p>
        </p:txBody>
      </p:sp>
      <p:sp>
        <p:nvSpPr>
          <p:cNvPr id="4" name="Content Placeholder 3">
            <a:extLst>
              <a:ext uri="{FF2B5EF4-FFF2-40B4-BE49-F238E27FC236}">
                <a16:creationId xmlns:a16="http://schemas.microsoft.com/office/drawing/2014/main" id="{30D09AFA-A952-42EC-9A46-F289B4763947}"/>
              </a:ext>
            </a:extLst>
          </p:cNvPr>
          <p:cNvSpPr>
            <a:spLocks noGrp="1"/>
          </p:cNvSpPr>
          <p:nvPr>
            <p:ph sz="half" idx="2"/>
          </p:nvPr>
        </p:nvSpPr>
        <p:spPr/>
        <p:txBody>
          <a:bodyPr/>
          <a:lstStyle/>
          <a:p>
            <a:endParaRPr lang="en-CA" dirty="0"/>
          </a:p>
        </p:txBody>
      </p:sp>
      <p:pic>
        <p:nvPicPr>
          <p:cNvPr id="3076" name="Picture 4" descr="Image result for Powerline Tether for Matrice">
            <a:extLst>
              <a:ext uri="{FF2B5EF4-FFF2-40B4-BE49-F238E27FC236}">
                <a16:creationId xmlns:a16="http://schemas.microsoft.com/office/drawing/2014/main" id="{EA3B138A-ECB3-4DB6-B54E-A16CBDA799F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109428" y="1591056"/>
            <a:ext cx="4925144" cy="49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54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644A14-A48C-42E1-A37C-101BB9AB79A8}"/>
              </a:ext>
            </a:extLst>
          </p:cNvPr>
          <p:cNvPicPr>
            <a:picLocks noChangeAspect="1"/>
          </p:cNvPicPr>
          <p:nvPr/>
        </p:nvPicPr>
        <p:blipFill>
          <a:blip r:embed="rId3"/>
          <a:stretch>
            <a:fillRect/>
          </a:stretch>
        </p:blipFill>
        <p:spPr>
          <a:xfrm>
            <a:off x="1" y="885258"/>
            <a:ext cx="6814724" cy="5496070"/>
          </a:xfrm>
          <a:prstGeom prst="rect">
            <a:avLst/>
          </a:prstGeom>
        </p:spPr>
      </p:pic>
      <p:pic>
        <p:nvPicPr>
          <p:cNvPr id="2" name="Picture 1">
            <a:extLst>
              <a:ext uri="{FF2B5EF4-FFF2-40B4-BE49-F238E27FC236}">
                <a16:creationId xmlns:a16="http://schemas.microsoft.com/office/drawing/2014/main" id="{2DEA286E-003C-42B2-BBED-3BD267D2BAB6}"/>
              </a:ext>
            </a:extLst>
          </p:cNvPr>
          <p:cNvPicPr>
            <a:picLocks noChangeAspect="1"/>
          </p:cNvPicPr>
          <p:nvPr/>
        </p:nvPicPr>
        <p:blipFill>
          <a:blip r:embed="rId4"/>
          <a:stretch>
            <a:fillRect/>
          </a:stretch>
        </p:blipFill>
        <p:spPr>
          <a:xfrm>
            <a:off x="4427984" y="116632"/>
            <a:ext cx="4499992" cy="3287749"/>
          </a:xfrm>
          <a:prstGeom prst="rect">
            <a:avLst/>
          </a:prstGeom>
        </p:spPr>
      </p:pic>
    </p:spTree>
    <p:extLst>
      <p:ext uri="{BB962C8B-B14F-4D97-AF65-F5344CB8AC3E}">
        <p14:creationId xmlns:p14="http://schemas.microsoft.com/office/powerpoint/2010/main" val="151767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flat screen television&#10;&#10;Description generated with high confidence">
            <a:extLst>
              <a:ext uri="{FF2B5EF4-FFF2-40B4-BE49-F238E27FC236}">
                <a16:creationId xmlns:a16="http://schemas.microsoft.com/office/drawing/2014/main" id="{6A618617-D299-461B-912C-60BEA0A2A6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999" b="-1"/>
          <a:stretch/>
        </p:blipFill>
        <p:spPr>
          <a:xfrm>
            <a:off x="0" y="8394"/>
            <a:ext cx="9143980" cy="6857990"/>
          </a:xfrm>
          <a:prstGeom prst="rect">
            <a:avLst/>
          </a:prstGeom>
        </p:spPr>
      </p:pic>
      <p:sp>
        <p:nvSpPr>
          <p:cNvPr id="1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a:extLst>
              <a:ext uri="{FF2B5EF4-FFF2-40B4-BE49-F238E27FC236}">
                <a16:creationId xmlns:a16="http://schemas.microsoft.com/office/drawing/2014/main" id="{0987CCE3-B66A-4108-AC6F-D97E986832AB}"/>
              </a:ext>
            </a:extLst>
          </p:cNvPr>
          <p:cNvSpPr>
            <a:spLocks noGrp="1"/>
          </p:cNvSpPr>
          <p:nvPr>
            <p:ph type="ctrTitle"/>
          </p:nvPr>
        </p:nvSpPr>
        <p:spPr>
          <a:xfrm>
            <a:off x="5306708" y="3734093"/>
            <a:ext cx="3709553" cy="1375542"/>
          </a:xfrm>
        </p:spPr>
        <p:txBody>
          <a:bodyPr>
            <a:noAutofit/>
          </a:bodyPr>
          <a:lstStyle/>
          <a:p>
            <a:r>
              <a:rPr lang="fr-FR" sz="2600"/>
              <a:t>Poste de commandement provincial en cas d’urgence</a:t>
            </a:r>
            <a:endParaRPr lang="en-CA" sz="2600" dirty="0"/>
          </a:p>
        </p:txBody>
      </p:sp>
      <p:sp>
        <p:nvSpPr>
          <p:cNvPr id="3" name="Subtitle 2">
            <a:extLst>
              <a:ext uri="{FF2B5EF4-FFF2-40B4-BE49-F238E27FC236}">
                <a16:creationId xmlns:a16="http://schemas.microsoft.com/office/drawing/2014/main" id="{F0CC4E24-237B-4F71-80EA-9A0C85953A05}"/>
              </a:ext>
            </a:extLst>
          </p:cNvPr>
          <p:cNvSpPr>
            <a:spLocks noGrp="1"/>
          </p:cNvSpPr>
          <p:nvPr>
            <p:ph type="subTitle" idx="1"/>
          </p:nvPr>
        </p:nvSpPr>
        <p:spPr>
          <a:xfrm>
            <a:off x="5537637" y="5243376"/>
            <a:ext cx="3247697" cy="512463"/>
          </a:xfrm>
        </p:spPr>
        <p:txBody>
          <a:bodyPr>
            <a:normAutofit fontScale="92500" lnSpcReduction="20000"/>
          </a:bodyPr>
          <a:lstStyle/>
          <a:p>
            <a:r>
              <a:rPr lang="fr-FR" sz="1750" dirty="0"/>
              <a:t>Poste de l’équipe responsable du SATP</a:t>
            </a:r>
            <a:endParaRPr lang="en-CA" sz="1750" dirty="0"/>
          </a:p>
        </p:txBody>
      </p:sp>
      <p:cxnSp>
        <p:nvCxnSpPr>
          <p:cNvPr id="15"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340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ar parked on the side of a snow covered road&#10;&#10;Description generated with very high confidence">
            <a:extLst>
              <a:ext uri="{FF2B5EF4-FFF2-40B4-BE49-F238E27FC236}">
                <a16:creationId xmlns:a16="http://schemas.microsoft.com/office/drawing/2014/main" id="{5FCDF0A1-B09F-4047-88E2-F9E1F87603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77" r="17170" b="9089"/>
          <a:stretch/>
        </p:blipFill>
        <p:spPr>
          <a:xfrm>
            <a:off x="3369192" y="10"/>
            <a:ext cx="5774808" cy="6857990"/>
          </a:xfrm>
          <a:prstGeom prst="rect">
            <a:avLst/>
          </a:prstGeom>
        </p:spPr>
      </p:pic>
      <p:sp>
        <p:nvSpPr>
          <p:cNvPr id="10" name="Freeform: Shape 9">
            <a:extLst>
              <a:ext uri="{FF2B5EF4-FFF2-40B4-BE49-F238E27FC236}">
                <a16:creationId xmlns:a16="http://schemas.microsoft.com/office/drawing/2014/main" id="{77F03F58-787A-416A-A98C-FFD8B9B6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5833872" cy="6858478"/>
          </a:xfrm>
          <a:custGeom>
            <a:avLst/>
            <a:gdLst>
              <a:gd name="connsiteX0" fmla="*/ 0 w 7778496"/>
              <a:gd name="connsiteY0" fmla="*/ 0 h 6858478"/>
              <a:gd name="connsiteX1" fmla="*/ 3530316 w 7778496"/>
              <a:gd name="connsiteY1" fmla="*/ 0 h 6858478"/>
              <a:gd name="connsiteX2" fmla="*/ 4596544 w 7778496"/>
              <a:gd name="connsiteY2" fmla="*/ 0 h 6858478"/>
              <a:gd name="connsiteX3" fmla="*/ 4602121 w 7778496"/>
              <a:gd name="connsiteY3" fmla="*/ 0 h 6858478"/>
              <a:gd name="connsiteX4" fmla="*/ 7778496 w 7778496"/>
              <a:gd name="connsiteY4" fmla="*/ 6858478 h 6858478"/>
              <a:gd name="connsiteX5" fmla="*/ 353941 w 7778496"/>
              <a:gd name="connsiteY5" fmla="*/ 6858478 h 6858478"/>
              <a:gd name="connsiteX6" fmla="*/ 354201 w 7778496"/>
              <a:gd name="connsiteY6" fmla="*/ 6857916 h 6858478"/>
              <a:gd name="connsiteX7" fmla="*/ 0 w 7778496"/>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8496" h="6858478">
                <a:moveTo>
                  <a:pt x="0" y="0"/>
                </a:moveTo>
                <a:lnTo>
                  <a:pt x="3530316" y="0"/>
                </a:lnTo>
                <a:lnTo>
                  <a:pt x="4596544" y="0"/>
                </a:lnTo>
                <a:lnTo>
                  <a:pt x="4602121" y="0"/>
                </a:lnTo>
                <a:lnTo>
                  <a:pt x="7778496" y="6858478"/>
                </a:lnTo>
                <a:lnTo>
                  <a:pt x="353941" y="6858478"/>
                </a:lnTo>
                <a:lnTo>
                  <a:pt x="354201" y="6857916"/>
                </a:lnTo>
                <a:lnTo>
                  <a:pt x="0" y="685791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D86FC4-6180-4496-A438-83D518031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9392"/>
            <a:ext cx="5587789" cy="6528608"/>
          </a:xfrm>
          <a:custGeom>
            <a:avLst/>
            <a:gdLst>
              <a:gd name="connsiteX0" fmla="*/ 0 w 7450386"/>
              <a:gd name="connsiteY0" fmla="*/ 0 h 6528608"/>
              <a:gd name="connsiteX1" fmla="*/ 2906170 w 7450386"/>
              <a:gd name="connsiteY1" fmla="*/ 0 h 6528608"/>
              <a:gd name="connsiteX2" fmla="*/ 3940000 w 7450386"/>
              <a:gd name="connsiteY2" fmla="*/ 0 h 6528608"/>
              <a:gd name="connsiteX3" fmla="*/ 4411669 w 7450386"/>
              <a:gd name="connsiteY3" fmla="*/ 0 h 6528608"/>
              <a:gd name="connsiteX4" fmla="*/ 7450386 w 7450386"/>
              <a:gd name="connsiteY4" fmla="*/ 6528607 h 6528608"/>
              <a:gd name="connsiteX5" fmla="*/ 7115869 w 7450386"/>
              <a:gd name="connsiteY5" fmla="*/ 6528607 h 6528608"/>
              <a:gd name="connsiteX6" fmla="*/ 7115869 w 7450386"/>
              <a:gd name="connsiteY6" fmla="*/ 6528608 h 6528608"/>
              <a:gd name="connsiteX7" fmla="*/ 575507 w 7450386"/>
              <a:gd name="connsiteY7" fmla="*/ 6528608 h 6528608"/>
              <a:gd name="connsiteX8" fmla="*/ 575737 w 7450386"/>
              <a:gd name="connsiteY8" fmla="*/ 6528115 h 6528608"/>
              <a:gd name="connsiteX9" fmla="*/ 0 w 7450386"/>
              <a:gd name="connsiteY9" fmla="*/ 6528115 h 65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0386" h="6528608">
                <a:moveTo>
                  <a:pt x="0" y="0"/>
                </a:moveTo>
                <a:lnTo>
                  <a:pt x="2906170" y="0"/>
                </a:lnTo>
                <a:lnTo>
                  <a:pt x="3940000" y="0"/>
                </a:lnTo>
                <a:lnTo>
                  <a:pt x="4411669" y="0"/>
                </a:lnTo>
                <a:lnTo>
                  <a:pt x="7450386" y="6528607"/>
                </a:lnTo>
                <a:lnTo>
                  <a:pt x="7115869" y="6528607"/>
                </a:lnTo>
                <a:lnTo>
                  <a:pt x="7115869" y="6528608"/>
                </a:lnTo>
                <a:lnTo>
                  <a:pt x="575507" y="6528608"/>
                </a:lnTo>
                <a:lnTo>
                  <a:pt x="575737" y="6528115"/>
                </a:lnTo>
                <a:lnTo>
                  <a:pt x="0" y="6528115"/>
                </a:lnTo>
                <a:close/>
              </a:path>
            </a:pathLst>
          </a:cu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D5FD25-8386-4FB1-B667-4ECC6C6C5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5258"/>
            <a:ext cx="5398832" cy="6322742"/>
          </a:xfrm>
          <a:custGeom>
            <a:avLst/>
            <a:gdLst>
              <a:gd name="connsiteX0" fmla="*/ 0 w 7198443"/>
              <a:gd name="connsiteY0" fmla="*/ 0 h 6322742"/>
              <a:gd name="connsiteX1" fmla="*/ 2797519 w 7198443"/>
              <a:gd name="connsiteY1" fmla="*/ 0 h 6322742"/>
              <a:gd name="connsiteX2" fmla="*/ 3798749 w 7198443"/>
              <a:gd name="connsiteY2" fmla="*/ 0 h 6322742"/>
              <a:gd name="connsiteX3" fmla="*/ 4255545 w 7198443"/>
              <a:gd name="connsiteY3" fmla="*/ 0 h 6322742"/>
              <a:gd name="connsiteX4" fmla="*/ 7198443 w 7198443"/>
              <a:gd name="connsiteY4" fmla="*/ 6322741 h 6322742"/>
              <a:gd name="connsiteX5" fmla="*/ 6874474 w 7198443"/>
              <a:gd name="connsiteY5" fmla="*/ 6322741 h 6322742"/>
              <a:gd name="connsiteX6" fmla="*/ 6874474 w 7198443"/>
              <a:gd name="connsiteY6" fmla="*/ 6322742 h 6322742"/>
              <a:gd name="connsiteX7" fmla="*/ 540349 w 7198443"/>
              <a:gd name="connsiteY7" fmla="*/ 6322742 h 6322742"/>
              <a:gd name="connsiteX8" fmla="*/ 540571 w 7198443"/>
              <a:gd name="connsiteY8" fmla="*/ 6322264 h 6322742"/>
              <a:gd name="connsiteX9" fmla="*/ 0 w 7198443"/>
              <a:gd name="connsiteY9" fmla="*/ 6322264 h 632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98443" h="6322742">
                <a:moveTo>
                  <a:pt x="0" y="0"/>
                </a:moveTo>
                <a:lnTo>
                  <a:pt x="2797519" y="0"/>
                </a:lnTo>
                <a:lnTo>
                  <a:pt x="3798749" y="0"/>
                </a:lnTo>
                <a:lnTo>
                  <a:pt x="4255545" y="0"/>
                </a:lnTo>
                <a:lnTo>
                  <a:pt x="7198443" y="6322741"/>
                </a:lnTo>
                <a:lnTo>
                  <a:pt x="6874474" y="6322741"/>
                </a:lnTo>
                <a:lnTo>
                  <a:pt x="6874474" y="6322742"/>
                </a:lnTo>
                <a:lnTo>
                  <a:pt x="540349" y="6322742"/>
                </a:lnTo>
                <a:lnTo>
                  <a:pt x="540571" y="6322264"/>
                </a:lnTo>
                <a:lnTo>
                  <a:pt x="0" y="6322264"/>
                </a:lnTo>
                <a:close/>
              </a:path>
            </a:pathLst>
          </a:cu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608A2D-78B5-4A03-ABA4-2FF212B7A077}"/>
              </a:ext>
            </a:extLst>
          </p:cNvPr>
          <p:cNvSpPr>
            <a:spLocks noGrp="1"/>
          </p:cNvSpPr>
          <p:nvPr>
            <p:ph type="ctrTitle"/>
          </p:nvPr>
        </p:nvSpPr>
        <p:spPr>
          <a:xfrm>
            <a:off x="603503" y="1604455"/>
            <a:ext cx="2887218" cy="2606040"/>
          </a:xfrm>
        </p:spPr>
        <p:txBody>
          <a:bodyPr anchor="b">
            <a:normAutofit/>
          </a:bodyPr>
          <a:lstStyle/>
          <a:p>
            <a:pPr algn="l"/>
            <a:r>
              <a:rPr lang="en-CA" sz="4200" dirty="0" err="1">
                <a:solidFill>
                  <a:srgbClr val="FFFFFF"/>
                </a:solidFill>
              </a:rPr>
              <a:t>Opérations</a:t>
            </a:r>
            <a:r>
              <a:rPr lang="en-CA" sz="4200" dirty="0">
                <a:solidFill>
                  <a:srgbClr val="FFFFFF"/>
                </a:solidFill>
              </a:rPr>
              <a:t> </a:t>
            </a:r>
            <a:r>
              <a:rPr lang="en-CA" sz="4200" dirty="0" err="1">
                <a:solidFill>
                  <a:srgbClr val="FFFFFF"/>
                </a:solidFill>
              </a:rPr>
              <a:t>régionales</a:t>
            </a:r>
            <a:endParaRPr lang="en-CA" sz="4200" dirty="0">
              <a:solidFill>
                <a:srgbClr val="FFFFFF"/>
              </a:solidFill>
            </a:endParaRPr>
          </a:p>
        </p:txBody>
      </p:sp>
      <p:sp>
        <p:nvSpPr>
          <p:cNvPr id="3" name="Subtitle 2">
            <a:extLst>
              <a:ext uri="{FF2B5EF4-FFF2-40B4-BE49-F238E27FC236}">
                <a16:creationId xmlns:a16="http://schemas.microsoft.com/office/drawing/2014/main" id="{6786C2AE-DC5C-4D31-83E8-BBFF198DE499}"/>
              </a:ext>
            </a:extLst>
          </p:cNvPr>
          <p:cNvSpPr>
            <a:spLocks noGrp="1"/>
          </p:cNvSpPr>
          <p:nvPr>
            <p:ph type="subTitle" idx="1"/>
          </p:nvPr>
        </p:nvSpPr>
        <p:spPr>
          <a:xfrm>
            <a:off x="603503" y="4320223"/>
            <a:ext cx="2558034" cy="832104"/>
          </a:xfrm>
        </p:spPr>
        <p:txBody>
          <a:bodyPr anchor="t">
            <a:normAutofit/>
          </a:bodyPr>
          <a:lstStyle/>
          <a:p>
            <a:pPr algn="l"/>
            <a:endParaRPr lang="en-CA" sz="1700">
              <a:solidFill>
                <a:srgbClr val="FFFFFF"/>
              </a:solidFill>
            </a:endParaRPr>
          </a:p>
        </p:txBody>
      </p:sp>
    </p:spTree>
    <p:extLst>
      <p:ext uri="{BB962C8B-B14F-4D97-AF65-F5344CB8AC3E}">
        <p14:creationId xmlns:p14="http://schemas.microsoft.com/office/powerpoint/2010/main" val="447972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196752"/>
            <a:ext cx="8424936" cy="3721968"/>
          </a:xfrm>
        </p:spPr>
        <p:txBody>
          <a:bodyPr/>
          <a:lstStyle/>
          <a:p>
            <a:pPr marL="457200" indent="-457200" algn="l">
              <a:buFont typeface="Arial" panose="020B0604020202020204" pitchFamily="34" charset="0"/>
              <a:buChar char="•"/>
            </a:pPr>
            <a:r>
              <a:rPr lang="fr-FR" sz="2800" dirty="0"/>
              <a:t>Peu importe le niveau d’intervention, la responsabilité de gérer et de maîtriser l’opération d’urgence municipale revient à l’autorité locale. </a:t>
            </a:r>
          </a:p>
          <a:p>
            <a:pPr marL="457200" indent="-457200" algn="l">
              <a:buFont typeface="Arial" panose="020B0604020202020204" pitchFamily="34" charset="0"/>
              <a:buChar char="•"/>
            </a:pPr>
            <a:endParaRPr lang="fr-FR" sz="2800" dirty="0"/>
          </a:p>
          <a:p>
            <a:pPr marL="457200" indent="-457200" algn="l">
              <a:buFont typeface="Arial" panose="020B0604020202020204" pitchFamily="34" charset="0"/>
              <a:buChar char="•"/>
            </a:pPr>
            <a:r>
              <a:rPr lang="fr-FR" sz="2800" dirty="0"/>
              <a:t>L’autorité locale peut recevoir des conseils et de l’aide des représentants des ministères et organismes provinciaux par l’entremise du coordonnateur régional de la gestion régionale des urgences ou du comité régional des mesures d’urgence (CRMU). </a:t>
            </a:r>
          </a:p>
        </p:txBody>
      </p:sp>
    </p:spTree>
    <p:extLst>
      <p:ext uri="{BB962C8B-B14F-4D97-AF65-F5344CB8AC3E}">
        <p14:creationId xmlns:p14="http://schemas.microsoft.com/office/powerpoint/2010/main" val="2982740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980728"/>
            <a:ext cx="7992888" cy="4658072"/>
          </a:xfrm>
        </p:spPr>
        <p:txBody>
          <a:bodyPr/>
          <a:lstStyle/>
          <a:p>
            <a:pPr marL="457200" indent="-457200" algn="l">
              <a:buFont typeface="Arial" panose="020B0604020202020204" pitchFamily="34" charset="0"/>
              <a:buChar char="•"/>
            </a:pPr>
            <a:r>
              <a:rPr lang="fr-FR" sz="2800" dirty="0"/>
              <a:t>Le coordonnateur régional relève ultimement du directeur de l’OMU NB en ce qui concerne le contrôle de toutes les opérations entreprises conformément au plan. </a:t>
            </a:r>
          </a:p>
          <a:p>
            <a:pPr marL="457200" indent="-457200" algn="l">
              <a:buFont typeface="Arial" panose="020B0604020202020204" pitchFamily="34" charset="0"/>
              <a:buChar char="•"/>
            </a:pPr>
            <a:endParaRPr lang="fr-FR" sz="2800" dirty="0"/>
          </a:p>
          <a:p>
            <a:pPr marL="457200" indent="-457200" algn="l">
              <a:buFont typeface="Arial" panose="020B0604020202020204" pitchFamily="34" charset="0"/>
              <a:buChar char="•"/>
            </a:pPr>
            <a:r>
              <a:rPr lang="fr-FR" sz="2800" dirty="0"/>
              <a:t>Le directeur doit quant à lui rendre des comptes au ministre de la Sécurité publique, qui en retour fait rapport au lieutenant-gouverneur en conseil.</a:t>
            </a:r>
          </a:p>
        </p:txBody>
      </p:sp>
    </p:spTree>
    <p:extLst>
      <p:ext uri="{BB962C8B-B14F-4D97-AF65-F5344CB8AC3E}">
        <p14:creationId xmlns:p14="http://schemas.microsoft.com/office/powerpoint/2010/main" val="392622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Système</a:t>
            </a:r>
            <a:r>
              <a:rPr lang="en-US" dirty="0"/>
              <a:t> </a:t>
            </a:r>
            <a:r>
              <a:rPr lang="en-US" dirty="0" err="1"/>
              <a:t>d'aéronefs</a:t>
            </a:r>
            <a:r>
              <a:rPr lang="en-US" dirty="0"/>
              <a:t> </a:t>
            </a:r>
            <a:r>
              <a:rPr lang="en-US" dirty="0" err="1"/>
              <a:t>télépilotés</a:t>
            </a:r>
            <a:r>
              <a:rPr lang="en-US" dirty="0"/>
              <a:t> (SATP)</a:t>
            </a:r>
          </a:p>
        </p:txBody>
      </p:sp>
      <p:sp>
        <p:nvSpPr>
          <p:cNvPr id="3" name="Content Placeholder 2"/>
          <p:cNvSpPr>
            <a:spLocks noGrp="1"/>
          </p:cNvSpPr>
          <p:nvPr>
            <p:ph idx="1"/>
          </p:nvPr>
        </p:nvSpPr>
        <p:spPr>
          <a:xfrm>
            <a:off x="457200" y="1700808"/>
            <a:ext cx="8229600" cy="4248471"/>
          </a:xfrm>
        </p:spPr>
        <p:txBody>
          <a:bodyPr/>
          <a:lstStyle/>
          <a:p>
            <a:pPr marL="0" indent="0">
              <a:buNone/>
            </a:pPr>
            <a:r>
              <a:rPr lang="en-US" sz="2400" b="1" u="sng" dirty="0"/>
              <a:t>Mission</a:t>
            </a:r>
            <a:endParaRPr lang="en-US" sz="2400" dirty="0"/>
          </a:p>
          <a:p>
            <a:pPr marL="0" indent="0">
              <a:buNone/>
            </a:pPr>
            <a:r>
              <a:rPr lang="fr-FR" sz="2400" dirty="0"/>
              <a:t>L’équipe responsable du SATP de l’OMU NB du ministère de la Sécurité publique du Nouveau-Brunswick a pour mission de renforcer la sécurité du public et des intervenants. Elle doit notamment assurer la sécurité des biens en appuyant les équipes responsables des interventions en cas d’incident impliquant des matières dangereuses, des opérations de recherche et sauvetage, de la surveillance hydrométrique, des opérations tactiques et des relations avec les collectivités et leur mission respective.</a:t>
            </a:r>
            <a:endParaRPr lang="en-US" sz="1100" b="1" u="sng" dirty="0"/>
          </a:p>
          <a:p>
            <a:pPr marL="0" indent="0">
              <a:buNone/>
            </a:pPr>
            <a:endParaRPr lang="en-US" sz="2400" dirty="0"/>
          </a:p>
        </p:txBody>
      </p:sp>
      <p:sp>
        <p:nvSpPr>
          <p:cNvPr id="4" name="TextBox 3">
            <a:extLst>
              <a:ext uri="{FF2B5EF4-FFF2-40B4-BE49-F238E27FC236}">
                <a16:creationId xmlns:a16="http://schemas.microsoft.com/office/drawing/2014/main" id="{1CB7996E-C8E1-4D9A-A03C-5881FC705BE8}"/>
              </a:ext>
            </a:extLst>
          </p:cNvPr>
          <p:cNvSpPr txBox="1"/>
          <p:nvPr/>
        </p:nvSpPr>
        <p:spPr>
          <a:xfrm>
            <a:off x="755576" y="6232449"/>
            <a:ext cx="5616624" cy="646331"/>
          </a:xfrm>
          <a:prstGeom prst="rect">
            <a:avLst/>
          </a:prstGeom>
          <a:noFill/>
        </p:spPr>
        <p:txBody>
          <a:bodyPr wrap="square" rtlCol="0">
            <a:spAutoFit/>
          </a:bodyPr>
          <a:lstStyle/>
          <a:p>
            <a:r>
              <a:rPr lang="en-CA" dirty="0">
                <a:hlinkClick r:id="rId3"/>
              </a:rPr>
              <a:t>https://www.youtube.com/watch?v=6t-hYnWPiFk</a:t>
            </a:r>
            <a:endParaRPr lang="en-CA" dirty="0"/>
          </a:p>
          <a:p>
            <a:endParaRPr lang="en-CA" dirty="0"/>
          </a:p>
        </p:txBody>
      </p:sp>
    </p:spTree>
    <p:extLst>
      <p:ext uri="{BB962C8B-B14F-4D97-AF65-F5344CB8AC3E}">
        <p14:creationId xmlns:p14="http://schemas.microsoft.com/office/powerpoint/2010/main" val="394470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1700808"/>
            <a:ext cx="8280920" cy="3937992"/>
          </a:xfrm>
        </p:spPr>
        <p:txBody>
          <a:bodyPr/>
          <a:lstStyle/>
          <a:p>
            <a:pPr marL="457200" indent="-457200" algn="l">
              <a:buFont typeface="Arial" panose="020B0604020202020204" pitchFamily="34" charset="0"/>
              <a:buChar char="•"/>
            </a:pPr>
            <a:r>
              <a:rPr lang="fr-FR" sz="2800" dirty="0"/>
              <a:t>Les demandes d’aide des municipalités à l’endroit des ministères provinciaux sont transmises au CRMU ou au coordonnateur régional de la gestion des urgences.</a:t>
            </a:r>
          </a:p>
          <a:p>
            <a:pPr algn="l"/>
            <a:r>
              <a:rPr lang="fr-FR" sz="2800" dirty="0"/>
              <a:t> </a:t>
            </a:r>
          </a:p>
          <a:p>
            <a:pPr marL="457200" indent="-457200" algn="l">
              <a:buFont typeface="Arial" panose="020B0604020202020204" pitchFamily="34" charset="0"/>
              <a:buChar char="•"/>
            </a:pPr>
            <a:r>
              <a:rPr lang="fr-FR" sz="2800" dirty="0"/>
              <a:t>Seules les demandes provenant d’un représentant municipal autorisé seront acceptées.</a:t>
            </a:r>
          </a:p>
        </p:txBody>
      </p:sp>
    </p:spTree>
    <p:extLst>
      <p:ext uri="{BB962C8B-B14F-4D97-AF65-F5344CB8AC3E}">
        <p14:creationId xmlns:p14="http://schemas.microsoft.com/office/powerpoint/2010/main" val="2328185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C:\Users\Jasonco\Desktop\IMG_20150603_10571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643" b="5357"/>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p:cNvSpPr>
            <a:spLocks noGrp="1"/>
          </p:cNvSpPr>
          <p:nvPr>
            <p:ph type="ctrTitle"/>
          </p:nvPr>
        </p:nvSpPr>
        <p:spPr>
          <a:xfrm>
            <a:off x="5306708" y="3734093"/>
            <a:ext cx="3709553" cy="1375542"/>
          </a:xfrm>
        </p:spPr>
        <p:txBody>
          <a:bodyPr>
            <a:normAutofit fontScale="90000"/>
          </a:bodyPr>
          <a:lstStyle/>
          <a:p>
            <a:r>
              <a:rPr lang="en-US" sz="3500" dirty="0" err="1"/>
              <a:t>Demande</a:t>
            </a:r>
            <a:r>
              <a:rPr lang="en-US" sz="3500" dirty="0"/>
              <a:t> d’assistance </a:t>
            </a:r>
            <a:r>
              <a:rPr lang="en-US" sz="3500" dirty="0" err="1"/>
              <a:t>militaire</a:t>
            </a:r>
            <a:endParaRPr lang="en-US" sz="3500" dirty="0"/>
          </a:p>
        </p:txBody>
      </p:sp>
      <p:sp>
        <p:nvSpPr>
          <p:cNvPr id="3" name="Subtitle 2"/>
          <p:cNvSpPr>
            <a:spLocks noGrp="1"/>
          </p:cNvSpPr>
          <p:nvPr>
            <p:ph type="subTitle" idx="1"/>
          </p:nvPr>
        </p:nvSpPr>
        <p:spPr>
          <a:xfrm>
            <a:off x="5537637" y="5243376"/>
            <a:ext cx="3247697" cy="633895"/>
          </a:xfrm>
        </p:spPr>
        <p:txBody>
          <a:bodyPr>
            <a:normAutofit fontScale="92500"/>
          </a:bodyPr>
          <a:lstStyle/>
          <a:p>
            <a:r>
              <a:rPr lang="fr-FR" sz="1400" dirty="0"/>
              <a:t>Évacuation médicale par transport aérien </a:t>
            </a:r>
          </a:p>
          <a:p>
            <a:r>
              <a:rPr lang="fr-FR" sz="1400" dirty="0"/>
              <a:t>Région de la capitale</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389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1"/>
            <a:ext cx="7772400" cy="720080"/>
          </a:xfrm>
        </p:spPr>
        <p:txBody>
          <a:bodyPr/>
          <a:lstStyle/>
          <a:p>
            <a:endParaRPr lang="en-US" dirty="0"/>
          </a:p>
        </p:txBody>
      </p:sp>
      <p:sp>
        <p:nvSpPr>
          <p:cNvPr id="3" name="Subtitle 2"/>
          <p:cNvSpPr>
            <a:spLocks noGrp="1"/>
          </p:cNvSpPr>
          <p:nvPr>
            <p:ph type="subTitle" idx="1"/>
          </p:nvPr>
        </p:nvSpPr>
        <p:spPr>
          <a:xfrm>
            <a:off x="395536" y="1196752"/>
            <a:ext cx="8136904" cy="3865984"/>
          </a:xfrm>
        </p:spPr>
        <p:txBody>
          <a:bodyPr/>
          <a:lstStyle/>
          <a:p>
            <a:pPr marL="457200" indent="-457200" algn="l">
              <a:buFont typeface="Arial" panose="020B0604020202020204" pitchFamily="34" charset="0"/>
              <a:buChar char="•"/>
            </a:pPr>
            <a:r>
              <a:rPr lang="fr-FR" sz="2600" dirty="0"/>
              <a:t>Le CRMU évalue la situation et fournit toute l’assistance et l’aide disponible pour contrôler la situation. Si les ressources régionales s’avèrent insuffisantes pour contrôler la situation, le coordonnateur régional peut demander du soutien provincial par l’intermédiaire de l’OMU NB. </a:t>
            </a:r>
          </a:p>
          <a:p>
            <a:pPr marL="457200" indent="-457200" algn="l">
              <a:buFont typeface="Arial" panose="020B0604020202020204" pitchFamily="34" charset="0"/>
              <a:buChar char="•"/>
            </a:pPr>
            <a:endParaRPr lang="fr-FR" sz="2600" dirty="0"/>
          </a:p>
          <a:p>
            <a:pPr marL="457200" indent="-457200" algn="l">
              <a:buFont typeface="Arial" panose="020B0604020202020204" pitchFamily="34" charset="0"/>
              <a:buChar char="•"/>
            </a:pPr>
            <a:r>
              <a:rPr lang="fr-FR" sz="2600" dirty="0"/>
              <a:t>L’OMU NB détermine le type de soutien requis et fait appel au Comité provincial des mesures d’urgence (CPMU) au besoin. Le CPMU peut également demander l’aide du gouvernement fédéral, le cas échéant.</a:t>
            </a:r>
          </a:p>
        </p:txBody>
      </p:sp>
    </p:spTree>
    <p:extLst>
      <p:ext uri="{BB962C8B-B14F-4D97-AF65-F5344CB8AC3E}">
        <p14:creationId xmlns:p14="http://schemas.microsoft.com/office/powerpoint/2010/main" val="1986183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2245810"/>
            <a:ext cx="6858000" cy="1355750"/>
          </a:xfrm>
          <a:prstGeom prst="rect">
            <a:avLst/>
          </a:prstGeom>
        </p:spPr>
        <p:txBody>
          <a:bodyPr vert="horz" lIns="91440" tIns="45720" rIns="91440" bIns="45720" rtlCol="0" anchor="b">
            <a:normAutofit/>
          </a:bodyPr>
          <a:lstStyle/>
          <a:p>
            <a:pPr eaLnBrk="1" hangingPunct="1">
              <a:lnSpc>
                <a:spcPct val="90000"/>
              </a:lnSpc>
            </a:pPr>
            <a:r>
              <a:rPr lang="en-US" sz="4700" kern="1200" dirty="0">
                <a:solidFill>
                  <a:schemeClr val="tx1"/>
                </a:solidFill>
                <a:latin typeface="+mj-lt"/>
                <a:ea typeface="+mj-ea"/>
                <a:cs typeface="+mj-cs"/>
              </a:rPr>
              <a:t>Questions?</a:t>
            </a:r>
          </a:p>
        </p:txBody>
      </p:sp>
      <p:sp>
        <p:nvSpPr>
          <p:cNvPr id="71"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6355"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4350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218" name="Picture 2" descr="C:\Users\sl9993\Documents\Arthur trees.jpg"/>
          <p:cNvPicPr>
            <a:picLocks noChangeAspect="1" noChangeArrowheads="1"/>
          </p:cNvPicPr>
          <p:nvPr/>
        </p:nvPicPr>
        <p:blipFill rotWithShape="1">
          <a:blip r:embed="rId3">
            <a:extLst>
              <a:ext uri="{28A0092B-C50C-407E-A947-70E740481C1C}">
                <a14:useLocalDpi xmlns:a14="http://schemas.microsoft.com/office/drawing/2010/main" val="0"/>
              </a:ext>
            </a:extLst>
          </a:blip>
          <a:srcRect t="33926" r="3" b="6960"/>
          <a:stretch/>
        </p:blipFill>
        <p:spPr bwMode="auto">
          <a:xfrm>
            <a:off x="2736988" y="2"/>
            <a:ext cx="6407012" cy="213047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a:noFill/>
          <a:extLst>
            <a:ext uri="{909E8E84-426E-40DD-AFC4-6F175D3DCCD1}">
              <a14:hiddenFill xmlns:a14="http://schemas.microsoft.com/office/drawing/2010/main">
                <a:solidFill>
                  <a:srgbClr val="FFFFFF"/>
                </a:solidFill>
              </a14:hiddenFill>
            </a:ext>
          </a:extLst>
        </p:spPr>
      </p:pic>
      <p:sp>
        <p:nvSpPr>
          <p:cNvPr id="73"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C:\Users\Jasonco\AppData\Local\Microsoft\Windows\Temporary Internet Files\Content.Outlook\FC3BJG91\CorelDRAW X5 in_.png">
            <a:extLst>
              <a:ext uri="{FF2B5EF4-FFF2-40B4-BE49-F238E27FC236}">
                <a16:creationId xmlns:a16="http://schemas.microsoft.com/office/drawing/2014/main" id="{B7303C1D-C3FC-416C-A484-4CBCFE1D1E08}"/>
              </a:ext>
            </a:extLst>
          </p:cNvPr>
          <p:cNvPicPr/>
          <p:nvPr/>
        </p:nvPicPr>
        <p:blipFill rotWithShape="1">
          <a:blip r:embed="rId4" cstate="print">
            <a:extLst>
              <a:ext uri="{28A0092B-C50C-407E-A947-70E740481C1C}">
                <a14:useLocalDpi xmlns:a14="http://schemas.microsoft.com/office/drawing/2010/main" val="0"/>
              </a:ext>
            </a:extLst>
          </a:blip>
          <a:srcRect l="6452" r="6447" b="2"/>
          <a:stretch/>
        </p:blipFill>
        <p:spPr bwMode="auto">
          <a:xfrm>
            <a:off x="20" y="4682838"/>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980" y="2924944"/>
            <a:ext cx="8229600" cy="4525963"/>
          </a:xfrm>
        </p:spPr>
        <p:txBody>
          <a:bodyPr/>
          <a:lstStyle/>
          <a:p>
            <a:pPr marL="0" indent="0">
              <a:buNone/>
            </a:pPr>
            <a:r>
              <a:rPr lang="en-US" sz="2400" b="1" u="sng" dirty="0"/>
              <a:t>But</a:t>
            </a:r>
            <a:endParaRPr lang="en-US" sz="2400" dirty="0"/>
          </a:p>
          <a:p>
            <a:r>
              <a:rPr lang="fr-FR" sz="2400" dirty="0"/>
              <a:t>Le but du programme du SATP de l’OMU NB est d’assurer une intervention rapide dans les situations d’urgence nécessitant un appui aérien léger, de jour comme de nuit. Cet appui offre aux intervenants un moyen sécuritaire et économique de se renseigner sur la situation en temps réel.</a:t>
            </a:r>
            <a:endParaRPr lang="en-US" sz="2400" dirty="0"/>
          </a:p>
          <a:p>
            <a:endParaRPr lang="en-US"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59981"/>
            <a:ext cx="8434612" cy="270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88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Renseignements </a:t>
            </a:r>
            <a:r>
              <a:rPr lang="en-US" dirty="0" err="1"/>
              <a:t>généraux</a:t>
            </a:r>
            <a:endParaRPr lang="en-US" dirty="0"/>
          </a:p>
        </p:txBody>
      </p:sp>
      <p:sp>
        <p:nvSpPr>
          <p:cNvPr id="3" name="Content Placeholder 2"/>
          <p:cNvSpPr>
            <a:spLocks noGrp="1"/>
          </p:cNvSpPr>
          <p:nvPr>
            <p:ph idx="1"/>
          </p:nvPr>
        </p:nvSpPr>
        <p:spPr/>
        <p:txBody>
          <a:bodyPr/>
          <a:lstStyle/>
          <a:p>
            <a:r>
              <a:rPr lang="fr-FR" sz="2400" dirty="0"/>
              <a:t>La mission principale de l’OMU NB consiste à prendre les mesures d’urgence nécessaires pour prévenir les décès, la perte de biens et la dégradation de l’environnement dans les situations d’urgence touchant à la vie, au bien-être et aux biens des citoyens du Nouveau-Brunswick.  </a:t>
            </a:r>
          </a:p>
          <a:p>
            <a:endParaRPr lang="fr-FR" sz="2400" dirty="0"/>
          </a:p>
          <a:p>
            <a:r>
              <a:rPr lang="fr-FR" sz="2400" dirty="0"/>
              <a:t>Le programme du SATP fournit les renseignements requis pour évaluer rapidement la situation et contribuer à la préparation des plans de gestion des incidents lors des incidents, des situations d’urgence et des catastrophes.</a:t>
            </a:r>
          </a:p>
        </p:txBody>
      </p:sp>
    </p:spTree>
    <p:extLst>
      <p:ext uri="{BB962C8B-B14F-4D97-AF65-F5344CB8AC3E}">
        <p14:creationId xmlns:p14="http://schemas.microsoft.com/office/powerpoint/2010/main" val="248892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erson riding skis down a snow covered field&#10;&#10;Description generated with high confidence">
            <a:extLst>
              <a:ext uri="{FF2B5EF4-FFF2-40B4-BE49-F238E27FC236}">
                <a16:creationId xmlns:a16="http://schemas.microsoft.com/office/drawing/2014/main" id="{3A6A5109-6321-486B-9188-52C6F7AB0A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 r="10963" b="-1"/>
          <a:stretch/>
        </p:blipFill>
        <p:spPr>
          <a:xfrm>
            <a:off x="-1" y="10"/>
            <a:ext cx="9144000" cy="6857990"/>
          </a:xfrm>
          <a:prstGeom prst="rect">
            <a:avLst/>
          </a:prstGeom>
        </p:spPr>
      </p:pic>
      <p:sp>
        <p:nvSpPr>
          <p:cNvPr id="3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Rectangle 1">
            <a:extLst>
              <a:ext uri="{FF2B5EF4-FFF2-40B4-BE49-F238E27FC236}">
                <a16:creationId xmlns:a16="http://schemas.microsoft.com/office/drawing/2014/main" id="{16B6F9C4-8392-407F-8336-05E63881EFA4}"/>
              </a:ext>
            </a:extLst>
          </p:cNvPr>
          <p:cNvSpPr/>
          <p:nvPr/>
        </p:nvSpPr>
        <p:spPr>
          <a:xfrm>
            <a:off x="568370" y="3149961"/>
            <a:ext cx="3153103" cy="1007066"/>
          </a:xfrm>
          <a:prstGeom prst="rect">
            <a:avLst/>
          </a:prstGeom>
        </p:spPr>
        <p:txBody>
          <a:bodyPr vert="horz" lIns="91440" tIns="45720" rIns="91440" bIns="45720" rtlCol="0" anchor="ctr">
            <a:normAutofit fontScale="85000" lnSpcReduction="20000"/>
          </a:bodyPr>
          <a:lstStyle/>
          <a:p>
            <a:pPr algn="ctr">
              <a:lnSpc>
                <a:spcPct val="90000"/>
              </a:lnSpc>
              <a:spcAft>
                <a:spcPts val="600"/>
              </a:spcAft>
            </a:pPr>
            <a:r>
              <a:rPr lang="fr-FR" sz="3150" b="1" dirty="0">
                <a:latin typeface="+mj-lt"/>
                <a:ea typeface="+mj-ea"/>
                <a:cs typeface="+mj-cs"/>
              </a:rPr>
              <a:t>Équipe responsable du SATP de l’OMU NB </a:t>
            </a:r>
            <a:endParaRPr lang="en-US" sz="3150" kern="1200" dirty="0">
              <a:solidFill>
                <a:schemeClr val="tx1"/>
              </a:solidFill>
              <a:latin typeface="+mj-lt"/>
              <a:ea typeface="+mj-ea"/>
              <a:cs typeface="+mj-cs"/>
            </a:endParaRPr>
          </a:p>
        </p:txBody>
      </p:sp>
      <p:cxnSp>
        <p:nvCxnSpPr>
          <p:cNvPr id="38" name="Straight Connector 3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2">
            <a:extLst>
              <a:ext uri="{FF2B5EF4-FFF2-40B4-BE49-F238E27FC236}">
                <a16:creationId xmlns:a16="http://schemas.microsoft.com/office/drawing/2014/main" id="{9B65CEF4-E7F9-4453-90D7-BAB1374AD9E9}"/>
              </a:ext>
            </a:extLst>
          </p:cNvPr>
          <p:cNvGraphicFramePr>
            <a:graphicFrameLocks noGrp="1"/>
          </p:cNvGraphicFramePr>
          <p:nvPr>
            <p:ph idx="1"/>
            <p:extLst>
              <p:ext uri="{D42A27DB-BD31-4B8C-83A1-F6EECF244321}">
                <p14:modId xmlns:p14="http://schemas.microsoft.com/office/powerpoint/2010/main" val="2165521070"/>
              </p:ext>
            </p:extLst>
          </p:nvPr>
        </p:nvGraphicFramePr>
        <p:xfrm>
          <a:off x="430421" y="4277679"/>
          <a:ext cx="3444766" cy="19648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973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188640"/>
            <a:ext cx="8229600" cy="6408712"/>
          </a:xfrm>
        </p:spPr>
        <p:txBody>
          <a:bodyPr>
            <a:normAutofit/>
          </a:bodyPr>
          <a:lstStyle/>
          <a:p>
            <a:pPr marL="0" lvl="0" indent="0">
              <a:buNone/>
            </a:pPr>
            <a:r>
              <a:rPr lang="en-US" dirty="0"/>
              <a:t> </a:t>
            </a:r>
          </a:p>
          <a:p>
            <a:endParaRPr lang="en-US" dirty="0"/>
          </a:p>
          <a:p>
            <a:endParaRPr lang="en-US" dirty="0"/>
          </a:p>
        </p:txBody>
      </p:sp>
      <p:sp>
        <p:nvSpPr>
          <p:cNvPr id="2" name="Rectangle 1">
            <a:extLst>
              <a:ext uri="{FF2B5EF4-FFF2-40B4-BE49-F238E27FC236}">
                <a16:creationId xmlns:a16="http://schemas.microsoft.com/office/drawing/2014/main" id="{727337F1-A47E-4916-99B5-13D1834581B9}"/>
              </a:ext>
            </a:extLst>
          </p:cNvPr>
          <p:cNvSpPr/>
          <p:nvPr/>
        </p:nvSpPr>
        <p:spPr>
          <a:xfrm>
            <a:off x="549896" y="1484784"/>
            <a:ext cx="8003232" cy="2597634"/>
          </a:xfrm>
          <a:prstGeom prst="rect">
            <a:avLst/>
          </a:prstGeom>
        </p:spPr>
        <p:txBody>
          <a:bodyPr wrap="square">
            <a:spAutoFit/>
          </a:bodyPr>
          <a:lstStyle/>
          <a:p>
            <a:pPr marL="342900" lvl="0" indent="-342900" eaLnBrk="0" hangingPunct="0">
              <a:spcBef>
                <a:spcPct val="20000"/>
              </a:spcBef>
              <a:buFont typeface="Wingdings" panose="05000000000000000000" pitchFamily="2" charset="2"/>
              <a:buChar char="v"/>
            </a:pPr>
            <a:r>
              <a:rPr lang="fr-FR" sz="2200" dirty="0">
                <a:solidFill>
                  <a:prstClr val="black"/>
                </a:solidFill>
                <a:latin typeface="Arial" pitchFamily="34" charset="0"/>
                <a:cs typeface="Arial" pitchFamily="34" charset="0"/>
              </a:rPr>
              <a:t>Pilote – Le pilote commandant de bord est désigné par le gestionnaire des opérations aériennes avant le début d’une opération. </a:t>
            </a:r>
          </a:p>
          <a:p>
            <a:pPr marL="342900" lvl="0" indent="-342900" eaLnBrk="0" hangingPunct="0">
              <a:spcBef>
                <a:spcPct val="20000"/>
              </a:spcBef>
              <a:buFont typeface="Wingdings" panose="05000000000000000000" pitchFamily="2" charset="2"/>
              <a:buChar char="v"/>
            </a:pPr>
            <a:endParaRPr lang="fr-FR" sz="2200" dirty="0">
              <a:solidFill>
                <a:prstClr val="black"/>
              </a:solidFill>
              <a:latin typeface="Arial" pitchFamily="34" charset="0"/>
              <a:cs typeface="Arial" pitchFamily="34" charset="0"/>
            </a:endParaRPr>
          </a:p>
          <a:p>
            <a:pPr marL="342900" lvl="0" indent="-342900" eaLnBrk="0" hangingPunct="0">
              <a:spcBef>
                <a:spcPct val="20000"/>
              </a:spcBef>
              <a:buFont typeface="Wingdings" panose="05000000000000000000" pitchFamily="2" charset="2"/>
              <a:buChar char="v"/>
            </a:pPr>
            <a:r>
              <a:rPr lang="fr-FR" sz="2200" dirty="0">
                <a:solidFill>
                  <a:prstClr val="black"/>
                </a:solidFill>
                <a:latin typeface="Arial" pitchFamily="34" charset="0"/>
                <a:cs typeface="Arial" pitchFamily="34" charset="0"/>
              </a:rPr>
              <a:t>L’OMU NB compte quatre pilotes, mais aucun d’eux n’est désigné commandant de bord de façon permanente. Le choix du pilote est propre à chaque mission.</a:t>
            </a:r>
          </a:p>
        </p:txBody>
      </p:sp>
    </p:spTree>
    <p:extLst>
      <p:ext uri="{BB962C8B-B14F-4D97-AF65-F5344CB8AC3E}">
        <p14:creationId xmlns:p14="http://schemas.microsoft.com/office/powerpoint/2010/main" val="190163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941" y="836712"/>
            <a:ext cx="8964488" cy="5170646"/>
          </a:xfrm>
          <a:prstGeom prst="rect">
            <a:avLst/>
          </a:prstGeom>
        </p:spPr>
        <p:txBody>
          <a:bodyPr wrap="square">
            <a:spAutoFit/>
          </a:bodyPr>
          <a:lstStyle/>
          <a:p>
            <a:pPr marL="284163" indent="-284163">
              <a:buFont typeface="Wingdings" panose="05000000000000000000" pitchFamily="2" charset="2"/>
              <a:buChar char="v"/>
            </a:pPr>
            <a:r>
              <a:rPr lang="fr-FR" sz="2200" dirty="0"/>
              <a:t>Observateur de vol – Quand ils ne sont pas aux commandes, tous les pilotes ont pour tâche secondaire d’assurer l’observation visuelle et de fournir une rétroaction au pilote commandant de bord.  </a:t>
            </a:r>
          </a:p>
          <a:p>
            <a:pPr marL="284163" indent="-284163">
              <a:buFont typeface="Wingdings" panose="05000000000000000000" pitchFamily="2" charset="2"/>
              <a:buChar char="v"/>
            </a:pPr>
            <a:endParaRPr lang="fr-FR" sz="2200" dirty="0"/>
          </a:p>
          <a:p>
            <a:pPr marL="284163" indent="-284163">
              <a:buFont typeface="Wingdings" panose="05000000000000000000" pitchFamily="2" charset="2"/>
              <a:buChar char="v"/>
            </a:pPr>
            <a:r>
              <a:rPr lang="fr-FR" sz="2200" dirty="0"/>
              <a:t>L’observateur est responsable des fonctions de détection et d’évitement, ainsi que de maintenir un contact visuel avec l’aéronef et son espace aérien en tout temps.</a:t>
            </a:r>
          </a:p>
          <a:p>
            <a:pPr marL="284163" indent="-284163">
              <a:buFont typeface="Wingdings" panose="05000000000000000000" pitchFamily="2" charset="2"/>
              <a:buChar char="v"/>
            </a:pPr>
            <a:endParaRPr lang="fr-FR" sz="2200" dirty="0"/>
          </a:p>
          <a:p>
            <a:pPr marL="284163" indent="-284163">
              <a:buFont typeface="Wingdings" panose="05000000000000000000" pitchFamily="2" charset="2"/>
              <a:buChar char="v"/>
            </a:pPr>
            <a:r>
              <a:rPr lang="fr-FR" sz="2200" dirty="0"/>
              <a:t>Les équipages de conduite de l’OMU NB doivent toujours être composés de deux personnes, soit un pilote et un observateur, quelle que soit la mission.</a:t>
            </a:r>
          </a:p>
          <a:p>
            <a:pPr marL="284163" indent="-284163">
              <a:buFont typeface="Wingdings" panose="05000000000000000000" pitchFamily="2" charset="2"/>
              <a:buChar char="v"/>
            </a:pPr>
            <a:endParaRPr lang="fr-FR" sz="2200" dirty="0"/>
          </a:p>
          <a:p>
            <a:pPr marL="284163" indent="-284163">
              <a:buFont typeface="Wingdings" panose="05000000000000000000" pitchFamily="2" charset="2"/>
              <a:buChar char="v"/>
            </a:pPr>
            <a:r>
              <a:rPr lang="fr-FR" sz="2200" dirty="0"/>
              <a:t>L’observateur est chargé de surveiller les possibilités de conflits dans l’espace aérien de l’aéronef, l’approche de phénomènes météorologiques, l’activité des oiseaux et autres facteurs.</a:t>
            </a:r>
            <a:endParaRPr lang="en-CA" sz="2200" dirty="0"/>
          </a:p>
        </p:txBody>
      </p:sp>
    </p:spTree>
    <p:extLst>
      <p:ext uri="{BB962C8B-B14F-4D97-AF65-F5344CB8AC3E}">
        <p14:creationId xmlns:p14="http://schemas.microsoft.com/office/powerpoint/2010/main" val="144494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3840085" cy="3462228"/>
          </a:xfrm>
        </p:spPr>
        <p:txBody>
          <a:bodyPr>
            <a:normAutofit lnSpcReduction="10000"/>
          </a:bodyPr>
          <a:lstStyle/>
          <a:p>
            <a:pPr marL="0" indent="0">
              <a:buNone/>
            </a:pPr>
            <a:r>
              <a:rPr lang="en-US" sz="1600" dirty="0" err="1"/>
              <a:t>Autorisation</a:t>
            </a:r>
            <a:r>
              <a:rPr lang="en-US" sz="1600" dirty="0"/>
              <a:t> de vol</a:t>
            </a:r>
          </a:p>
          <a:p>
            <a:pPr marL="0" indent="0">
              <a:buNone/>
            </a:pPr>
            <a:endParaRPr lang="en-US" sz="1600" dirty="0"/>
          </a:p>
          <a:p>
            <a:pPr lvl="1">
              <a:buFont typeface="Wingdings" panose="05000000000000000000" pitchFamily="2" charset="2"/>
              <a:buChar char="v"/>
            </a:pPr>
            <a:r>
              <a:rPr lang="fr-FR" sz="1600" dirty="0"/>
              <a:t>Tous les vols doivent être autorisés par le chef des opérations de l’OMU NB et le gestionnaire des opérations aériennes. Ce pouvoir, même s’il relève normalement du niveau opérationnel, peut être délégué au pilote commandant de bord, qui prend alors sa décision conjointement avec le gestionnaire des opérations aériennes. </a:t>
            </a:r>
            <a:endParaRPr lang="en-US" sz="1600" dirty="0"/>
          </a:p>
        </p:txBody>
      </p:sp>
      <p:pic>
        <p:nvPicPr>
          <p:cNvPr id="4" name="Picture 3" descr="A group of people standing in a parking lot&#10;&#10;Description generated with very high confidence">
            <a:extLst>
              <a:ext uri="{FF2B5EF4-FFF2-40B4-BE49-F238E27FC236}">
                <a16:creationId xmlns:a16="http://schemas.microsoft.com/office/drawing/2014/main" id="{B7F9ED9B-DE70-4773-A342-4EC4A0C8FD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2" r="28422"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1370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br>
              <a:rPr lang="en-US" u="sng" dirty="0"/>
            </a:br>
            <a:endParaRPr lang="en-US" dirty="0"/>
          </a:p>
        </p:txBody>
      </p:sp>
      <p:sp>
        <p:nvSpPr>
          <p:cNvPr id="3" name="Content Placeholder 2"/>
          <p:cNvSpPr>
            <a:spLocks noGrp="1"/>
          </p:cNvSpPr>
          <p:nvPr>
            <p:ph idx="1"/>
          </p:nvPr>
        </p:nvSpPr>
        <p:spPr>
          <a:xfrm>
            <a:off x="323528" y="476672"/>
            <a:ext cx="8229600" cy="4281339"/>
          </a:xfrm>
        </p:spPr>
        <p:txBody>
          <a:bodyPr/>
          <a:lstStyle/>
          <a:p>
            <a:pPr marL="457200" lvl="1" indent="0">
              <a:buNone/>
            </a:pPr>
            <a:r>
              <a:rPr lang="fr-FR" dirty="0"/>
              <a:t>Les autorisations de vol doivent être accordées lorsque le pilote commandant de bord détermine que </a:t>
            </a:r>
            <a:r>
              <a:rPr lang="en-US" dirty="0"/>
              <a:t>:</a:t>
            </a:r>
          </a:p>
          <a:p>
            <a:pPr marL="457200" lvl="1" indent="0">
              <a:buNone/>
            </a:pPr>
            <a:endParaRPr lang="en-US" dirty="0"/>
          </a:p>
          <a:p>
            <a:pPr lvl="1">
              <a:buFont typeface="Wingdings" panose="05000000000000000000" pitchFamily="2" charset="2"/>
              <a:buChar char="v"/>
            </a:pPr>
            <a:r>
              <a:rPr lang="fr-FR" sz="2000" dirty="0"/>
              <a:t>le vol peut être effectué conformément aux dispositions du Manuel des opérations aériennes de l’OMU NB et des autres politiques et règlements applicables (Règlement de l’aviation canadien); </a:t>
            </a:r>
          </a:p>
          <a:p>
            <a:pPr lvl="1">
              <a:buFont typeface="Wingdings" panose="05000000000000000000" pitchFamily="2" charset="2"/>
              <a:buChar char="v"/>
            </a:pPr>
            <a:r>
              <a:rPr lang="fr-FR" sz="2000" dirty="0"/>
              <a:t>toutes les licences et tous les permis et certificats sont valides;</a:t>
            </a:r>
          </a:p>
          <a:p>
            <a:pPr lvl="1">
              <a:buFont typeface="Wingdings" panose="05000000000000000000" pitchFamily="2" charset="2"/>
              <a:buChar char="v"/>
            </a:pPr>
            <a:r>
              <a:rPr lang="fr-FR" sz="2000" dirty="0"/>
              <a:t>tous les travaux d’entretien de l’aéronef ont été effectués et l’aéronef est jugé en état de navigabilité;</a:t>
            </a:r>
          </a:p>
          <a:p>
            <a:pPr lvl="1">
              <a:buFont typeface="Wingdings" panose="05000000000000000000" pitchFamily="2" charset="2"/>
              <a:buChar char="v"/>
            </a:pPr>
            <a:r>
              <a:rPr lang="fr-FR" sz="2000" dirty="0"/>
              <a:t>un plan de vol exploitation ou un itinéraire de vol a été réalisé et déposé conformément aux procédures de l’OMU NB;</a:t>
            </a:r>
          </a:p>
          <a:p>
            <a:pPr lvl="1">
              <a:buFont typeface="Wingdings" panose="05000000000000000000" pitchFamily="2" charset="2"/>
              <a:buChar char="v"/>
            </a:pPr>
            <a:r>
              <a:rPr lang="fr-FR" sz="2000" dirty="0"/>
              <a:t>tous les documents et manuels requis en vertu du Règlement de l’aviation canadien sont disponibles sur place. </a:t>
            </a:r>
            <a:endParaRPr lang="en-US" sz="2400" dirty="0"/>
          </a:p>
          <a:p>
            <a:pPr lvl="1">
              <a:buFont typeface="Wingdings" panose="05000000000000000000" pitchFamily="2" charset="2"/>
              <a:buChar char="v"/>
            </a:pPr>
            <a:endParaRPr lang="en-US" dirty="0"/>
          </a:p>
          <a:p>
            <a:pPr marL="0" indent="0">
              <a:buNone/>
            </a:pPr>
            <a:r>
              <a:rPr lang="en-US" dirty="0"/>
              <a:t> </a:t>
            </a:r>
          </a:p>
        </p:txBody>
      </p:sp>
    </p:spTree>
    <p:extLst>
      <p:ext uri="{BB962C8B-B14F-4D97-AF65-F5344CB8AC3E}">
        <p14:creationId xmlns:p14="http://schemas.microsoft.com/office/powerpoint/2010/main" val="156812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1290</Words>
  <Application>Microsoft Office PowerPoint</Application>
  <PresentationFormat>On-screen Show (4:3)</PresentationFormat>
  <Paragraphs>124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Narrow</vt:lpstr>
      <vt:lpstr>Calibri</vt:lpstr>
      <vt:lpstr>Wingdings</vt:lpstr>
      <vt:lpstr>Office Theme</vt:lpstr>
      <vt:lpstr>PowerPoint Presentation</vt:lpstr>
      <vt:lpstr>Système d'aéronefs télépilotés (SATP)</vt:lpstr>
      <vt:lpstr>PowerPoint Presentation</vt:lpstr>
      <vt:lpstr>Renseignements généraux</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Drone MATRICE 210 RTK</vt:lpstr>
      <vt:lpstr>Aéronef relié par câble à une station d’alimentation </vt:lpstr>
      <vt:lpstr>PowerPoint Presentation</vt:lpstr>
      <vt:lpstr>Poste de commandement provincial en cas d’urgence</vt:lpstr>
      <vt:lpstr>Opérations régionales</vt:lpstr>
      <vt:lpstr>PowerPoint Presentation</vt:lpstr>
      <vt:lpstr>PowerPoint Presentation</vt:lpstr>
      <vt:lpstr>PowerPoint Presentation</vt:lpstr>
      <vt:lpstr>Demande d’assistance militaire</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Cooling, Jason (DPS/MSP)</dc:creator>
  <cp:lastModifiedBy>McKeen, Kate (DPS/MSP)</cp:lastModifiedBy>
  <cp:revision>33</cp:revision>
  <dcterms:created xsi:type="dcterms:W3CDTF">2020-01-25T21:14:09Z</dcterms:created>
  <dcterms:modified xsi:type="dcterms:W3CDTF">2020-02-05T20:13:29Z</dcterms:modified>
</cp:coreProperties>
</file>