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65" r:id="rId2"/>
    <p:sldMasterId id="2147483692" r:id="rId3"/>
    <p:sldMasterId id="2147483707" r:id="rId4"/>
  </p:sldMasterIdLst>
  <p:notesMasterIdLst>
    <p:notesMasterId r:id="rId38"/>
  </p:notesMasterIdLst>
  <p:handoutMasterIdLst>
    <p:handoutMasterId r:id="rId39"/>
  </p:handoutMasterIdLst>
  <p:sldIdLst>
    <p:sldId id="328" r:id="rId5"/>
    <p:sldId id="384" r:id="rId6"/>
    <p:sldId id="418" r:id="rId7"/>
    <p:sldId id="381" r:id="rId8"/>
    <p:sldId id="601" r:id="rId9"/>
    <p:sldId id="576" r:id="rId10"/>
    <p:sldId id="424" r:id="rId11"/>
    <p:sldId id="676" r:id="rId12"/>
    <p:sldId id="261" r:id="rId13"/>
    <p:sldId id="265" r:id="rId14"/>
    <p:sldId id="375" r:id="rId15"/>
    <p:sldId id="854" r:id="rId16"/>
    <p:sldId id="345" r:id="rId17"/>
    <p:sldId id="855" r:id="rId18"/>
    <p:sldId id="729" r:id="rId19"/>
    <p:sldId id="399" r:id="rId20"/>
    <p:sldId id="358" r:id="rId21"/>
    <p:sldId id="868" r:id="rId22"/>
    <p:sldId id="869" r:id="rId23"/>
    <p:sldId id="334" r:id="rId24"/>
    <p:sldId id="335" r:id="rId25"/>
    <p:sldId id="428" r:id="rId26"/>
    <p:sldId id="341" r:id="rId27"/>
    <p:sldId id="431" r:id="rId28"/>
    <p:sldId id="460" r:id="rId29"/>
    <p:sldId id="461" r:id="rId30"/>
    <p:sldId id="856" r:id="rId31"/>
    <p:sldId id="429" r:id="rId32"/>
    <p:sldId id="448" r:id="rId33"/>
    <p:sldId id="449" r:id="rId34"/>
    <p:sldId id="450" r:id="rId35"/>
    <p:sldId id="293" r:id="rId36"/>
    <p:sldId id="294" r:id="rId37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48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48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48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48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48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48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48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48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48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2607"/>
    <a:srgbClr val="BBE0E3"/>
    <a:srgbClr val="FF6600"/>
    <a:srgbClr val="E38303"/>
    <a:srgbClr val="FD4A03"/>
    <a:srgbClr val="FF2121"/>
    <a:srgbClr val="0000FF"/>
    <a:srgbClr val="545454"/>
    <a:srgbClr val="3C2F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467" autoAdjust="0"/>
    <p:restoredTop sz="86819" autoAdjust="0"/>
  </p:normalViewPr>
  <p:slideViewPr>
    <p:cSldViewPr>
      <p:cViewPr varScale="1">
        <p:scale>
          <a:sx n="48" d="100"/>
          <a:sy n="48" d="100"/>
        </p:scale>
        <p:origin x="60" y="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int.ec.gc.ca\shares\C\CLIMATE_SERVICES\30.%20CLIMATE%20SERVICES%20DATA%20PRODUCTS%20OFFICE\08%20-%20Projects%20&amp;%20Tasks\01%20-%20DPO\AHCCD%20Request\practice\ahccd-annual(NewBrunswick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int.ec.gc.ca\shares\C\CLIMATE_SERVICES\30.%20CLIMATE%20SERVICES%20DATA%20PRODUCTS%20OFFICE\08%20-%20Projects%20&amp;%20Tasks\01%20-%20DPO\AHCCD%20Request\practice\ahccd-annual(NewBrunswick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FREDERICTON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'ahccd-annual(NewBrunswick)'!$F$537</c:f>
              <c:strCache>
                <c:ptCount val="1"/>
                <c:pt idx="0">
                  <c:v>8101505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2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cat>
            <c:numRef>
              <c:f>'ahccd-annual(NewBrunswick)'!$J$526:$J$672</c:f>
              <c:numCache>
                <c:formatCode>General</c:formatCode>
                <c:ptCount val="147"/>
                <c:pt idx="0">
                  <c:v>1872</c:v>
                </c:pt>
                <c:pt idx="1">
                  <c:v>1873</c:v>
                </c:pt>
                <c:pt idx="2">
                  <c:v>1874</c:v>
                </c:pt>
                <c:pt idx="3">
                  <c:v>1875</c:v>
                </c:pt>
                <c:pt idx="4">
                  <c:v>1876</c:v>
                </c:pt>
                <c:pt idx="5">
                  <c:v>1877</c:v>
                </c:pt>
                <c:pt idx="6">
                  <c:v>1878</c:v>
                </c:pt>
                <c:pt idx="7">
                  <c:v>1879</c:v>
                </c:pt>
                <c:pt idx="8">
                  <c:v>1880</c:v>
                </c:pt>
                <c:pt idx="9">
                  <c:v>1881</c:v>
                </c:pt>
                <c:pt idx="10">
                  <c:v>1882</c:v>
                </c:pt>
                <c:pt idx="11">
                  <c:v>1883</c:v>
                </c:pt>
                <c:pt idx="12">
                  <c:v>1884</c:v>
                </c:pt>
                <c:pt idx="13">
                  <c:v>1885</c:v>
                </c:pt>
                <c:pt idx="14">
                  <c:v>1886</c:v>
                </c:pt>
                <c:pt idx="15">
                  <c:v>1887</c:v>
                </c:pt>
                <c:pt idx="16">
                  <c:v>1888</c:v>
                </c:pt>
                <c:pt idx="17">
                  <c:v>1889</c:v>
                </c:pt>
                <c:pt idx="18">
                  <c:v>1890</c:v>
                </c:pt>
                <c:pt idx="19">
                  <c:v>1891</c:v>
                </c:pt>
                <c:pt idx="20">
                  <c:v>1892</c:v>
                </c:pt>
                <c:pt idx="21">
                  <c:v>1893</c:v>
                </c:pt>
                <c:pt idx="22">
                  <c:v>1894</c:v>
                </c:pt>
                <c:pt idx="23">
                  <c:v>1895</c:v>
                </c:pt>
                <c:pt idx="24">
                  <c:v>1896</c:v>
                </c:pt>
                <c:pt idx="25">
                  <c:v>1897</c:v>
                </c:pt>
                <c:pt idx="26">
                  <c:v>1898</c:v>
                </c:pt>
                <c:pt idx="27">
                  <c:v>1899</c:v>
                </c:pt>
                <c:pt idx="28">
                  <c:v>1900</c:v>
                </c:pt>
                <c:pt idx="29">
                  <c:v>1901</c:v>
                </c:pt>
                <c:pt idx="30">
                  <c:v>1902</c:v>
                </c:pt>
                <c:pt idx="31">
                  <c:v>1903</c:v>
                </c:pt>
                <c:pt idx="32">
                  <c:v>1904</c:v>
                </c:pt>
                <c:pt idx="33">
                  <c:v>1905</c:v>
                </c:pt>
                <c:pt idx="34">
                  <c:v>1906</c:v>
                </c:pt>
                <c:pt idx="35">
                  <c:v>1907</c:v>
                </c:pt>
                <c:pt idx="36">
                  <c:v>1908</c:v>
                </c:pt>
                <c:pt idx="37">
                  <c:v>1909</c:v>
                </c:pt>
                <c:pt idx="38">
                  <c:v>1910</c:v>
                </c:pt>
                <c:pt idx="39">
                  <c:v>1911</c:v>
                </c:pt>
                <c:pt idx="40">
                  <c:v>1912</c:v>
                </c:pt>
                <c:pt idx="41">
                  <c:v>1913</c:v>
                </c:pt>
                <c:pt idx="42">
                  <c:v>1914</c:v>
                </c:pt>
                <c:pt idx="43">
                  <c:v>1915</c:v>
                </c:pt>
                <c:pt idx="44">
                  <c:v>1916</c:v>
                </c:pt>
                <c:pt idx="45">
                  <c:v>1917</c:v>
                </c:pt>
                <c:pt idx="46">
                  <c:v>1918</c:v>
                </c:pt>
                <c:pt idx="47">
                  <c:v>1919</c:v>
                </c:pt>
                <c:pt idx="48">
                  <c:v>1920</c:v>
                </c:pt>
                <c:pt idx="49">
                  <c:v>1921</c:v>
                </c:pt>
                <c:pt idx="50">
                  <c:v>1922</c:v>
                </c:pt>
                <c:pt idx="51">
                  <c:v>1923</c:v>
                </c:pt>
                <c:pt idx="52">
                  <c:v>1924</c:v>
                </c:pt>
                <c:pt idx="53">
                  <c:v>1925</c:v>
                </c:pt>
                <c:pt idx="54">
                  <c:v>1926</c:v>
                </c:pt>
                <c:pt idx="55">
                  <c:v>1927</c:v>
                </c:pt>
                <c:pt idx="56">
                  <c:v>1928</c:v>
                </c:pt>
                <c:pt idx="57">
                  <c:v>1929</c:v>
                </c:pt>
                <c:pt idx="58">
                  <c:v>1930</c:v>
                </c:pt>
                <c:pt idx="59">
                  <c:v>1931</c:v>
                </c:pt>
                <c:pt idx="60">
                  <c:v>1932</c:v>
                </c:pt>
                <c:pt idx="61">
                  <c:v>1933</c:v>
                </c:pt>
                <c:pt idx="62">
                  <c:v>1934</c:v>
                </c:pt>
                <c:pt idx="63">
                  <c:v>1935</c:v>
                </c:pt>
                <c:pt idx="64">
                  <c:v>1936</c:v>
                </c:pt>
                <c:pt idx="65">
                  <c:v>1937</c:v>
                </c:pt>
                <c:pt idx="66">
                  <c:v>1938</c:v>
                </c:pt>
                <c:pt idx="67">
                  <c:v>1939</c:v>
                </c:pt>
                <c:pt idx="68">
                  <c:v>1940</c:v>
                </c:pt>
                <c:pt idx="69">
                  <c:v>1941</c:v>
                </c:pt>
                <c:pt idx="70">
                  <c:v>1942</c:v>
                </c:pt>
                <c:pt idx="71">
                  <c:v>1943</c:v>
                </c:pt>
                <c:pt idx="72">
                  <c:v>1944</c:v>
                </c:pt>
                <c:pt idx="73">
                  <c:v>1945</c:v>
                </c:pt>
                <c:pt idx="74">
                  <c:v>1946</c:v>
                </c:pt>
                <c:pt idx="75">
                  <c:v>1947</c:v>
                </c:pt>
                <c:pt idx="76">
                  <c:v>1948</c:v>
                </c:pt>
                <c:pt idx="77">
                  <c:v>1949</c:v>
                </c:pt>
                <c:pt idx="78">
                  <c:v>1950</c:v>
                </c:pt>
                <c:pt idx="79">
                  <c:v>1951</c:v>
                </c:pt>
                <c:pt idx="80">
                  <c:v>1952</c:v>
                </c:pt>
                <c:pt idx="81">
                  <c:v>1953</c:v>
                </c:pt>
                <c:pt idx="82">
                  <c:v>1954</c:v>
                </c:pt>
                <c:pt idx="83">
                  <c:v>1955</c:v>
                </c:pt>
                <c:pt idx="84">
                  <c:v>1956</c:v>
                </c:pt>
                <c:pt idx="85">
                  <c:v>1957</c:v>
                </c:pt>
                <c:pt idx="86">
                  <c:v>1958</c:v>
                </c:pt>
                <c:pt idx="87">
                  <c:v>1959</c:v>
                </c:pt>
                <c:pt idx="88">
                  <c:v>1960</c:v>
                </c:pt>
                <c:pt idx="89">
                  <c:v>1961</c:v>
                </c:pt>
                <c:pt idx="90">
                  <c:v>1962</c:v>
                </c:pt>
                <c:pt idx="91">
                  <c:v>1963</c:v>
                </c:pt>
                <c:pt idx="92">
                  <c:v>1964</c:v>
                </c:pt>
                <c:pt idx="93">
                  <c:v>1965</c:v>
                </c:pt>
                <c:pt idx="94">
                  <c:v>1966</c:v>
                </c:pt>
                <c:pt idx="95">
                  <c:v>1967</c:v>
                </c:pt>
                <c:pt idx="96">
                  <c:v>1968</c:v>
                </c:pt>
                <c:pt idx="97">
                  <c:v>1969</c:v>
                </c:pt>
                <c:pt idx="98">
                  <c:v>1970</c:v>
                </c:pt>
                <c:pt idx="99">
                  <c:v>1971</c:v>
                </c:pt>
                <c:pt idx="100">
                  <c:v>1972</c:v>
                </c:pt>
                <c:pt idx="101">
                  <c:v>1973</c:v>
                </c:pt>
                <c:pt idx="102">
                  <c:v>1974</c:v>
                </c:pt>
                <c:pt idx="103">
                  <c:v>1975</c:v>
                </c:pt>
                <c:pt idx="104">
                  <c:v>1976</c:v>
                </c:pt>
                <c:pt idx="105">
                  <c:v>1977</c:v>
                </c:pt>
                <c:pt idx="106">
                  <c:v>1978</c:v>
                </c:pt>
                <c:pt idx="107">
                  <c:v>1979</c:v>
                </c:pt>
                <c:pt idx="108">
                  <c:v>1980</c:v>
                </c:pt>
                <c:pt idx="109">
                  <c:v>1981</c:v>
                </c:pt>
                <c:pt idx="110">
                  <c:v>1982</c:v>
                </c:pt>
                <c:pt idx="111">
                  <c:v>1983</c:v>
                </c:pt>
                <c:pt idx="112">
                  <c:v>1984</c:v>
                </c:pt>
                <c:pt idx="113">
                  <c:v>1985</c:v>
                </c:pt>
                <c:pt idx="114">
                  <c:v>1986</c:v>
                </c:pt>
                <c:pt idx="115">
                  <c:v>1987</c:v>
                </c:pt>
                <c:pt idx="116">
                  <c:v>1988</c:v>
                </c:pt>
                <c:pt idx="117">
                  <c:v>1989</c:v>
                </c:pt>
                <c:pt idx="118">
                  <c:v>1990</c:v>
                </c:pt>
                <c:pt idx="119">
                  <c:v>1991</c:v>
                </c:pt>
                <c:pt idx="120">
                  <c:v>1992</c:v>
                </c:pt>
                <c:pt idx="121">
                  <c:v>1993</c:v>
                </c:pt>
                <c:pt idx="122">
                  <c:v>1994</c:v>
                </c:pt>
                <c:pt idx="123">
                  <c:v>1995</c:v>
                </c:pt>
                <c:pt idx="124">
                  <c:v>1996</c:v>
                </c:pt>
                <c:pt idx="125">
                  <c:v>1997</c:v>
                </c:pt>
                <c:pt idx="126">
                  <c:v>1998</c:v>
                </c:pt>
                <c:pt idx="127">
                  <c:v>1999</c:v>
                </c:pt>
                <c:pt idx="128">
                  <c:v>2000</c:v>
                </c:pt>
                <c:pt idx="129">
                  <c:v>2001</c:v>
                </c:pt>
                <c:pt idx="130">
                  <c:v>2002</c:v>
                </c:pt>
                <c:pt idx="131">
                  <c:v>2003</c:v>
                </c:pt>
                <c:pt idx="132">
                  <c:v>2004</c:v>
                </c:pt>
                <c:pt idx="133">
                  <c:v>2005</c:v>
                </c:pt>
                <c:pt idx="134">
                  <c:v>2006</c:v>
                </c:pt>
                <c:pt idx="135">
                  <c:v>2007</c:v>
                </c:pt>
                <c:pt idx="136">
                  <c:v>2008</c:v>
                </c:pt>
                <c:pt idx="137">
                  <c:v>2009</c:v>
                </c:pt>
                <c:pt idx="138">
                  <c:v>2010</c:v>
                </c:pt>
                <c:pt idx="139">
                  <c:v>2011</c:v>
                </c:pt>
                <c:pt idx="140">
                  <c:v>2012</c:v>
                </c:pt>
                <c:pt idx="141">
                  <c:v>2013</c:v>
                </c:pt>
                <c:pt idx="142">
                  <c:v>2014</c:v>
                </c:pt>
                <c:pt idx="143">
                  <c:v>2015</c:v>
                </c:pt>
                <c:pt idx="144">
                  <c:v>2016</c:v>
                </c:pt>
                <c:pt idx="145">
                  <c:v>2017</c:v>
                </c:pt>
                <c:pt idx="146">
                  <c:v>2018</c:v>
                </c:pt>
              </c:numCache>
            </c:numRef>
          </c:cat>
          <c:val>
            <c:numRef>
              <c:f>'ahccd-annual(NewBrunswick)'!$K$525:$K$672</c:f>
              <c:numCache>
                <c:formatCode>General</c:formatCode>
                <c:ptCount val="148"/>
                <c:pt idx="1">
                  <c:v>4.3</c:v>
                </c:pt>
                <c:pt idx="4">
                  <c:v>2.9</c:v>
                </c:pt>
                <c:pt idx="5">
                  <c:v>4.0999999999999996</c:v>
                </c:pt>
                <c:pt idx="6">
                  <c:v>5.0999999999999996</c:v>
                </c:pt>
                <c:pt idx="7">
                  <c:v>5.7</c:v>
                </c:pt>
                <c:pt idx="8">
                  <c:v>3.9</c:v>
                </c:pt>
                <c:pt idx="9">
                  <c:v>4.7</c:v>
                </c:pt>
                <c:pt idx="10">
                  <c:v>5.0999999999999996</c:v>
                </c:pt>
                <c:pt idx="11">
                  <c:v>4.3</c:v>
                </c:pt>
                <c:pt idx="12">
                  <c:v>3.4</c:v>
                </c:pt>
                <c:pt idx="13">
                  <c:v>4.2</c:v>
                </c:pt>
                <c:pt idx="14">
                  <c:v>4.0999999999999996</c:v>
                </c:pt>
                <c:pt idx="15">
                  <c:v>4.5999999999999996</c:v>
                </c:pt>
                <c:pt idx="16">
                  <c:v>4.0999999999999996</c:v>
                </c:pt>
                <c:pt idx="17">
                  <c:v>3.9</c:v>
                </c:pt>
                <c:pt idx="18">
                  <c:v>6</c:v>
                </c:pt>
                <c:pt idx="19">
                  <c:v>3.9</c:v>
                </c:pt>
                <c:pt idx="20">
                  <c:v>5.4</c:v>
                </c:pt>
                <c:pt idx="21">
                  <c:v>5</c:v>
                </c:pt>
                <c:pt idx="22">
                  <c:v>4</c:v>
                </c:pt>
                <c:pt idx="25">
                  <c:v>4.3</c:v>
                </c:pt>
                <c:pt idx="26">
                  <c:v>4.7</c:v>
                </c:pt>
                <c:pt idx="27">
                  <c:v>5.5</c:v>
                </c:pt>
                <c:pt idx="28">
                  <c:v>4.8</c:v>
                </c:pt>
                <c:pt idx="29">
                  <c:v>4.9000000000000004</c:v>
                </c:pt>
                <c:pt idx="31">
                  <c:v>5.4</c:v>
                </c:pt>
                <c:pt idx="33">
                  <c:v>3.7</c:v>
                </c:pt>
                <c:pt idx="34">
                  <c:v>4.5</c:v>
                </c:pt>
                <c:pt idx="36">
                  <c:v>3.9</c:v>
                </c:pt>
                <c:pt idx="37">
                  <c:v>5</c:v>
                </c:pt>
                <c:pt idx="38">
                  <c:v>5.0999999999999996</c:v>
                </c:pt>
                <c:pt idx="39">
                  <c:v>5.4</c:v>
                </c:pt>
                <c:pt idx="40">
                  <c:v>4.7</c:v>
                </c:pt>
                <c:pt idx="41">
                  <c:v>4.3</c:v>
                </c:pt>
                <c:pt idx="42">
                  <c:v>5.7</c:v>
                </c:pt>
                <c:pt idx="43">
                  <c:v>4.2</c:v>
                </c:pt>
                <c:pt idx="44">
                  <c:v>6</c:v>
                </c:pt>
                <c:pt idx="45">
                  <c:v>5.0999999999999996</c:v>
                </c:pt>
                <c:pt idx="46">
                  <c:v>3.7</c:v>
                </c:pt>
                <c:pt idx="47">
                  <c:v>4.3</c:v>
                </c:pt>
                <c:pt idx="48">
                  <c:v>5.0999999999999996</c:v>
                </c:pt>
                <c:pt idx="49">
                  <c:v>4.8</c:v>
                </c:pt>
                <c:pt idx="50">
                  <c:v>5.6</c:v>
                </c:pt>
                <c:pt idx="51">
                  <c:v>4.8</c:v>
                </c:pt>
                <c:pt idx="52">
                  <c:v>4.2</c:v>
                </c:pt>
                <c:pt idx="53">
                  <c:v>4.8</c:v>
                </c:pt>
                <c:pt idx="54">
                  <c:v>4.7</c:v>
                </c:pt>
                <c:pt idx="55">
                  <c:v>3.9</c:v>
                </c:pt>
                <c:pt idx="56">
                  <c:v>5.6</c:v>
                </c:pt>
                <c:pt idx="57">
                  <c:v>5</c:v>
                </c:pt>
                <c:pt idx="58">
                  <c:v>4.9000000000000004</c:v>
                </c:pt>
                <c:pt idx="59">
                  <c:v>5.0999999999999996</c:v>
                </c:pt>
                <c:pt idx="60">
                  <c:v>6</c:v>
                </c:pt>
                <c:pt idx="61">
                  <c:v>5.3</c:v>
                </c:pt>
                <c:pt idx="62">
                  <c:v>4.5999999999999996</c:v>
                </c:pt>
                <c:pt idx="63">
                  <c:v>3.8</c:v>
                </c:pt>
                <c:pt idx="64">
                  <c:v>4.4000000000000004</c:v>
                </c:pt>
                <c:pt idx="65">
                  <c:v>4.8</c:v>
                </c:pt>
                <c:pt idx="66">
                  <c:v>6.2</c:v>
                </c:pt>
                <c:pt idx="67">
                  <c:v>5.7</c:v>
                </c:pt>
                <c:pt idx="68">
                  <c:v>4.7</c:v>
                </c:pt>
                <c:pt idx="69">
                  <c:v>4.5999999999999996</c:v>
                </c:pt>
                <c:pt idx="70">
                  <c:v>5.2</c:v>
                </c:pt>
                <c:pt idx="71">
                  <c:v>5.7</c:v>
                </c:pt>
                <c:pt idx="72">
                  <c:v>4.5999999999999996</c:v>
                </c:pt>
                <c:pt idx="73">
                  <c:v>5.8</c:v>
                </c:pt>
                <c:pt idx="74">
                  <c:v>5.7</c:v>
                </c:pt>
                <c:pt idx="75">
                  <c:v>5.7</c:v>
                </c:pt>
                <c:pt idx="76">
                  <c:v>5.8</c:v>
                </c:pt>
                <c:pt idx="77">
                  <c:v>5.2</c:v>
                </c:pt>
                <c:pt idx="78">
                  <c:v>6.3</c:v>
                </c:pt>
                <c:pt idx="79">
                  <c:v>5.3</c:v>
                </c:pt>
                <c:pt idx="81">
                  <c:v>6</c:v>
                </c:pt>
                <c:pt idx="82">
                  <c:v>6.9</c:v>
                </c:pt>
                <c:pt idx="83">
                  <c:v>5.6</c:v>
                </c:pt>
                <c:pt idx="84">
                  <c:v>5.2</c:v>
                </c:pt>
                <c:pt idx="85">
                  <c:v>5</c:v>
                </c:pt>
                <c:pt idx="86">
                  <c:v>6</c:v>
                </c:pt>
                <c:pt idx="87">
                  <c:v>5.4</c:v>
                </c:pt>
                <c:pt idx="88">
                  <c:v>5.9</c:v>
                </c:pt>
                <c:pt idx="89">
                  <c:v>6.4</c:v>
                </c:pt>
                <c:pt idx="90">
                  <c:v>5.7</c:v>
                </c:pt>
                <c:pt idx="91">
                  <c:v>5.2</c:v>
                </c:pt>
                <c:pt idx="92">
                  <c:v>5.2</c:v>
                </c:pt>
                <c:pt idx="93">
                  <c:v>5.4</c:v>
                </c:pt>
                <c:pt idx="94">
                  <c:v>4.9000000000000004</c:v>
                </c:pt>
                <c:pt idx="95">
                  <c:v>6.3</c:v>
                </c:pt>
                <c:pt idx="96">
                  <c:v>5</c:v>
                </c:pt>
                <c:pt idx="97">
                  <c:v>5.4</c:v>
                </c:pt>
                <c:pt idx="98">
                  <c:v>6.3</c:v>
                </c:pt>
                <c:pt idx="99">
                  <c:v>5.4</c:v>
                </c:pt>
                <c:pt idx="100">
                  <c:v>5.5</c:v>
                </c:pt>
                <c:pt idx="101">
                  <c:v>4.5999999999999996</c:v>
                </c:pt>
                <c:pt idx="102">
                  <c:v>6.6</c:v>
                </c:pt>
                <c:pt idx="103">
                  <c:v>5.4</c:v>
                </c:pt>
                <c:pt idx="104">
                  <c:v>5.6</c:v>
                </c:pt>
                <c:pt idx="105">
                  <c:v>5.2</c:v>
                </c:pt>
                <c:pt idx="106">
                  <c:v>5.6</c:v>
                </c:pt>
                <c:pt idx="107">
                  <c:v>5.0999999999999996</c:v>
                </c:pt>
                <c:pt idx="108">
                  <c:v>6.9</c:v>
                </c:pt>
                <c:pt idx="109">
                  <c:v>5.4</c:v>
                </c:pt>
                <c:pt idx="110">
                  <c:v>6.5</c:v>
                </c:pt>
                <c:pt idx="111">
                  <c:v>5.4</c:v>
                </c:pt>
                <c:pt idx="112">
                  <c:v>6.6</c:v>
                </c:pt>
                <c:pt idx="113">
                  <c:v>6.1</c:v>
                </c:pt>
                <c:pt idx="114">
                  <c:v>5.0999999999999996</c:v>
                </c:pt>
                <c:pt idx="115">
                  <c:v>4.9000000000000004</c:v>
                </c:pt>
                <c:pt idx="116">
                  <c:v>5.7</c:v>
                </c:pt>
                <c:pt idx="117">
                  <c:v>5.7</c:v>
                </c:pt>
                <c:pt idx="118">
                  <c:v>4.8</c:v>
                </c:pt>
                <c:pt idx="119">
                  <c:v>6.6</c:v>
                </c:pt>
                <c:pt idx="120">
                  <c:v>6</c:v>
                </c:pt>
                <c:pt idx="121">
                  <c:v>5.0999999999999996</c:v>
                </c:pt>
                <c:pt idx="122">
                  <c:v>5.3</c:v>
                </c:pt>
                <c:pt idx="123">
                  <c:v>5.7</c:v>
                </c:pt>
                <c:pt idx="124">
                  <c:v>5.7</c:v>
                </c:pt>
                <c:pt idx="125">
                  <c:v>5.9</c:v>
                </c:pt>
                <c:pt idx="126">
                  <c:v>4.9000000000000004</c:v>
                </c:pt>
                <c:pt idx="127">
                  <c:v>6.9</c:v>
                </c:pt>
                <c:pt idx="128">
                  <c:v>7.7</c:v>
                </c:pt>
                <c:pt idx="129">
                  <c:v>6</c:v>
                </c:pt>
                <c:pt idx="130">
                  <c:v>6.7</c:v>
                </c:pt>
                <c:pt idx="131">
                  <c:v>6.1</c:v>
                </c:pt>
                <c:pt idx="132">
                  <c:v>5.7</c:v>
                </c:pt>
                <c:pt idx="133">
                  <c:v>5.5</c:v>
                </c:pt>
                <c:pt idx="134">
                  <c:v>6.5</c:v>
                </c:pt>
                <c:pt idx="135">
                  <c:v>7.7</c:v>
                </c:pt>
                <c:pt idx="136">
                  <c:v>5.8</c:v>
                </c:pt>
                <c:pt idx="137">
                  <c:v>6.4</c:v>
                </c:pt>
                <c:pt idx="138">
                  <c:v>6</c:v>
                </c:pt>
                <c:pt idx="139">
                  <c:v>7.6</c:v>
                </c:pt>
                <c:pt idx="140">
                  <c:v>6.1</c:v>
                </c:pt>
                <c:pt idx="141">
                  <c:v>7.2</c:v>
                </c:pt>
                <c:pt idx="142">
                  <c:v>6.3</c:v>
                </c:pt>
                <c:pt idx="143">
                  <c:v>6.1</c:v>
                </c:pt>
                <c:pt idx="144">
                  <c:v>5.7</c:v>
                </c:pt>
                <c:pt idx="145">
                  <c:v>6.8</c:v>
                </c:pt>
                <c:pt idx="146">
                  <c:v>6.5</c:v>
                </c:pt>
                <c:pt idx="147">
                  <c:v>6.2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21E-46B7-8361-60700C8014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64271656"/>
        <c:axId val="764272968"/>
      </c:lineChart>
      <c:catAx>
        <c:axId val="7642716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4272968"/>
        <c:crosses val="autoZero"/>
        <c:auto val="1"/>
        <c:lblAlgn val="ctr"/>
        <c:lblOffset val="100"/>
        <c:tickLblSkip val="5"/>
        <c:noMultiLvlLbl val="0"/>
      </c:catAx>
      <c:valAx>
        <c:axId val="764272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000" b="0" i="0" baseline="0">
                    <a:effectLst/>
                  </a:rPr>
                  <a:t>Mean Temperature (°C)</a:t>
                </a:r>
                <a:endParaRPr lang="en-CA" sz="100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4271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SUSSEX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'ahccd-annual(NewBrunswick)'!$E$1048</c:f>
              <c:strCache>
                <c:ptCount val="1"/>
                <c:pt idx="0">
                  <c:v>8105200.191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2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cat>
            <c:numRef>
              <c:f>'ahccd-annual(NewBrunswick)'!$J$1039:$J$1148</c:f>
              <c:numCache>
                <c:formatCode>General</c:formatCode>
                <c:ptCount val="110"/>
                <c:pt idx="0">
                  <c:v>1899</c:v>
                </c:pt>
                <c:pt idx="1">
                  <c:v>1900</c:v>
                </c:pt>
                <c:pt idx="2">
                  <c:v>1901</c:v>
                </c:pt>
                <c:pt idx="3">
                  <c:v>1902</c:v>
                </c:pt>
                <c:pt idx="4">
                  <c:v>1903</c:v>
                </c:pt>
                <c:pt idx="5">
                  <c:v>1904</c:v>
                </c:pt>
                <c:pt idx="6">
                  <c:v>1905</c:v>
                </c:pt>
                <c:pt idx="7">
                  <c:v>1906</c:v>
                </c:pt>
                <c:pt idx="8">
                  <c:v>1907</c:v>
                </c:pt>
                <c:pt idx="9">
                  <c:v>1908</c:v>
                </c:pt>
                <c:pt idx="10">
                  <c:v>1909</c:v>
                </c:pt>
                <c:pt idx="11">
                  <c:v>1910</c:v>
                </c:pt>
                <c:pt idx="12">
                  <c:v>1911</c:v>
                </c:pt>
                <c:pt idx="13">
                  <c:v>1912</c:v>
                </c:pt>
                <c:pt idx="14">
                  <c:v>1913</c:v>
                </c:pt>
                <c:pt idx="15">
                  <c:v>1914</c:v>
                </c:pt>
                <c:pt idx="16">
                  <c:v>1915</c:v>
                </c:pt>
                <c:pt idx="17">
                  <c:v>1916</c:v>
                </c:pt>
                <c:pt idx="18">
                  <c:v>1917</c:v>
                </c:pt>
                <c:pt idx="19">
                  <c:v>1918</c:v>
                </c:pt>
                <c:pt idx="20">
                  <c:v>1919</c:v>
                </c:pt>
                <c:pt idx="21">
                  <c:v>1920</c:v>
                </c:pt>
                <c:pt idx="22">
                  <c:v>1921</c:v>
                </c:pt>
                <c:pt idx="23">
                  <c:v>1922</c:v>
                </c:pt>
                <c:pt idx="24">
                  <c:v>1923</c:v>
                </c:pt>
                <c:pt idx="25">
                  <c:v>1924</c:v>
                </c:pt>
                <c:pt idx="26">
                  <c:v>1925</c:v>
                </c:pt>
                <c:pt idx="27">
                  <c:v>1926</c:v>
                </c:pt>
                <c:pt idx="28">
                  <c:v>1927</c:v>
                </c:pt>
                <c:pt idx="29">
                  <c:v>1928</c:v>
                </c:pt>
                <c:pt idx="30">
                  <c:v>1929</c:v>
                </c:pt>
                <c:pt idx="31">
                  <c:v>1930</c:v>
                </c:pt>
                <c:pt idx="32">
                  <c:v>1931</c:v>
                </c:pt>
                <c:pt idx="33">
                  <c:v>1932</c:v>
                </c:pt>
                <c:pt idx="34">
                  <c:v>1933</c:v>
                </c:pt>
                <c:pt idx="35">
                  <c:v>1934</c:v>
                </c:pt>
                <c:pt idx="36">
                  <c:v>1935</c:v>
                </c:pt>
                <c:pt idx="37">
                  <c:v>1936</c:v>
                </c:pt>
                <c:pt idx="38">
                  <c:v>1937</c:v>
                </c:pt>
                <c:pt idx="39">
                  <c:v>1938</c:v>
                </c:pt>
                <c:pt idx="40">
                  <c:v>1939</c:v>
                </c:pt>
                <c:pt idx="41">
                  <c:v>1940</c:v>
                </c:pt>
                <c:pt idx="42">
                  <c:v>1941</c:v>
                </c:pt>
                <c:pt idx="43">
                  <c:v>1942</c:v>
                </c:pt>
                <c:pt idx="44">
                  <c:v>1943</c:v>
                </c:pt>
                <c:pt idx="45">
                  <c:v>1944</c:v>
                </c:pt>
                <c:pt idx="46">
                  <c:v>1945</c:v>
                </c:pt>
                <c:pt idx="47">
                  <c:v>1946</c:v>
                </c:pt>
                <c:pt idx="48">
                  <c:v>1947</c:v>
                </c:pt>
                <c:pt idx="49">
                  <c:v>1948</c:v>
                </c:pt>
                <c:pt idx="50">
                  <c:v>1949</c:v>
                </c:pt>
                <c:pt idx="51">
                  <c:v>1950</c:v>
                </c:pt>
                <c:pt idx="52">
                  <c:v>1951</c:v>
                </c:pt>
                <c:pt idx="53">
                  <c:v>1952</c:v>
                </c:pt>
                <c:pt idx="54">
                  <c:v>1953</c:v>
                </c:pt>
                <c:pt idx="55">
                  <c:v>1954</c:v>
                </c:pt>
                <c:pt idx="56">
                  <c:v>1955</c:v>
                </c:pt>
                <c:pt idx="57">
                  <c:v>1956</c:v>
                </c:pt>
                <c:pt idx="58">
                  <c:v>1957</c:v>
                </c:pt>
                <c:pt idx="59">
                  <c:v>1958</c:v>
                </c:pt>
                <c:pt idx="60">
                  <c:v>1959</c:v>
                </c:pt>
                <c:pt idx="61">
                  <c:v>1960</c:v>
                </c:pt>
                <c:pt idx="62">
                  <c:v>1961</c:v>
                </c:pt>
                <c:pt idx="63">
                  <c:v>1962</c:v>
                </c:pt>
                <c:pt idx="64">
                  <c:v>1963</c:v>
                </c:pt>
                <c:pt idx="65">
                  <c:v>1964</c:v>
                </c:pt>
                <c:pt idx="66">
                  <c:v>1965</c:v>
                </c:pt>
                <c:pt idx="67">
                  <c:v>1966</c:v>
                </c:pt>
                <c:pt idx="68">
                  <c:v>1967</c:v>
                </c:pt>
                <c:pt idx="69">
                  <c:v>1968</c:v>
                </c:pt>
                <c:pt idx="70">
                  <c:v>1969</c:v>
                </c:pt>
                <c:pt idx="71">
                  <c:v>1970</c:v>
                </c:pt>
                <c:pt idx="72">
                  <c:v>1971</c:v>
                </c:pt>
                <c:pt idx="73">
                  <c:v>1972</c:v>
                </c:pt>
                <c:pt idx="74">
                  <c:v>1973</c:v>
                </c:pt>
                <c:pt idx="75">
                  <c:v>1974</c:v>
                </c:pt>
                <c:pt idx="76">
                  <c:v>1975</c:v>
                </c:pt>
                <c:pt idx="77">
                  <c:v>1976</c:v>
                </c:pt>
                <c:pt idx="78">
                  <c:v>1977</c:v>
                </c:pt>
                <c:pt idx="79">
                  <c:v>1978</c:v>
                </c:pt>
                <c:pt idx="80">
                  <c:v>1979</c:v>
                </c:pt>
                <c:pt idx="81">
                  <c:v>1980</c:v>
                </c:pt>
                <c:pt idx="82">
                  <c:v>1981</c:v>
                </c:pt>
                <c:pt idx="83">
                  <c:v>1982</c:v>
                </c:pt>
                <c:pt idx="84">
                  <c:v>1983</c:v>
                </c:pt>
                <c:pt idx="85">
                  <c:v>1984</c:v>
                </c:pt>
                <c:pt idx="86">
                  <c:v>1985</c:v>
                </c:pt>
                <c:pt idx="87">
                  <c:v>1986</c:v>
                </c:pt>
                <c:pt idx="88">
                  <c:v>1987</c:v>
                </c:pt>
                <c:pt idx="89">
                  <c:v>1988</c:v>
                </c:pt>
                <c:pt idx="90">
                  <c:v>1989</c:v>
                </c:pt>
                <c:pt idx="91">
                  <c:v>1990</c:v>
                </c:pt>
                <c:pt idx="92">
                  <c:v>1991</c:v>
                </c:pt>
                <c:pt idx="93">
                  <c:v>1992</c:v>
                </c:pt>
                <c:pt idx="94">
                  <c:v>1993</c:v>
                </c:pt>
                <c:pt idx="95">
                  <c:v>1994</c:v>
                </c:pt>
                <c:pt idx="96">
                  <c:v>1995</c:v>
                </c:pt>
                <c:pt idx="97">
                  <c:v>1996</c:v>
                </c:pt>
                <c:pt idx="98">
                  <c:v>1997</c:v>
                </c:pt>
                <c:pt idx="99">
                  <c:v>1998</c:v>
                </c:pt>
                <c:pt idx="100">
                  <c:v>1999</c:v>
                </c:pt>
                <c:pt idx="101">
                  <c:v>2000</c:v>
                </c:pt>
                <c:pt idx="102">
                  <c:v>2001</c:v>
                </c:pt>
                <c:pt idx="103">
                  <c:v>2002</c:v>
                </c:pt>
                <c:pt idx="104">
                  <c:v>2003</c:v>
                </c:pt>
                <c:pt idx="105">
                  <c:v>2004</c:v>
                </c:pt>
                <c:pt idx="106">
                  <c:v>2005</c:v>
                </c:pt>
                <c:pt idx="107">
                  <c:v>2006</c:v>
                </c:pt>
                <c:pt idx="108">
                  <c:v>2007</c:v>
                </c:pt>
                <c:pt idx="109">
                  <c:v>2008</c:v>
                </c:pt>
              </c:numCache>
            </c:numRef>
          </c:cat>
          <c:val>
            <c:numRef>
              <c:f>'ahccd-annual(NewBrunswick)'!$K$1039:$K$1148</c:f>
              <c:numCache>
                <c:formatCode>General</c:formatCode>
                <c:ptCount val="110"/>
                <c:pt idx="0">
                  <c:v>3.7</c:v>
                </c:pt>
                <c:pt idx="1">
                  <c:v>4</c:v>
                </c:pt>
                <c:pt idx="2">
                  <c:v>4.7</c:v>
                </c:pt>
                <c:pt idx="3">
                  <c:v>4.5</c:v>
                </c:pt>
                <c:pt idx="4">
                  <c:v>3.8</c:v>
                </c:pt>
                <c:pt idx="6">
                  <c:v>2.7</c:v>
                </c:pt>
                <c:pt idx="7">
                  <c:v>3.9</c:v>
                </c:pt>
                <c:pt idx="8">
                  <c:v>2.4</c:v>
                </c:pt>
                <c:pt idx="9">
                  <c:v>3.4</c:v>
                </c:pt>
                <c:pt idx="10">
                  <c:v>3.8</c:v>
                </c:pt>
                <c:pt idx="11">
                  <c:v>4.7</c:v>
                </c:pt>
                <c:pt idx="12">
                  <c:v>4.5999999999999996</c:v>
                </c:pt>
                <c:pt idx="13">
                  <c:v>4.2</c:v>
                </c:pt>
                <c:pt idx="14">
                  <c:v>5</c:v>
                </c:pt>
                <c:pt idx="15">
                  <c:v>3.6</c:v>
                </c:pt>
                <c:pt idx="16">
                  <c:v>5.3</c:v>
                </c:pt>
                <c:pt idx="17">
                  <c:v>4.2</c:v>
                </c:pt>
                <c:pt idx="18">
                  <c:v>3.2</c:v>
                </c:pt>
                <c:pt idx="19">
                  <c:v>3.5</c:v>
                </c:pt>
                <c:pt idx="20">
                  <c:v>4.0999999999999996</c:v>
                </c:pt>
                <c:pt idx="21">
                  <c:v>3.6</c:v>
                </c:pt>
                <c:pt idx="22">
                  <c:v>4.5</c:v>
                </c:pt>
                <c:pt idx="23">
                  <c:v>3.7</c:v>
                </c:pt>
                <c:pt idx="24">
                  <c:v>2.8</c:v>
                </c:pt>
                <c:pt idx="25">
                  <c:v>3.2</c:v>
                </c:pt>
                <c:pt idx="26">
                  <c:v>3.3</c:v>
                </c:pt>
                <c:pt idx="27">
                  <c:v>3</c:v>
                </c:pt>
                <c:pt idx="28">
                  <c:v>4.5</c:v>
                </c:pt>
                <c:pt idx="29">
                  <c:v>4.2</c:v>
                </c:pt>
                <c:pt idx="30">
                  <c:v>3.8</c:v>
                </c:pt>
                <c:pt idx="31">
                  <c:v>5.2</c:v>
                </c:pt>
                <c:pt idx="32">
                  <c:v>5.8</c:v>
                </c:pt>
                <c:pt idx="33">
                  <c:v>5.6</c:v>
                </c:pt>
                <c:pt idx="34">
                  <c:v>4.7</c:v>
                </c:pt>
                <c:pt idx="35">
                  <c:v>4</c:v>
                </c:pt>
                <c:pt idx="36">
                  <c:v>4.4000000000000004</c:v>
                </c:pt>
                <c:pt idx="37">
                  <c:v>4.9000000000000004</c:v>
                </c:pt>
                <c:pt idx="38">
                  <c:v>6.1</c:v>
                </c:pt>
                <c:pt idx="39">
                  <c:v>5.4</c:v>
                </c:pt>
                <c:pt idx="40">
                  <c:v>4.8</c:v>
                </c:pt>
                <c:pt idx="41">
                  <c:v>4.5</c:v>
                </c:pt>
                <c:pt idx="42">
                  <c:v>4.8</c:v>
                </c:pt>
                <c:pt idx="43">
                  <c:v>5.5</c:v>
                </c:pt>
                <c:pt idx="44">
                  <c:v>4.4000000000000004</c:v>
                </c:pt>
                <c:pt idx="45">
                  <c:v>5.7</c:v>
                </c:pt>
                <c:pt idx="46">
                  <c:v>5.6</c:v>
                </c:pt>
                <c:pt idx="47">
                  <c:v>5.5</c:v>
                </c:pt>
                <c:pt idx="48">
                  <c:v>6.1</c:v>
                </c:pt>
                <c:pt idx="49">
                  <c:v>4.9000000000000004</c:v>
                </c:pt>
                <c:pt idx="50">
                  <c:v>6.3</c:v>
                </c:pt>
                <c:pt idx="51">
                  <c:v>5.7</c:v>
                </c:pt>
                <c:pt idx="52">
                  <c:v>6.2</c:v>
                </c:pt>
                <c:pt idx="53">
                  <c:v>5.9</c:v>
                </c:pt>
                <c:pt idx="54">
                  <c:v>6.6</c:v>
                </c:pt>
                <c:pt idx="55">
                  <c:v>5.8</c:v>
                </c:pt>
                <c:pt idx="56">
                  <c:v>5.2</c:v>
                </c:pt>
                <c:pt idx="57">
                  <c:v>4.5999999999999996</c:v>
                </c:pt>
                <c:pt idx="58">
                  <c:v>5.7</c:v>
                </c:pt>
                <c:pt idx="59">
                  <c:v>5.2</c:v>
                </c:pt>
                <c:pt idx="60">
                  <c:v>5.7</c:v>
                </c:pt>
                <c:pt idx="61">
                  <c:v>6.3</c:v>
                </c:pt>
                <c:pt idx="62">
                  <c:v>5.5</c:v>
                </c:pt>
                <c:pt idx="63">
                  <c:v>5</c:v>
                </c:pt>
                <c:pt idx="64">
                  <c:v>4.7</c:v>
                </c:pt>
                <c:pt idx="65">
                  <c:v>5</c:v>
                </c:pt>
                <c:pt idx="66">
                  <c:v>4.5999999999999996</c:v>
                </c:pt>
                <c:pt idx="67">
                  <c:v>6.2</c:v>
                </c:pt>
                <c:pt idx="68">
                  <c:v>4.7</c:v>
                </c:pt>
                <c:pt idx="69">
                  <c:v>4.9000000000000004</c:v>
                </c:pt>
                <c:pt idx="70">
                  <c:v>6</c:v>
                </c:pt>
                <c:pt idx="71">
                  <c:v>4.9000000000000004</c:v>
                </c:pt>
                <c:pt idx="72">
                  <c:v>5.0999999999999996</c:v>
                </c:pt>
                <c:pt idx="73">
                  <c:v>4.4000000000000004</c:v>
                </c:pt>
                <c:pt idx="74">
                  <c:v>6.3</c:v>
                </c:pt>
                <c:pt idx="75">
                  <c:v>4.9000000000000004</c:v>
                </c:pt>
                <c:pt idx="77">
                  <c:v>5.4</c:v>
                </c:pt>
                <c:pt idx="78">
                  <c:v>5.8</c:v>
                </c:pt>
                <c:pt idx="79">
                  <c:v>4.9000000000000004</c:v>
                </c:pt>
                <c:pt idx="80">
                  <c:v>6.6</c:v>
                </c:pt>
                <c:pt idx="81">
                  <c:v>5.0999999999999996</c:v>
                </c:pt>
                <c:pt idx="82">
                  <c:v>6.2</c:v>
                </c:pt>
                <c:pt idx="83">
                  <c:v>5.2</c:v>
                </c:pt>
                <c:pt idx="84">
                  <c:v>6.6</c:v>
                </c:pt>
                <c:pt idx="85">
                  <c:v>6.1</c:v>
                </c:pt>
                <c:pt idx="86">
                  <c:v>4.8</c:v>
                </c:pt>
                <c:pt idx="87">
                  <c:v>4.7</c:v>
                </c:pt>
                <c:pt idx="88">
                  <c:v>5.4</c:v>
                </c:pt>
                <c:pt idx="89">
                  <c:v>5.7</c:v>
                </c:pt>
                <c:pt idx="90">
                  <c:v>4.8</c:v>
                </c:pt>
                <c:pt idx="91">
                  <c:v>6.8</c:v>
                </c:pt>
                <c:pt idx="92">
                  <c:v>6.1</c:v>
                </c:pt>
                <c:pt idx="93">
                  <c:v>5.3</c:v>
                </c:pt>
                <c:pt idx="94">
                  <c:v>5.5</c:v>
                </c:pt>
                <c:pt idx="95">
                  <c:v>6.1</c:v>
                </c:pt>
                <c:pt idx="96">
                  <c:v>6.2</c:v>
                </c:pt>
                <c:pt idx="97">
                  <c:v>6.3</c:v>
                </c:pt>
                <c:pt idx="98">
                  <c:v>5.4</c:v>
                </c:pt>
                <c:pt idx="99">
                  <c:v>7.4</c:v>
                </c:pt>
                <c:pt idx="100">
                  <c:v>8</c:v>
                </c:pt>
                <c:pt idx="101">
                  <c:v>6.6</c:v>
                </c:pt>
                <c:pt idx="102">
                  <c:v>7</c:v>
                </c:pt>
                <c:pt idx="103">
                  <c:v>6.4</c:v>
                </c:pt>
                <c:pt idx="104">
                  <c:v>6.2</c:v>
                </c:pt>
                <c:pt idx="105">
                  <c:v>5.8</c:v>
                </c:pt>
                <c:pt idx="106">
                  <c:v>6.8</c:v>
                </c:pt>
                <c:pt idx="107">
                  <c:v>8</c:v>
                </c:pt>
                <c:pt idx="108">
                  <c:v>6.2</c:v>
                </c:pt>
                <c:pt idx="109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B10-4109-ABFD-FDD4F039E2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40990928"/>
        <c:axId val="640997488"/>
      </c:lineChart>
      <c:catAx>
        <c:axId val="6409909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997488"/>
        <c:crosses val="autoZero"/>
        <c:auto val="1"/>
        <c:lblAlgn val="ctr"/>
        <c:lblOffset val="100"/>
        <c:tickLblSkip val="5"/>
        <c:noMultiLvlLbl val="0"/>
      </c:catAx>
      <c:valAx>
        <c:axId val="640997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000" b="0" i="0" baseline="0">
                    <a:effectLst/>
                  </a:rPr>
                  <a:t>Mean Temperature (°C)</a:t>
                </a:r>
                <a:endParaRPr lang="en-CA" sz="100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990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183" y="0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0627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183" y="8830627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248ED31-A3C4-41C0-8208-725167B34D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97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1" tIns="46586" rIns="93171" bIns="46586" numCol="1" anchor="t" anchorCtr="0" compatLnSpc="1">
            <a:prstTxWarp prst="textNoShape">
              <a:avLst/>
            </a:prstTxWarp>
          </a:bodyPr>
          <a:lstStyle>
            <a:lvl1pPr defTabSz="93167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183" y="0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1" tIns="46586" rIns="93171" bIns="46586" numCol="1" anchor="t" anchorCtr="0" compatLnSpc="1">
            <a:prstTxWarp prst="textNoShape">
              <a:avLst/>
            </a:prstTxWarp>
          </a:bodyPr>
          <a:lstStyle>
            <a:lvl1pPr algn="r" defTabSz="93167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59" y="4416108"/>
            <a:ext cx="5607684" cy="4182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1" tIns="46586" rIns="93171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0627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1" tIns="46586" rIns="93171" bIns="46586" numCol="1" anchor="b" anchorCtr="0" compatLnSpc="1">
            <a:prstTxWarp prst="textNoShape">
              <a:avLst/>
            </a:prstTxWarp>
          </a:bodyPr>
          <a:lstStyle>
            <a:lvl1pPr defTabSz="93167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183" y="8830627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1" tIns="46586" rIns="93171" bIns="46586" numCol="1" anchor="b" anchorCtr="0" compatLnSpc="1">
            <a:prstTxWarp prst="textNoShape">
              <a:avLst/>
            </a:prstTxWarp>
          </a:bodyPr>
          <a:lstStyle>
            <a:lvl1pPr algn="r" defTabSz="931670" eaLnBrk="1" hangingPunct="1">
              <a:defRPr sz="1200"/>
            </a:lvl1pPr>
          </a:lstStyle>
          <a:p>
            <a:pPr>
              <a:defRPr/>
            </a:pPr>
            <a:fld id="{35107624-436A-4C02-8AC7-8A6CD5681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5089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2017 was 3</a:t>
            </a:r>
            <a:r>
              <a:rPr lang="en-CA" baseline="30000" dirty="0"/>
              <a:t>rd</a:t>
            </a:r>
            <a:endParaRPr lang="en-CA" dirty="0"/>
          </a:p>
          <a:p>
            <a:r>
              <a:rPr lang="en-CA" dirty="0"/>
              <a:t>2018 was the 4</a:t>
            </a:r>
            <a:r>
              <a:rPr lang="en-CA" baseline="30000" dirty="0"/>
              <a:t>th</a:t>
            </a:r>
            <a:r>
              <a:rPr lang="en-CA" dirty="0"/>
              <a:t> warmest year on record</a:t>
            </a:r>
          </a:p>
          <a:p>
            <a:endParaRPr lang="en-CA" dirty="0"/>
          </a:p>
          <a:p>
            <a:r>
              <a:rPr lang="en-CA" dirty="0"/>
              <a:t>May and June 2019 were the warmest ever recorded</a:t>
            </a:r>
          </a:p>
          <a:p>
            <a:r>
              <a:rPr lang="en-CA" dirty="0"/>
              <a:t>July 2019 was the warmest on record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02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1A4C45-150C-48D0-A57E-09BD1A9E11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  <a:pPr marL="0" marR="0" lvl="0" indent="0" algn="r" defTabSz="9302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4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295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775 Forest fires near Moscow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Australia  January 2020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107624-436A-4C02-8AC7-8A6CD568180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516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107624-436A-4C02-8AC7-8A6CD568180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1182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>
            <a:extLst>
              <a:ext uri="{FF2B5EF4-FFF2-40B4-BE49-F238E27FC236}">
                <a16:creationId xmlns:a16="http://schemas.microsoft.com/office/drawing/2014/main" id="{50146F9D-F599-4063-8039-C4BA85AFCC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>
            <a:extLst>
              <a:ext uri="{FF2B5EF4-FFF2-40B4-BE49-F238E27FC236}">
                <a16:creationId xmlns:a16="http://schemas.microsoft.com/office/drawing/2014/main" id="{688A340F-69FF-4F02-8073-04FF0E069C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79876" name="Slide Number Placeholder 3">
            <a:extLst>
              <a:ext uri="{FF2B5EF4-FFF2-40B4-BE49-F238E27FC236}">
                <a16:creationId xmlns:a16="http://schemas.microsoft.com/office/drawing/2014/main" id="{E056E0F7-F5ED-4EC7-913D-21F329109C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625475" indent="-239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963613" indent="-190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349375" indent="-190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1735138" indent="-190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192338" indent="-1905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649538" indent="-1905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106738" indent="-1905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563938" indent="-1905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E4A57C-6522-467A-8386-681D7C8C79FB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>
            <a:extLst>
              <a:ext uri="{FF2B5EF4-FFF2-40B4-BE49-F238E27FC236}">
                <a16:creationId xmlns:a16="http://schemas.microsoft.com/office/drawing/2014/main" id="{12D43054-98A9-4005-9D51-F905A7F42B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>
            <a:extLst>
              <a:ext uri="{FF2B5EF4-FFF2-40B4-BE49-F238E27FC236}">
                <a16:creationId xmlns:a16="http://schemas.microsoft.com/office/drawing/2014/main" id="{943C7FAC-77E0-4173-9A95-AB61CF3F64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80900" name="Slide Number Placeholder 3">
            <a:extLst>
              <a:ext uri="{FF2B5EF4-FFF2-40B4-BE49-F238E27FC236}">
                <a16:creationId xmlns:a16="http://schemas.microsoft.com/office/drawing/2014/main" id="{67C05900-8DFE-429A-B747-86412A4E87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625475" indent="-239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963613" indent="-190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349375" indent="-190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1735138" indent="-190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192338" indent="-1905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649538" indent="-1905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106738" indent="-1905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563938" indent="-1905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60469F-80D3-447E-A1B5-F31F8663DF19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1.2</a:t>
            </a:r>
            <a:r>
              <a:rPr lang="en-CA" baseline="30000" dirty="0"/>
              <a:t>o</a:t>
            </a:r>
            <a:r>
              <a:rPr lang="en-CA" dirty="0"/>
              <a:t> C   since 1780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If goes unchecked,  5 degrees Celsius by 2100  ----- parts will be unliveable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02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1A4C45-150C-48D0-A57E-09BD1A9E11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  <a:pPr marL="0" marR="0" lvl="0" indent="0" algn="r" defTabSz="9302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4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778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Canada:   1.8</a:t>
            </a:r>
            <a:r>
              <a:rPr lang="en-CA" baseline="30000" dirty="0"/>
              <a:t>o</a:t>
            </a:r>
            <a:r>
              <a:rPr lang="en-CA" dirty="0"/>
              <a:t> C   since 1780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Worldwide:  about 1</a:t>
            </a:r>
            <a:r>
              <a:rPr lang="en-CA" baseline="30000" dirty="0"/>
              <a:t>o </a:t>
            </a:r>
            <a:r>
              <a:rPr lang="en-CA" dirty="0"/>
              <a:t>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Canada is warming at a faster rate because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we have a larger land mass and a larger cryosphere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(parts of the earth where water is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frozen) in comparison to other countries.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approximately two-thirds of that rise occurring since the mid-1950s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107624-436A-4C02-8AC7-8A6CD568180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24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Canada:   1.8</a:t>
            </a:r>
            <a:r>
              <a:rPr lang="en-CA" baseline="30000" dirty="0"/>
              <a:t>o</a:t>
            </a:r>
            <a:r>
              <a:rPr lang="en-CA" dirty="0"/>
              <a:t> C   since 1780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Worldwide:  about 1</a:t>
            </a:r>
            <a:r>
              <a:rPr lang="en-CA" baseline="30000" dirty="0"/>
              <a:t>o </a:t>
            </a:r>
            <a:r>
              <a:rPr lang="en-CA" dirty="0"/>
              <a:t>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Canada is warming at a faster rate because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we have a larger land mass and a larger cryosphere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(parts of the earth where water is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frozen) in comparison to other countries.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approximately two-thirds of that rise occurring since the mid-1950s</a:t>
            </a: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02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1A4C45-150C-48D0-A57E-09BD1A9E11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  <a:pPr marL="0" marR="0" lvl="0" indent="0" algn="r" defTabSz="9302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4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691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Bathurst  1.4</a:t>
            </a:r>
          </a:p>
          <a:p>
            <a:r>
              <a:rPr lang="en-CA" dirty="0"/>
              <a:t>Moncton 1.4</a:t>
            </a:r>
          </a:p>
          <a:p>
            <a:r>
              <a:rPr lang="en-CA" dirty="0"/>
              <a:t>Saint john 1.5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02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1A4C45-150C-48D0-A57E-09BD1A9E11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  <a:pPr marL="0" marR="0" lvl="0" indent="0" algn="r" defTabSz="9302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4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983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Bathurst  1.4</a:t>
            </a:r>
          </a:p>
          <a:p>
            <a:r>
              <a:rPr lang="en-CA" dirty="0"/>
              <a:t>Moncton 1.4</a:t>
            </a:r>
          </a:p>
          <a:p>
            <a:r>
              <a:rPr lang="en-CA" dirty="0"/>
              <a:t>Saint john 1.5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02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1A4C45-150C-48D0-A57E-09BD1A9E11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  <a:pPr marL="0" marR="0" lvl="0" indent="0" algn="r" defTabSz="9302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4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457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2015 Pakistan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r>
              <a:rPr lang="en-CA" dirty="0"/>
              <a:t>1995 Chicago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02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1A4C45-150C-48D0-A57E-09BD1A9E11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  <a:pPr marL="0" marR="0" lvl="0" indent="0" algn="r" defTabSz="9302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4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615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Mass burial</a:t>
            </a:r>
          </a:p>
          <a:p>
            <a:endParaRPr lang="en-CA" dirty="0"/>
          </a:p>
          <a:p>
            <a:r>
              <a:rPr lang="en-CA" dirty="0"/>
              <a:t>2015 Pakistan</a:t>
            </a:r>
          </a:p>
          <a:p>
            <a:r>
              <a:rPr lang="en-CA" dirty="0"/>
              <a:t>2003  Paris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02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1A4C45-150C-48D0-A57E-09BD1A9E11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  <a:pPr marL="0" marR="0" lvl="0" indent="0" algn="r" defTabSz="9302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4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642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Skin cancer rise? As there will be more warmer days?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02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1A4C45-150C-48D0-A57E-09BD1A9E11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  <a:pPr marL="0" marR="0" lvl="0" indent="0" algn="r" defTabSz="9302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4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882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CCE80-A66B-445C-BBA4-B560E7D1C3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88045-DF7F-42CD-87E1-632522AE5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5575" y="328613"/>
            <a:ext cx="2028825" cy="57673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7513" y="328613"/>
            <a:ext cx="5935662" cy="57673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1F1AB-01A1-460F-8CA8-8E0CECDF4F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513" y="328613"/>
            <a:ext cx="8116887" cy="8143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71600"/>
            <a:ext cx="39624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371600"/>
            <a:ext cx="39624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21EC9-D671-43B0-8856-4222499CE8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513" y="328613"/>
            <a:ext cx="8116887" cy="8143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371600"/>
            <a:ext cx="8077200" cy="4724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41381-6413-42AF-AAEC-DAB0000AA1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17513" y="328613"/>
            <a:ext cx="8116887" cy="5767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41E00-A664-4DDC-9E5B-8F89EAE38C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9BB8D-9DAF-4A44-A14E-62F139CDD1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766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2BC2E-8DFB-4942-8370-D2A459C303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3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B3CC7-7850-4ED2-9515-684362B2D6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96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3716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83012-0741-410F-8DDF-1DA67C0DA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28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59C94-C98D-42CA-8D57-2C5BAA21B2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871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723D2-B637-480F-91EA-C43D2EDFFF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9E34F-E6DD-437D-8AE1-CBE62ED893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448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E5A60-4FBB-498D-9EAA-09A4D78DE3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4604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5094E-F2E2-4A8B-A634-D51064914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307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D8E0B-E1CC-48F8-BC43-A5A30D692F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932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A4B43-8D5E-4FE6-963F-C3CF27E0D5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9178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5575" y="328613"/>
            <a:ext cx="2028825" cy="57673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7513" y="328613"/>
            <a:ext cx="5935662" cy="57673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B3D64-02E2-4CA2-81C0-8BB44F75CA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74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513" y="328613"/>
            <a:ext cx="8116887" cy="8143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71600"/>
            <a:ext cx="39624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371600"/>
            <a:ext cx="39624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EAB94-C595-4EB2-88DD-E2E4581F49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501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513" y="328613"/>
            <a:ext cx="8116887" cy="8143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371600"/>
            <a:ext cx="8077200" cy="4724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D211C-5FC0-4AE9-A9AC-3F393BB018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444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17513" y="328613"/>
            <a:ext cx="8116887" cy="5767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E2DF9-A472-4AB8-931C-63BFDC209A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8462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35A6E-A675-4C04-B13C-D86EFF3D83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65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B1034-7107-4D35-9D5D-FC5194C28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CBB53-CE18-46A0-8979-0A30314548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8121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1FA96-D4E0-469B-A7B3-8D188D666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490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3716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E67E4-289B-46DB-89AB-5C85BECDD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6507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2D3E3-FA92-4E51-9DEE-9CC0FFEB95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5315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E3B5F-E701-4538-A2BA-9690628900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458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EE3E1-0776-4F68-9A06-DCBF059458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92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60395-F2E6-43ED-9CF8-C315EEB1D7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896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F5C12-943E-47B6-B2A1-3B9D0C92F6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1909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D737D-900E-4812-9EE7-6D800E427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9597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5575" y="328613"/>
            <a:ext cx="2028825" cy="57673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7513" y="328613"/>
            <a:ext cx="5935662" cy="57673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00577-7A9B-4013-9A56-818E4B8BF4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600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3716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D7986-5F7D-4854-A24F-BD15CED7D2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513" y="328613"/>
            <a:ext cx="8116887" cy="8143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71600"/>
            <a:ext cx="39624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371600"/>
            <a:ext cx="39624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A54CF-73AD-417A-A2F0-9F23401C62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284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513" y="328613"/>
            <a:ext cx="8116887" cy="8143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371600"/>
            <a:ext cx="8077200" cy="4724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3580B-37E0-464C-BFF4-44240F0E81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4087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17513" y="328613"/>
            <a:ext cx="8116887" cy="5767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677DF-5007-450B-8034-8E699EE303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095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AC333313-7541-4B55-8C60-9B492CCCEA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9944" y="1054085"/>
            <a:ext cx="6475396" cy="8324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944" y="1996038"/>
            <a:ext cx="6475396" cy="1266926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171701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1613C19-6A7B-4C37-9418-E6644D1600C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0"/>
            <a:ext cx="9144000" cy="369888"/>
          </a:xfrm>
          <a:prstGeom prst="rect">
            <a:avLst/>
          </a:prstGeom>
          <a:solidFill>
            <a:srgbClr val="990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456435" eaLnBrk="1" hangingPunct="1">
              <a:defRPr/>
            </a:pPr>
            <a:endParaRPr lang="en-US" altLang="en-US"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171" y="914401"/>
            <a:ext cx="8407802" cy="4791401"/>
          </a:xfrm>
        </p:spPr>
        <p:txBody>
          <a:bodyPr>
            <a:noAutofit/>
          </a:bodyPr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0172" y="493201"/>
            <a:ext cx="8407800" cy="42119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97812" y="26460"/>
            <a:ext cx="8856000" cy="343428"/>
          </a:xfrm>
        </p:spPr>
        <p:txBody>
          <a:bodyPr/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26074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172" y="4406902"/>
            <a:ext cx="8407800" cy="129889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172" y="493201"/>
            <a:ext cx="8407800" cy="39137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74278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171" y="493201"/>
            <a:ext cx="8407802" cy="5450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0172" y="1227552"/>
            <a:ext cx="4115630" cy="447824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27552"/>
            <a:ext cx="4139772" cy="447824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08782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171" y="493201"/>
            <a:ext cx="8407802" cy="56433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173" y="129632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173" y="1936087"/>
            <a:ext cx="4040188" cy="376971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96323"/>
            <a:ext cx="4142947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936087"/>
            <a:ext cx="4142947" cy="376971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4787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171" y="493201"/>
            <a:ext cx="8407802" cy="5643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65488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690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684AD-E856-4E50-A2C7-7D0F7B1E27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172" y="493200"/>
            <a:ext cx="3085341" cy="1021742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49" y="493200"/>
            <a:ext cx="5212923" cy="5212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0172" y="1538168"/>
            <a:ext cx="3085341" cy="416763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05211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172" y="4197040"/>
            <a:ext cx="8408504" cy="623412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0172" y="493200"/>
            <a:ext cx="8407800" cy="36216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0172" y="4820452"/>
            <a:ext cx="8408504" cy="88534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60467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A5803-7C0B-4CA4-93AD-D5B4CC076C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0B3ED-1C03-424E-9207-DE977B955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EF6D3-7924-4AAA-9328-8E40101DE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24863" y="6437313"/>
            <a:ext cx="56832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DDFBB0B-488D-4ED6-AB3A-2A4F6AAE6A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5032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02238-D6BF-4149-AF3B-24FD369C15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6C6B5-F3DE-4026-B3D4-FED920B12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95DD4-BB1C-4385-AD85-0DD81C5DFC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F0A07-206B-4866-9083-B347C99163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7513" y="328613"/>
            <a:ext cx="8116887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077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6200" y="6477000"/>
            <a:ext cx="2133600" cy="381000"/>
          </a:xfrm>
          <a:prstGeom prst="rect">
            <a:avLst/>
          </a:prstGeom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>
              <a:defRPr/>
            </a:pPr>
            <a:fld id="{4EBA60E8-538A-4EEC-90FF-BFDBAE5ECD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3" name="Picture 9" descr="Branded-Footer-Design3.jp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5019675"/>
            <a:ext cx="914400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9pPr>
    </p:titleStyle>
    <p:bodyStyle>
      <a:lvl1pPr marL="288925" indent="-288925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46464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464646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464646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464646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464646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464646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464646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464646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464646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7513" y="328613"/>
            <a:ext cx="8116887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077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6200" y="6477000"/>
            <a:ext cx="2133600" cy="381000"/>
          </a:xfrm>
          <a:prstGeom prst="rect">
            <a:avLst/>
          </a:prstGeom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>
              <a:defRPr/>
            </a:pPr>
            <a:fld id="{A8F23EF8-BC88-474B-B050-CA3FF387C5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3" name="Picture 9" descr="Branded-Footer-Design3.jp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5019675"/>
            <a:ext cx="914400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1555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9pPr>
    </p:titleStyle>
    <p:bodyStyle>
      <a:lvl1pPr marL="288925" indent="-288925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46464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464646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464646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464646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464646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464646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464646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464646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464646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7513" y="328613"/>
            <a:ext cx="8116887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077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6200" y="6477000"/>
            <a:ext cx="2133600" cy="381000"/>
          </a:xfrm>
          <a:prstGeom prst="rect">
            <a:avLst/>
          </a:prstGeom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>
              <a:defRPr/>
            </a:pPr>
            <a:fld id="{E6AA5B9D-6B89-4179-8496-19F331E87B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077" name="Picture 9" descr="Branded-Footer-Design3.jp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5019675"/>
            <a:ext cx="914400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384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9pPr>
    </p:titleStyle>
    <p:bodyStyle>
      <a:lvl1pPr marL="288925" indent="-288925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46464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464646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464646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464646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464646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464646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464646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464646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464646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CF0A3AA8-5A85-4114-BFC1-6CF067FDE68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FC4C87D4-86C6-4AE5-8921-E1B9F700BCF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79413" y="493713"/>
            <a:ext cx="8408987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CA9EF5BE-4AD1-4B1B-893F-1560768A1C6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79413" y="1146175"/>
            <a:ext cx="8408987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Slide Number Placeholder 3">
            <a:extLst>
              <a:ext uri="{FF2B5EF4-FFF2-40B4-BE49-F238E27FC236}">
                <a16:creationId xmlns:a16="http://schemas.microsoft.com/office/drawing/2014/main" id="{C9113AF5-81DE-4C9E-95FC-FA22685D087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240588" y="6275388"/>
            <a:ext cx="18224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endParaRPr lang="en-CA" altLang="en-US" sz="1400" b="1">
              <a:solidFill>
                <a:srgbClr val="0D0D0D"/>
              </a:solidFill>
            </a:endParaRPr>
          </a:p>
          <a:p>
            <a:pPr algn="r" eaLnBrk="1" hangingPunct="1"/>
            <a:fld id="{3BC95470-87EF-4676-99DF-C639B28B9B85}" type="slidenum">
              <a:rPr lang="en-CA" altLang="en-US" sz="1600" b="1">
                <a:solidFill>
                  <a:schemeClr val="bg1"/>
                </a:solidFill>
              </a:rPr>
              <a:pPr algn="r" eaLnBrk="1" hangingPunct="1"/>
              <a:t>‹#›</a:t>
            </a:fld>
            <a:endParaRPr lang="en-CA" altLang="en-US" sz="1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134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rgbClr val="4F0D1E"/>
          </a:solidFill>
          <a:latin typeface="+mj-lt"/>
          <a:ea typeface="MS PGothic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4F0D1E"/>
          </a:solidFill>
          <a:latin typeface="Arial" charset="0"/>
          <a:ea typeface="MS PGothic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4F0D1E"/>
          </a:solidFill>
          <a:latin typeface="Arial" charset="0"/>
          <a:ea typeface="MS PGothic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4F0D1E"/>
          </a:solidFill>
          <a:latin typeface="Arial" charset="0"/>
          <a:ea typeface="MS PGothic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4F0D1E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F0D1E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F0D1E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F0D1E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F0D1E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404040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404040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404040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404040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404040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752600"/>
            <a:ext cx="8116888" cy="2338388"/>
          </a:xfrm>
        </p:spPr>
        <p:txBody>
          <a:bodyPr/>
          <a:lstStyle/>
          <a:p>
            <a:pPr algn="ctr"/>
            <a:r>
              <a:rPr lang="en-US" altLang="en-US" sz="4000" b="0" u="sng" dirty="0"/>
              <a:t>H</a:t>
            </a:r>
            <a:r>
              <a:rPr lang="en-US" altLang="en-US" sz="4000" b="0" dirty="0"/>
              <a:t>eat </a:t>
            </a:r>
            <a:r>
              <a:rPr lang="en-US" altLang="en-US" sz="4000" b="0" u="sng" dirty="0"/>
              <a:t>A</a:t>
            </a:r>
            <a:r>
              <a:rPr lang="en-US" altLang="en-US" sz="4000" b="0" dirty="0"/>
              <a:t>lert and </a:t>
            </a:r>
            <a:r>
              <a:rPr lang="en-US" altLang="en-US" sz="4000" b="0" u="sng" dirty="0"/>
              <a:t>R</a:t>
            </a:r>
            <a:r>
              <a:rPr lang="en-US" altLang="en-US" sz="4000" b="0" dirty="0"/>
              <a:t>esponse </a:t>
            </a:r>
            <a:r>
              <a:rPr lang="en-US" altLang="en-US" sz="4000" b="0" u="sng" dirty="0"/>
              <a:t>S</a:t>
            </a:r>
            <a:r>
              <a:rPr lang="en-US" altLang="en-US" sz="4000" b="0" dirty="0"/>
              <a:t>ystem</a:t>
            </a:r>
            <a:br>
              <a:rPr lang="en-US" altLang="en-US" sz="4000" b="0" dirty="0"/>
            </a:br>
            <a:br>
              <a:rPr lang="en-US" altLang="en-US" sz="4000" b="0" dirty="0"/>
            </a:br>
            <a:r>
              <a:rPr lang="en-US" altLang="en-US" sz="4000" b="0" dirty="0"/>
              <a:t>HARS </a:t>
            </a:r>
            <a:br>
              <a:rPr lang="en-US" altLang="en-US" sz="3200" b="0" dirty="0"/>
            </a:br>
            <a:br>
              <a:rPr lang="en-US" altLang="en-US" sz="3200" b="0" dirty="0"/>
            </a:br>
            <a:br>
              <a:rPr lang="en-US" altLang="en-US" sz="3200" b="0" dirty="0"/>
            </a:br>
            <a:br>
              <a:rPr lang="en-US" altLang="en-US" sz="3200" b="0" dirty="0"/>
            </a:br>
            <a:br>
              <a:rPr lang="en-US" altLang="en-US" sz="2400" b="0" dirty="0">
                <a:solidFill>
                  <a:schemeClr val="tx1"/>
                </a:solidFill>
              </a:rPr>
            </a:br>
            <a:r>
              <a:rPr lang="en-CA" sz="2400" b="0" dirty="0">
                <a:solidFill>
                  <a:schemeClr val="tx1"/>
                </a:solidFill>
              </a:rPr>
              <a:t>January 2020</a:t>
            </a:r>
            <a:br>
              <a:rPr lang="en-CA" sz="3200" dirty="0"/>
            </a:br>
            <a:br>
              <a:rPr lang="en-US" altLang="en-US" sz="3200" b="0" dirty="0"/>
            </a:br>
            <a:br>
              <a:rPr lang="en-US" altLang="en-US" sz="3200" b="0" dirty="0"/>
            </a:br>
            <a:endParaRPr lang="en-US" altLang="en-US" sz="3200" b="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251926" y="1270129"/>
          <a:ext cx="8642479" cy="4324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756488" y="5650852"/>
            <a:ext cx="5787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  <a:t>Mean temperature in Sussex has increased by 2.9 °C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48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DE7561-DF40-4E50-8DE2-50FD34B33C2A}"/>
              </a:ext>
            </a:extLst>
          </p:cNvPr>
          <p:cNvSpPr txBox="1"/>
          <p:nvPr/>
        </p:nvSpPr>
        <p:spPr>
          <a:xfrm>
            <a:off x="7112330" y="6504801"/>
            <a:ext cx="1574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  <a:t>Source: ECCC 2019</a:t>
            </a:r>
          </a:p>
        </p:txBody>
      </p:sp>
    </p:spTree>
    <p:extLst>
      <p:ext uri="{BB962C8B-B14F-4D97-AF65-F5344CB8AC3E}">
        <p14:creationId xmlns:p14="http://schemas.microsoft.com/office/powerpoint/2010/main" val="3114863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895600"/>
            <a:ext cx="8116888" cy="814388"/>
          </a:xfrm>
        </p:spPr>
        <p:txBody>
          <a:bodyPr/>
          <a:lstStyle/>
          <a:p>
            <a:pPr algn="ctr"/>
            <a:r>
              <a:rPr lang="en-US" altLang="en-US" sz="4000" dirty="0"/>
              <a:t>Recent Deadly Heat Waves</a:t>
            </a:r>
            <a:br>
              <a:rPr lang="en-US" altLang="en-US" sz="4000" dirty="0"/>
            </a:br>
            <a:endParaRPr lang="en-US" altLang="en-US" sz="4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381000" y="457200"/>
            <a:ext cx="8116887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ヒラギノ角ゴ Pro W3"/>
                <a:cs typeface="+mn-cs"/>
              </a:rPr>
              <a:t>Extreme Heat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1676400"/>
            <a:ext cx="652614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  <a:t>740 people in Chigago                	1995</a:t>
            </a:r>
            <a:b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</a:b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  <a:t>70,000    in Europe                    	2003</a:t>
            </a:r>
            <a:b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</a:b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  <a:t>15, 000   in France                   	2003</a:t>
            </a:r>
            <a:b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</a:b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  <a:t>160   in British Columbia		2009</a:t>
            </a:r>
            <a:b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</a:b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  <a:t>55,000    in Russia          		2010</a:t>
            </a:r>
            <a:b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</a:b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  <a:t>106   in Montreal	  			2010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  <a:t>1,100  in India                   		2015</a:t>
            </a:r>
            <a:b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</a:b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  <a:t>2,000 in  Pakistan              		2015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  <a:t>90 in Quebec 				2018</a:t>
            </a:r>
            <a:endParaRPr kumimoji="0" lang="en-CA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48" charset="-128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8E56CF-08B1-4D64-A72E-DAEA906909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A2BC2E-8DFB-4942-8370-D2A459C303D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ヒラギノ角ゴ Pro W3" pitchFamily="48" charset="-128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itchFamily="34" charset="0"/>
              <a:ea typeface="ヒラギノ角ゴ Pro W3" pitchFamily="48" charset="-128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592EEB9-77E3-4B2F-ACB8-36883A133A1E}"/>
              </a:ext>
            </a:extLst>
          </p:cNvPr>
          <p:cNvGrpSpPr/>
          <p:nvPr/>
        </p:nvGrpSpPr>
        <p:grpSpPr>
          <a:xfrm>
            <a:off x="76200" y="2286000"/>
            <a:ext cx="533400" cy="1489859"/>
            <a:chOff x="76200" y="2286000"/>
            <a:chExt cx="533400" cy="1489859"/>
          </a:xfrm>
        </p:grpSpPr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EC3289BF-D9E1-4677-9099-61329BD664F2}"/>
                </a:ext>
              </a:extLst>
            </p:cNvPr>
            <p:cNvSpPr/>
            <p:nvPr/>
          </p:nvSpPr>
          <p:spPr bwMode="auto">
            <a:xfrm>
              <a:off x="76200" y="2286000"/>
              <a:ext cx="533400" cy="228600"/>
            </a:xfrm>
            <a:prstGeom prst="rightArrow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endParaRPr>
            </a:p>
          </p:txBody>
        </p:sp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FB070FAB-7BE3-4750-ACBD-905C6CFF7251}"/>
                </a:ext>
              </a:extLst>
            </p:cNvPr>
            <p:cNvSpPr/>
            <p:nvPr/>
          </p:nvSpPr>
          <p:spPr bwMode="auto">
            <a:xfrm>
              <a:off x="76200" y="3547259"/>
              <a:ext cx="533400" cy="228600"/>
            </a:xfrm>
            <a:prstGeom prst="rightArrow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DB89FFE-B107-4200-A965-D8EC34DACC34}"/>
              </a:ext>
            </a:extLst>
          </p:cNvPr>
          <p:cNvSpPr txBox="1"/>
          <p:nvPr/>
        </p:nvSpPr>
        <p:spPr>
          <a:xfrm>
            <a:off x="990600" y="1138535"/>
            <a:ext cx="6213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  <a:t>Mortality                                                 Year 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F4E96F95-6134-4187-BEB2-C50544F3ABC7}"/>
              </a:ext>
            </a:extLst>
          </p:cNvPr>
          <p:cNvSpPr/>
          <p:nvPr/>
        </p:nvSpPr>
        <p:spPr bwMode="auto">
          <a:xfrm>
            <a:off x="76200" y="2667000"/>
            <a:ext cx="533400" cy="228600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48" charset="-128"/>
              <a:cs typeface="+mn-cs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9205A269-60D4-43EF-8BFE-8B6854772F1A}"/>
              </a:ext>
            </a:extLst>
          </p:cNvPr>
          <p:cNvSpPr/>
          <p:nvPr/>
        </p:nvSpPr>
        <p:spPr bwMode="auto">
          <a:xfrm>
            <a:off x="76200" y="4783529"/>
            <a:ext cx="533400" cy="228600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4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956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3581400"/>
            <a:ext cx="4495800" cy="29325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513" y="481013"/>
            <a:ext cx="8116887" cy="814387"/>
          </a:xfrm>
        </p:spPr>
        <p:txBody>
          <a:bodyPr/>
          <a:lstStyle/>
          <a:p>
            <a:r>
              <a:rPr lang="en-CA" sz="2800" dirty="0">
                <a:solidFill>
                  <a:srgbClr val="FF0000"/>
                </a:solidFill>
              </a:rPr>
              <a:t>Extreme Heat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A7924C-9AFE-41F3-931A-88058027B0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A2BC2E-8DFB-4942-8370-D2A459C303D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ヒラギノ角ゴ Pro W3" pitchFamily="48" charset="-128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itchFamily="34" charset="0"/>
              <a:ea typeface="ヒラギノ角ゴ Pro W3" pitchFamily="48" charset="-128"/>
              <a:cs typeface="+mn-cs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9995119-6CDB-4792-B479-DC674F7304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371600"/>
            <a:ext cx="4000500" cy="2667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C80797-832A-4A52-A5BA-669FCD7190AF}"/>
              </a:ext>
            </a:extLst>
          </p:cNvPr>
          <p:cNvSpPr txBox="1"/>
          <p:nvPr/>
        </p:nvSpPr>
        <p:spPr>
          <a:xfrm>
            <a:off x="1040921" y="4267200"/>
            <a:ext cx="9701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  <a:t>Pakistan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FC19AA-19C7-40B6-9530-95B43B609920}"/>
              </a:ext>
            </a:extLst>
          </p:cNvPr>
          <p:cNvSpPr txBox="1"/>
          <p:nvPr/>
        </p:nvSpPr>
        <p:spPr>
          <a:xfrm>
            <a:off x="7599529" y="3090446"/>
            <a:ext cx="934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  <a:t>Chicago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513" y="457200"/>
            <a:ext cx="8116887" cy="814387"/>
          </a:xfrm>
        </p:spPr>
        <p:txBody>
          <a:bodyPr/>
          <a:lstStyle/>
          <a:p>
            <a:r>
              <a:rPr lang="en-CA" sz="2800" dirty="0">
                <a:solidFill>
                  <a:srgbClr val="FF0000"/>
                </a:solidFill>
              </a:rPr>
              <a:t>Extreme Heat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A7924C-9AFE-41F3-931A-88058027B0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A2BC2E-8DFB-4942-8370-D2A459C303D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ヒラギノ角ゴ Pro W3" pitchFamily="48" charset="-128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itchFamily="34" charset="0"/>
              <a:ea typeface="ヒラギノ角ゴ Pro W3" pitchFamily="48" charset="-128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2346CB-927A-441F-9003-8877FD59C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97" y="1831258"/>
            <a:ext cx="2877982" cy="32741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61B6B4-3C49-42F0-9A64-E4E39AAAF5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0" y="1981200"/>
            <a:ext cx="4781550" cy="3162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AFD2D4-9BDB-4211-8475-B83D556F4655}"/>
              </a:ext>
            </a:extLst>
          </p:cNvPr>
          <p:cNvSpPr txBox="1"/>
          <p:nvPr/>
        </p:nvSpPr>
        <p:spPr>
          <a:xfrm>
            <a:off x="1066800" y="5178623"/>
            <a:ext cx="872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  <a:t>Pakistan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99D09A-4858-454B-ABA4-8D2BE64DE68D}"/>
              </a:ext>
            </a:extLst>
          </p:cNvPr>
          <p:cNvSpPr txBox="1"/>
          <p:nvPr/>
        </p:nvSpPr>
        <p:spPr>
          <a:xfrm>
            <a:off x="7025141" y="515004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  <a:t>Paris, France</a:t>
            </a:r>
          </a:p>
        </p:txBody>
      </p:sp>
    </p:spTree>
    <p:extLst>
      <p:ext uri="{BB962C8B-B14F-4D97-AF65-F5344CB8AC3E}">
        <p14:creationId xmlns:p14="http://schemas.microsoft.com/office/powerpoint/2010/main" val="730277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8E56CF-08B1-4D64-A72E-DAEA906909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A2BC2E-8DFB-4942-8370-D2A459C303D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ヒラギノ角ゴ Pro W3" pitchFamily="48" charset="-128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itchFamily="34" charset="0"/>
              <a:ea typeface="ヒラギノ角ゴ Pro W3" pitchFamily="48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00031B-F8DA-4E00-9E77-E881B08DC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166937"/>
            <a:ext cx="7282043" cy="324326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DDE2F8A-93C8-4980-B689-07424062F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13" y="457200"/>
            <a:ext cx="8116887" cy="814387"/>
          </a:xfrm>
        </p:spPr>
        <p:txBody>
          <a:bodyPr/>
          <a:lstStyle/>
          <a:p>
            <a:r>
              <a:rPr lang="en-CA" sz="2800" dirty="0">
                <a:solidFill>
                  <a:srgbClr val="FF0000"/>
                </a:solidFill>
              </a:rPr>
              <a:t>Extreme Heat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9FB6E4-164F-411E-810C-04ADF4A322EC}"/>
              </a:ext>
            </a:extLst>
          </p:cNvPr>
          <p:cNvSpPr txBox="1"/>
          <p:nvPr/>
        </p:nvSpPr>
        <p:spPr>
          <a:xfrm>
            <a:off x="2743200" y="5943600"/>
            <a:ext cx="12057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  <a:t>Health Canada</a:t>
            </a:r>
          </a:p>
        </p:txBody>
      </p:sp>
    </p:spTree>
    <p:extLst>
      <p:ext uri="{BB962C8B-B14F-4D97-AF65-F5344CB8AC3E}">
        <p14:creationId xmlns:p14="http://schemas.microsoft.com/office/powerpoint/2010/main" val="663850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scow forest fires aout 2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1143000"/>
            <a:ext cx="68580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5600" y="381000"/>
            <a:ext cx="3031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dirty="0">
                <a:solidFill>
                  <a:schemeClr val="bg1">
                    <a:lumMod val="95000"/>
                  </a:schemeClr>
                </a:solidFill>
              </a:rPr>
              <a:t>Moscow 2010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5" descr="Russia_1692777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109" y="3429000"/>
            <a:ext cx="438053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6" descr="russia_fires_red_squa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0639" y="3429000"/>
            <a:ext cx="4572000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7" descr="Smog_Moscow_August_20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7301" y="382587"/>
            <a:ext cx="45720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4CFB3-03CF-41AA-9FFD-A6D44B4CB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 err="1">
                <a:solidFill>
                  <a:schemeClr val="bg1">
                    <a:lumMod val="95000"/>
                  </a:schemeClr>
                </a:solidFill>
              </a:rPr>
              <a:t>Australia</a:t>
            </a:r>
            <a:r>
              <a:rPr lang="fr-CA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CA" sz="2800" dirty="0" err="1">
                <a:solidFill>
                  <a:schemeClr val="bg1">
                    <a:lumMod val="95000"/>
                  </a:schemeClr>
                </a:solidFill>
              </a:rPr>
              <a:t>January</a:t>
            </a:r>
            <a:r>
              <a:rPr lang="fr-CA" sz="2800" dirty="0">
                <a:solidFill>
                  <a:schemeClr val="bg1">
                    <a:lumMod val="95000"/>
                  </a:schemeClr>
                </a:solidFill>
              </a:rPr>
              <a:t> 2020</a:t>
            </a:r>
            <a:endParaRPr lang="en-CA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949CB2-9989-40F7-9832-3FB9A88468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50" y="1371600"/>
            <a:ext cx="7226100" cy="4724400"/>
          </a:xfrm>
        </p:spPr>
      </p:pic>
    </p:spTree>
    <p:extLst>
      <p:ext uri="{BB962C8B-B14F-4D97-AF65-F5344CB8AC3E}">
        <p14:creationId xmlns:p14="http://schemas.microsoft.com/office/powerpoint/2010/main" val="287076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4CFB3-03CF-41AA-9FFD-A6D44B4CB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>
                <a:solidFill>
                  <a:schemeClr val="bg1">
                    <a:lumMod val="95000"/>
                  </a:schemeClr>
                </a:solidFill>
              </a:rPr>
              <a:t>Sydney </a:t>
            </a:r>
            <a:r>
              <a:rPr lang="fr-CA" sz="2400" dirty="0" err="1">
                <a:solidFill>
                  <a:schemeClr val="bg1">
                    <a:lumMod val="95000"/>
                  </a:schemeClr>
                </a:solidFill>
              </a:rPr>
              <a:t>January</a:t>
            </a:r>
            <a:r>
              <a:rPr lang="fr-CA" sz="2400" dirty="0">
                <a:solidFill>
                  <a:schemeClr val="bg1">
                    <a:lumMod val="95000"/>
                  </a:schemeClr>
                </a:solidFill>
              </a:rPr>
              <a:t> 2020</a:t>
            </a:r>
            <a:endParaRPr lang="en-CA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E5D29C1-7105-42F2-8D34-7A8F91A466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67136"/>
            <a:ext cx="8077200" cy="4533328"/>
          </a:xfrm>
        </p:spPr>
      </p:pic>
    </p:spTree>
    <p:extLst>
      <p:ext uri="{BB962C8B-B14F-4D97-AF65-F5344CB8AC3E}">
        <p14:creationId xmlns:p14="http://schemas.microsoft.com/office/powerpoint/2010/main" val="968006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Overview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077200" cy="4724400"/>
          </a:xfrm>
        </p:spPr>
        <p:txBody>
          <a:bodyPr/>
          <a:lstStyle/>
          <a:p>
            <a:r>
              <a:rPr lang="en-US" altLang="en-US" sz="2400" dirty="0"/>
              <a:t>Historical Background</a:t>
            </a:r>
          </a:p>
          <a:p>
            <a:r>
              <a:rPr lang="en-US" altLang="en-US" sz="2400" dirty="0"/>
              <a:t>Trend with worldwide temperature</a:t>
            </a:r>
            <a:endParaRPr lang="en-US" altLang="en-US" sz="1200" dirty="0"/>
          </a:p>
          <a:p>
            <a:r>
              <a:rPr lang="en-US" altLang="en-US" sz="2400" dirty="0"/>
              <a:t>Historic heat waves</a:t>
            </a:r>
          </a:p>
          <a:p>
            <a:r>
              <a:rPr lang="en-US" altLang="en-US" sz="2400" dirty="0"/>
              <a:t>What is HARS?</a:t>
            </a:r>
          </a:p>
          <a:p>
            <a:r>
              <a:rPr lang="en-US" altLang="en-US" sz="2400" dirty="0"/>
              <a:t>Printed material available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133600"/>
            <a:ext cx="7467600" cy="2133600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endParaRPr lang="en-US" altLang="en-US" dirty="0"/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3600" dirty="0"/>
              <a:t>Why a Heat Alert and Response System in NB?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n-US" altLang="en-US" sz="36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969963" y="4516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pic>
        <p:nvPicPr>
          <p:cNvPr id="16387" name="Picture 3" descr="Days with Humidex &amp;gt; 35 (Contoured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8534400" cy="660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Oval 5"/>
          <p:cNvSpPr>
            <a:spLocks noChangeArrowheads="1"/>
          </p:cNvSpPr>
          <p:nvPr/>
        </p:nvSpPr>
        <p:spPr bwMode="auto">
          <a:xfrm>
            <a:off x="7772400" y="1219200"/>
            <a:ext cx="533400" cy="4572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CA"/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8366125" y="1306513"/>
            <a:ext cx="4302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1400" b="1"/>
              <a:t>9.4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Homes with  AC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2209800" cy="4724400"/>
          </a:xfrm>
        </p:spPr>
        <p:txBody>
          <a:bodyPr/>
          <a:lstStyle/>
          <a:p>
            <a:r>
              <a:rPr lang="fr-CA" dirty="0"/>
              <a:t>Ontario:</a:t>
            </a:r>
          </a:p>
          <a:p>
            <a:endParaRPr lang="fr-CA" dirty="0"/>
          </a:p>
          <a:p>
            <a:r>
              <a:rPr lang="fr-CA" dirty="0"/>
              <a:t>Maritimes: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1371600"/>
            <a:ext cx="886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/>
              <a:t>85 %</a:t>
            </a:r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2514600" y="2438400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15%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HARS     Alert Levels</a:t>
            </a:r>
          </a:p>
        </p:txBody>
      </p:sp>
      <p:pic>
        <p:nvPicPr>
          <p:cNvPr id="111619" name="Picture 3" descr="Magnet Level 1b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1447800"/>
            <a:ext cx="3733800" cy="2028825"/>
          </a:xfrm>
          <a:noFill/>
        </p:spPr>
      </p:pic>
      <p:pic>
        <p:nvPicPr>
          <p:cNvPr id="111620" name="Picture 4" descr="Magnet Level 2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384300"/>
            <a:ext cx="3937000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1" name="Picture 5" descr="Magnet Level 3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3657600"/>
            <a:ext cx="365760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17513" y="76200"/>
            <a:ext cx="8116887" cy="814388"/>
          </a:xfrm>
        </p:spPr>
        <p:txBody>
          <a:bodyPr/>
          <a:lstStyle/>
          <a:p>
            <a:r>
              <a:rPr lang="en-US" sz="3200" dirty="0"/>
              <a:t>Triggers </a:t>
            </a:r>
            <a:r>
              <a:rPr lang="en-US" sz="3200"/>
              <a:t>for HARS</a:t>
            </a:r>
            <a:endParaRPr lang="en-US" sz="3200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4724400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CA" sz="2000" u="sng" dirty="0"/>
              <a:t>Triggers</a:t>
            </a:r>
            <a:r>
              <a:rPr lang="en-CA" sz="2000" dirty="0"/>
              <a:t> are based on Humidex</a:t>
            </a:r>
          </a:p>
          <a:p>
            <a:pPr>
              <a:lnSpc>
                <a:spcPct val="80000"/>
              </a:lnSpc>
            </a:pPr>
            <a:endParaRPr lang="en-CA" sz="2000" u="sng" dirty="0"/>
          </a:p>
          <a:p>
            <a:pPr>
              <a:lnSpc>
                <a:spcPct val="80000"/>
              </a:lnSpc>
            </a:pPr>
            <a:r>
              <a:rPr lang="en-CA" sz="2400" u="sng" dirty="0"/>
              <a:t>Heat Alert – Level 1</a:t>
            </a:r>
          </a:p>
          <a:p>
            <a:pPr marL="0" indent="0">
              <a:buNone/>
            </a:pPr>
            <a:r>
              <a:rPr lang="en-US" sz="1800" dirty="0" err="1"/>
              <a:t>Tmax</a:t>
            </a:r>
            <a:r>
              <a:rPr lang="en-US" sz="1800" dirty="0"/>
              <a:t> &gt;=30°C </a:t>
            </a:r>
            <a:r>
              <a:rPr lang="en-US" sz="1800" b="1" dirty="0"/>
              <a:t>for 2+ days</a:t>
            </a:r>
            <a:r>
              <a:rPr lang="en-US" sz="1800" dirty="0"/>
              <a:t> and </a:t>
            </a:r>
            <a:r>
              <a:rPr lang="en-US" sz="1800" dirty="0" err="1"/>
              <a:t>Tmin</a:t>
            </a:r>
            <a:r>
              <a:rPr lang="en-US" sz="1800" dirty="0"/>
              <a:t>* &gt;=18</a:t>
            </a:r>
            <a:r>
              <a:rPr lang="en-US" sz="1800" baseline="30000" dirty="0"/>
              <a:t>o</a:t>
            </a:r>
            <a:r>
              <a:rPr lang="en-US" sz="1800" dirty="0"/>
              <a:t>C</a:t>
            </a:r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b="1" dirty="0"/>
              <a:t>(1</a:t>
            </a:r>
            <a:r>
              <a:rPr lang="en-US" sz="1800" b="1" baseline="30000" dirty="0"/>
              <a:t>st</a:t>
            </a:r>
            <a:r>
              <a:rPr lang="en-US" sz="1800" b="1" dirty="0"/>
              <a:t> night only)</a:t>
            </a:r>
            <a:r>
              <a:rPr lang="en-US" sz="1800" dirty="0"/>
              <a:t> </a:t>
            </a:r>
            <a:endParaRPr lang="en-CA" sz="1800" dirty="0"/>
          </a:p>
          <a:p>
            <a:pPr marL="0" indent="0">
              <a:buNone/>
            </a:pPr>
            <a:r>
              <a:rPr lang="en-US" sz="1800" b="1" u="sng" dirty="0"/>
              <a:t>Or </a:t>
            </a:r>
            <a:endParaRPr lang="en-CA" sz="1800" dirty="0"/>
          </a:p>
          <a:p>
            <a:pPr marL="0" indent="0">
              <a:buNone/>
            </a:pPr>
            <a:r>
              <a:rPr lang="en-US" sz="1800" dirty="0"/>
              <a:t>Humidex &gt;= 36</a:t>
            </a:r>
            <a:r>
              <a:rPr lang="en-US" sz="1800" b="1" dirty="0"/>
              <a:t> for 2+ days</a:t>
            </a:r>
            <a:endParaRPr lang="en-CA" sz="4000" u="sng" dirty="0"/>
          </a:p>
          <a:p>
            <a:pPr>
              <a:lnSpc>
                <a:spcPct val="80000"/>
              </a:lnSpc>
            </a:pPr>
            <a:endParaRPr lang="en-CA" sz="2400" u="sng" dirty="0"/>
          </a:p>
          <a:p>
            <a:pPr>
              <a:lnSpc>
                <a:spcPct val="80000"/>
              </a:lnSpc>
            </a:pPr>
            <a:r>
              <a:rPr lang="en-CA" sz="2400" u="sng" dirty="0"/>
              <a:t>High Heat Alert – Level 2</a:t>
            </a:r>
            <a:r>
              <a:rPr lang="en-CA" sz="2400" dirty="0"/>
              <a:t>: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800" dirty="0"/>
              <a:t>HARS level 1 criteria is met plus either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800" dirty="0"/>
              <a:t>of the 2 days reaches Humidex 40 – 44 </a:t>
            </a:r>
            <a:endParaRPr lang="en-CA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endParaRPr lang="en-CA" sz="2400" u="sng" dirty="0"/>
          </a:p>
          <a:p>
            <a:pPr>
              <a:lnSpc>
                <a:spcPct val="80000"/>
              </a:lnSpc>
            </a:pPr>
            <a:r>
              <a:rPr lang="en-CA" sz="2400" u="sng" dirty="0"/>
              <a:t>Extreme Heat Alert -  Level 3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800" dirty="0"/>
              <a:t>HARS level 1 criteria is met plus </a:t>
            </a:r>
            <a:r>
              <a:rPr lang="en-US" sz="1800" b="1" dirty="0"/>
              <a:t>either </a:t>
            </a:r>
            <a:r>
              <a:rPr lang="en-US" sz="1800" dirty="0"/>
              <a:t>of the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800" dirty="0"/>
              <a:t>2 days reaches Humidex &gt;45 </a:t>
            </a:r>
            <a:endParaRPr lang="en-CA" sz="1600" u="sng" dirty="0"/>
          </a:p>
          <a:p>
            <a:pPr lvl="1">
              <a:lnSpc>
                <a:spcPct val="80000"/>
              </a:lnSpc>
              <a:buFontTx/>
              <a:buNone/>
            </a:pPr>
            <a:endParaRPr lang="en-CA" dirty="0"/>
          </a:p>
          <a:p>
            <a:pPr>
              <a:lnSpc>
                <a:spcPct val="80000"/>
              </a:lnSpc>
            </a:pPr>
            <a:endParaRPr lang="en-CA" sz="2400" dirty="0"/>
          </a:p>
        </p:txBody>
      </p:sp>
      <p:pic>
        <p:nvPicPr>
          <p:cNvPr id="20484" name="Picture 4" descr="Magnet Level 1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609725"/>
            <a:ext cx="15240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 descr="Magnet Level 2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335338"/>
            <a:ext cx="1574800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 descr="Magnet Level 3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800600"/>
            <a:ext cx="165100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472" y="142852"/>
            <a:ext cx="7772400" cy="1470025"/>
          </a:xfrm>
        </p:spPr>
        <p:txBody>
          <a:bodyPr>
            <a:normAutofit/>
          </a:bodyPr>
          <a:lstStyle/>
          <a:p>
            <a:r>
              <a:rPr lang="en-CA" sz="3200" dirty="0"/>
              <a:t>HARS 2017</a:t>
            </a:r>
            <a:br>
              <a:rPr lang="en-CA" sz="3200" dirty="0"/>
            </a:br>
            <a:r>
              <a:rPr lang="en-CA" sz="3200" dirty="0"/>
              <a:t>Alerts per City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526641"/>
              </p:ext>
            </p:extLst>
          </p:nvPr>
        </p:nvGraphicFramePr>
        <p:xfrm>
          <a:off x="1928794" y="1707214"/>
          <a:ext cx="5072097" cy="4079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0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06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06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City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Level 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Level 2</a:t>
                      </a:r>
                    </a:p>
                  </a:txBody>
                  <a:tcPr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St-Stephen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sz="1400" dirty="0">
                        <a:ln>
                          <a:solidFill>
                            <a:schemeClr val="tx1"/>
                          </a:solidFill>
                        </a:ln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Fredericton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sz="1400">
                        <a:ln>
                          <a:solidFill>
                            <a:schemeClr val="tx1"/>
                          </a:solidFill>
                        </a:ln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Miramichi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sz="1400" dirty="0">
                        <a:ln>
                          <a:solidFill>
                            <a:schemeClr val="tx1"/>
                          </a:solidFill>
                        </a:ln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Bathurst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sz="1400" dirty="0">
                        <a:ln>
                          <a:solidFill>
                            <a:schemeClr val="tx1"/>
                          </a:solidFill>
                        </a:ln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Caraquet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sz="1400" dirty="0">
                        <a:ln>
                          <a:solidFill>
                            <a:schemeClr val="tx1"/>
                          </a:solidFill>
                        </a:ln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Saint 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sz="1400" dirty="0">
                        <a:ln>
                          <a:solidFill>
                            <a:schemeClr val="tx1"/>
                          </a:solidFill>
                        </a:ln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Moncton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sz="1400" dirty="0">
                        <a:ln>
                          <a:solidFill>
                            <a:schemeClr val="tx1"/>
                          </a:solidFill>
                        </a:ln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Campbellton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sz="1400" dirty="0">
                        <a:ln>
                          <a:solidFill>
                            <a:schemeClr val="tx1"/>
                          </a:solidFill>
                        </a:ln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Sussex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sz="1400" dirty="0">
                        <a:ln>
                          <a:solidFill>
                            <a:schemeClr val="tx1"/>
                          </a:solidFill>
                        </a:ln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Edmundston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sz="1400" dirty="0">
                        <a:ln>
                          <a:solidFill>
                            <a:schemeClr val="tx1"/>
                          </a:solidFill>
                        </a:ln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3543D20-4E4E-409C-83C8-55E109D20568}"/>
              </a:ext>
            </a:extLst>
          </p:cNvPr>
          <p:cNvSpPr txBox="1"/>
          <p:nvPr/>
        </p:nvSpPr>
        <p:spPr>
          <a:xfrm>
            <a:off x="1956068" y="5844005"/>
            <a:ext cx="3040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  <a:t>Total:                           13   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2AA5060-3146-479B-9148-135F8BEA263C}"/>
              </a:ext>
            </a:extLst>
          </p:cNvPr>
          <p:cNvCxnSpPr/>
          <p:nvPr/>
        </p:nvCxnSpPr>
        <p:spPr bwMode="auto">
          <a:xfrm>
            <a:off x="1956068" y="5786454"/>
            <a:ext cx="474953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872404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472" y="142852"/>
            <a:ext cx="7772400" cy="1470025"/>
          </a:xfrm>
        </p:spPr>
        <p:txBody>
          <a:bodyPr>
            <a:normAutofit/>
          </a:bodyPr>
          <a:lstStyle/>
          <a:p>
            <a:r>
              <a:rPr lang="en-CA" sz="3200" dirty="0"/>
              <a:t>HARS 2018</a:t>
            </a:r>
            <a:br>
              <a:rPr lang="en-CA" sz="3200" dirty="0"/>
            </a:br>
            <a:r>
              <a:rPr lang="en-CA" sz="3200" dirty="0"/>
              <a:t>Alerts per City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6888398"/>
              </p:ext>
            </p:extLst>
          </p:nvPr>
        </p:nvGraphicFramePr>
        <p:xfrm>
          <a:off x="1928794" y="1707214"/>
          <a:ext cx="5072097" cy="4226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0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06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06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City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Level  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Level 2</a:t>
                      </a:r>
                    </a:p>
                  </a:txBody>
                  <a:tcPr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St-Stephen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626">
                <a:tc>
                  <a:txBody>
                    <a:bodyPr/>
                    <a:lstStyle/>
                    <a:p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Fredericton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7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3</a:t>
                      </a:r>
                    </a:p>
                    <a:p>
                      <a:pPr algn="ctr"/>
                      <a:endParaRPr lang="en-CA" sz="1400" dirty="0">
                        <a:ln>
                          <a:solidFill>
                            <a:schemeClr val="tx1"/>
                          </a:solidFill>
                        </a:ln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Miramichi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Bathurst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Caraquet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Saint 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Moncton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Campbellton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Sussex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Edmundston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5480BEF-CD56-432A-918E-D8FF52C6B7FC}"/>
              </a:ext>
            </a:extLst>
          </p:cNvPr>
          <p:cNvSpPr txBox="1"/>
          <p:nvPr/>
        </p:nvSpPr>
        <p:spPr>
          <a:xfrm>
            <a:off x="1828800" y="5879068"/>
            <a:ext cx="4771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  <a:t>Total:                             62                       9  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7AFE43-A6D6-4776-8C2B-DC483AD1432E}"/>
              </a:ext>
            </a:extLst>
          </p:cNvPr>
          <p:cNvCxnSpPr/>
          <p:nvPr/>
        </p:nvCxnSpPr>
        <p:spPr bwMode="auto">
          <a:xfrm>
            <a:off x="1828800" y="5879068"/>
            <a:ext cx="457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203704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472" y="142852"/>
            <a:ext cx="7772400" cy="1470025"/>
          </a:xfrm>
        </p:spPr>
        <p:txBody>
          <a:bodyPr>
            <a:normAutofit/>
          </a:bodyPr>
          <a:lstStyle/>
          <a:p>
            <a:r>
              <a:rPr lang="en-CA" sz="3200" dirty="0"/>
              <a:t>HARS 2019</a:t>
            </a:r>
            <a:br>
              <a:rPr lang="en-CA" sz="3200" dirty="0"/>
            </a:br>
            <a:r>
              <a:rPr lang="en-CA" sz="3200" dirty="0"/>
              <a:t>Alerts per City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701702"/>
              </p:ext>
            </p:extLst>
          </p:nvPr>
        </p:nvGraphicFramePr>
        <p:xfrm>
          <a:off x="1928794" y="1707214"/>
          <a:ext cx="5072097" cy="4226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0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06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06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City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Level  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Level 2</a:t>
                      </a:r>
                    </a:p>
                  </a:txBody>
                  <a:tcPr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St-Stephen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626">
                <a:tc>
                  <a:txBody>
                    <a:bodyPr/>
                    <a:lstStyle/>
                    <a:p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Fredericton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12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0</a:t>
                      </a:r>
                    </a:p>
                    <a:p>
                      <a:pPr algn="ctr"/>
                      <a:endParaRPr lang="en-CA" sz="1400" dirty="0">
                        <a:ln>
                          <a:solidFill>
                            <a:schemeClr val="tx1"/>
                          </a:solidFill>
                        </a:ln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Miramichi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Bathurst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Caraquet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Saint 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Moncton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Campbellton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Sussex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Edmundston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="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ln>
                            <a:solidFill>
                              <a:schemeClr val="tx1"/>
                            </a:solidFill>
                          </a:ln>
                          <a:latin typeface="+mn-lt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5480BEF-CD56-432A-918E-D8FF52C6B7FC}"/>
              </a:ext>
            </a:extLst>
          </p:cNvPr>
          <p:cNvSpPr txBox="1"/>
          <p:nvPr/>
        </p:nvSpPr>
        <p:spPr>
          <a:xfrm>
            <a:off x="1828800" y="5879068"/>
            <a:ext cx="4707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  <a:t>Total:                             50                       0  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7AFE43-A6D6-4776-8C2B-DC483AD1432E}"/>
              </a:ext>
            </a:extLst>
          </p:cNvPr>
          <p:cNvCxnSpPr/>
          <p:nvPr/>
        </p:nvCxnSpPr>
        <p:spPr bwMode="auto">
          <a:xfrm>
            <a:off x="1828800" y="5879068"/>
            <a:ext cx="457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8743857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7"/>
          <p:cNvSpPr>
            <a:spLocks noChangeArrowheads="1"/>
          </p:cNvSpPr>
          <p:nvPr/>
        </p:nvSpPr>
        <p:spPr bwMode="auto">
          <a:xfrm>
            <a:off x="762000" y="3429000"/>
            <a:ext cx="3810000" cy="1337846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Tx/>
              <a:buChar char="•"/>
            </a:pPr>
            <a:endParaRPr lang="en-US" altLang="en-US" sz="1000"/>
          </a:p>
          <a:p>
            <a:endParaRPr lang="en-US" altLang="en-US" sz="1000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7050088" cy="509588"/>
          </a:xfrm>
        </p:spPr>
        <p:txBody>
          <a:bodyPr/>
          <a:lstStyle/>
          <a:p>
            <a:r>
              <a:rPr lang="en-US" altLang="en-US" sz="3200" dirty="0"/>
              <a:t>HARS     Flow Chart</a:t>
            </a:r>
          </a:p>
        </p:txBody>
      </p:sp>
      <p:sp>
        <p:nvSpPr>
          <p:cNvPr id="19461" name="Line 6"/>
          <p:cNvSpPr>
            <a:spLocks noChangeShapeType="1"/>
          </p:cNvSpPr>
          <p:nvPr/>
        </p:nvSpPr>
        <p:spPr bwMode="auto">
          <a:xfrm>
            <a:off x="2362200" y="1328738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CA"/>
          </a:p>
        </p:txBody>
      </p:sp>
      <p:sp>
        <p:nvSpPr>
          <p:cNvPr id="19463" name="Text Box 8"/>
          <p:cNvSpPr txBox="1">
            <a:spLocks noChangeArrowheads="1"/>
          </p:cNvSpPr>
          <p:nvPr/>
        </p:nvSpPr>
        <p:spPr bwMode="auto">
          <a:xfrm>
            <a:off x="457200" y="882650"/>
            <a:ext cx="3822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600" b="1"/>
              <a:t>Weather forecast (temp and humidex)</a:t>
            </a:r>
          </a:p>
        </p:txBody>
      </p:sp>
      <p:sp>
        <p:nvSpPr>
          <p:cNvPr id="19464" name="Rectangle 9"/>
          <p:cNvSpPr>
            <a:spLocks noChangeArrowheads="1"/>
          </p:cNvSpPr>
          <p:nvPr/>
        </p:nvSpPr>
        <p:spPr bwMode="auto">
          <a:xfrm>
            <a:off x="533400" y="1752600"/>
            <a:ext cx="3276600" cy="5334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1800" dirty="0"/>
              <a:t>Public Health Regional Office</a:t>
            </a:r>
          </a:p>
          <a:p>
            <a:pPr algn="ctr"/>
            <a:r>
              <a:rPr lang="en-US" altLang="en-US" sz="1200" dirty="0"/>
              <a:t>(activates a Heat Alert)</a:t>
            </a:r>
          </a:p>
        </p:txBody>
      </p:sp>
      <p:sp>
        <p:nvSpPr>
          <p:cNvPr id="78859" name="Line 18"/>
          <p:cNvSpPr>
            <a:spLocks noChangeShapeType="1"/>
          </p:cNvSpPr>
          <p:nvPr/>
        </p:nvSpPr>
        <p:spPr bwMode="auto">
          <a:xfrm>
            <a:off x="3429000" y="4876800"/>
            <a:ext cx="457200" cy="3810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CA"/>
          </a:p>
        </p:txBody>
      </p:sp>
      <p:sp>
        <p:nvSpPr>
          <p:cNvPr id="78863" name="Text Box 15"/>
          <p:cNvSpPr txBox="1">
            <a:spLocks noChangeArrowheads="1"/>
          </p:cNvSpPr>
          <p:nvPr/>
        </p:nvSpPr>
        <p:spPr bwMode="auto">
          <a:xfrm>
            <a:off x="6477000" y="4953000"/>
            <a:ext cx="10810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1200"/>
              <a:t>Newspapers</a:t>
            </a:r>
          </a:p>
          <a:p>
            <a:pPr>
              <a:buFontTx/>
              <a:buChar char="•"/>
            </a:pPr>
            <a:r>
              <a:rPr lang="en-US" altLang="en-US" sz="1200"/>
              <a:t>Radio</a:t>
            </a:r>
          </a:p>
          <a:p>
            <a:pPr>
              <a:buFontTx/>
              <a:buChar char="•"/>
            </a:pPr>
            <a:r>
              <a:rPr lang="en-US" altLang="en-US" sz="1200"/>
              <a:t>TV</a:t>
            </a:r>
          </a:p>
          <a:p>
            <a:pPr>
              <a:buFontTx/>
              <a:buChar char="•"/>
            </a:pPr>
            <a:r>
              <a:rPr lang="en-US" altLang="en-US" sz="1200"/>
              <a:t>web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572000" y="2895600"/>
            <a:ext cx="4191000" cy="1676400"/>
            <a:chOff x="4572000" y="2895600"/>
            <a:chExt cx="4191000" cy="1676400"/>
          </a:xfrm>
        </p:grpSpPr>
        <p:sp>
          <p:nvSpPr>
            <p:cNvPr id="78860" name="Oval 19"/>
            <p:cNvSpPr>
              <a:spLocks noChangeArrowheads="1"/>
            </p:cNvSpPr>
            <p:nvPr/>
          </p:nvSpPr>
          <p:spPr bwMode="auto">
            <a:xfrm>
              <a:off x="6019800" y="2895600"/>
              <a:ext cx="2743200" cy="1676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CA" altLang="en-US" sz="1600" b="1" dirty="0"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/>
              <a:endParaRPr lang="en-CA" altLang="en-US" sz="1600" b="1" dirty="0">
                <a:cs typeface="Times New Roman" pitchFamily="18" charset="0"/>
              </a:endParaRPr>
            </a:p>
            <a:p>
              <a:pPr algn="ctr" eaLnBrk="1" hangingPunct="1"/>
              <a:r>
                <a:rPr lang="en-CA" altLang="en-US" sz="1800" b="1" dirty="0">
                  <a:cs typeface="Times New Roman" pitchFamily="18" charset="0"/>
                </a:rPr>
                <a:t>Community Response</a:t>
              </a:r>
            </a:p>
            <a:p>
              <a:pPr algn="ctr" eaLnBrk="1" hangingPunct="1"/>
              <a:r>
                <a:rPr lang="en-CA" altLang="en-US" sz="1800" b="1" dirty="0">
                  <a:cs typeface="Times New Roman" pitchFamily="18" charset="0"/>
                </a:rPr>
                <a:t>-Outreach-</a:t>
              </a:r>
              <a:endParaRPr lang="en-CA" altLang="en-US" sz="1600" b="1" dirty="0">
                <a:cs typeface="Times New Roman" pitchFamily="18" charset="0"/>
              </a:endParaRPr>
            </a:p>
            <a:p>
              <a:pPr algn="ctr" eaLnBrk="1" hangingPunct="1"/>
              <a:endParaRPr lang="en-CA" altLang="en-US" sz="1600" b="1" dirty="0">
                <a:cs typeface="Times New Roman" pitchFamily="18" charset="0"/>
              </a:endParaRPr>
            </a:p>
            <a:p>
              <a:pPr algn="ctr" eaLnBrk="1" hangingPunct="1"/>
              <a:endParaRPr lang="en-CA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865" name="Line 20"/>
            <p:cNvSpPr>
              <a:spLocks noChangeShapeType="1"/>
            </p:cNvSpPr>
            <p:nvPr/>
          </p:nvSpPr>
          <p:spPr bwMode="auto">
            <a:xfrm>
              <a:off x="4572000" y="3810000"/>
              <a:ext cx="1447800" cy="0"/>
            </a:xfrm>
            <a:prstGeom prst="line">
              <a:avLst/>
            </a:prstGeom>
            <a:noFill/>
            <a:ln w="1746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78866" name="Text Box 18"/>
          <p:cNvSpPr txBox="1">
            <a:spLocks noChangeArrowheads="1"/>
          </p:cNvSpPr>
          <p:nvPr/>
        </p:nvSpPr>
        <p:spPr bwMode="auto">
          <a:xfrm>
            <a:off x="3962400" y="5334000"/>
            <a:ext cx="15568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1200" dirty="0"/>
              <a:t>Twitter</a:t>
            </a:r>
          </a:p>
          <a:p>
            <a:r>
              <a:rPr lang="en-US" altLang="en-US" sz="1200" dirty="0"/>
              <a:t>Rss feed</a:t>
            </a:r>
          </a:p>
          <a:p>
            <a:r>
              <a:rPr lang="en-US" altLang="en-US" sz="1200" dirty="0"/>
              <a:t>Main GNB webpage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2057400" y="2362200"/>
            <a:ext cx="4953000" cy="990600"/>
            <a:chOff x="2057400" y="2362200"/>
            <a:chExt cx="4953000" cy="990600"/>
          </a:xfrm>
        </p:grpSpPr>
        <p:sp>
          <p:nvSpPr>
            <p:cNvPr id="78867" name="Line 10"/>
            <p:cNvSpPr>
              <a:spLocks noChangeShapeType="1"/>
            </p:cNvSpPr>
            <p:nvPr/>
          </p:nvSpPr>
          <p:spPr bwMode="auto">
            <a:xfrm>
              <a:off x="2057400" y="2362200"/>
              <a:ext cx="381000" cy="990600"/>
            </a:xfrm>
            <a:prstGeom prst="line">
              <a:avLst/>
            </a:prstGeom>
            <a:noFill/>
            <a:ln w="952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90800" y="2514600"/>
              <a:ext cx="441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600" dirty="0"/>
                <a:t>Email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514600" y="1371600"/>
            <a:ext cx="1676400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sz="1200" dirty="0"/>
              <a:t>Environment Canada</a:t>
            </a:r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761999" y="3097669"/>
            <a:ext cx="3923459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1200" dirty="0"/>
              <a:t> </a:t>
            </a:r>
          </a:p>
          <a:p>
            <a:r>
              <a:rPr lang="en-US" altLang="en-US" sz="6000" dirty="0"/>
              <a:t>Partners</a:t>
            </a:r>
          </a:p>
          <a:p>
            <a:r>
              <a:rPr lang="en-US" altLang="en-US" sz="1600" b="1" dirty="0"/>
              <a:t>Cities</a:t>
            </a:r>
          </a:p>
          <a:p>
            <a:r>
              <a:rPr lang="en-US" altLang="en-US" sz="1600" b="1" dirty="0"/>
              <a:t>NB Health: Communication</a:t>
            </a:r>
          </a:p>
          <a:p>
            <a:endParaRPr lang="en-US" altLang="en-US" sz="1200" dirty="0"/>
          </a:p>
          <a:p>
            <a:endParaRPr lang="en-US" altLang="en-US" sz="1200" dirty="0"/>
          </a:p>
          <a:p>
            <a:pPr>
              <a:buFontTx/>
              <a:buChar char="•"/>
            </a:pPr>
            <a:endParaRPr lang="en-US" altLang="en-US" sz="1600" dirty="0"/>
          </a:p>
          <a:p>
            <a:endParaRPr lang="en-US" altLang="en-US" dirty="0"/>
          </a:p>
        </p:txBody>
      </p:sp>
      <p:sp>
        <p:nvSpPr>
          <p:cNvPr id="22" name="Line 16"/>
          <p:cNvSpPr>
            <a:spLocks noChangeShapeType="1"/>
          </p:cNvSpPr>
          <p:nvPr/>
        </p:nvSpPr>
        <p:spPr bwMode="auto">
          <a:xfrm flipV="1">
            <a:off x="5282453" y="5334000"/>
            <a:ext cx="1081088" cy="152399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 animBg="1"/>
      <p:bldP spid="78859" grpId="0" animBg="1"/>
      <p:bldP spid="78863" grpId="0"/>
      <p:bldP spid="78866" grpId="0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116887" cy="814387"/>
          </a:xfrm>
        </p:spPr>
        <p:txBody>
          <a:bodyPr/>
          <a:lstStyle/>
          <a:p>
            <a:r>
              <a:rPr lang="en-US" altLang="en-US" sz="3200" dirty="0"/>
              <a:t>Printed Material Available</a:t>
            </a:r>
          </a:p>
        </p:txBody>
      </p:sp>
      <p:pic>
        <p:nvPicPr>
          <p:cNvPr id="79877" name="Picture 3" descr="Outreach workers handout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99" y="685801"/>
            <a:ext cx="4743761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altLang="en-US" b="1" u="sng" dirty="0"/>
              <a:t>H</a:t>
            </a:r>
            <a:r>
              <a:rPr lang="en-US" altLang="en-US" b="1" dirty="0"/>
              <a:t>eat </a:t>
            </a:r>
            <a:r>
              <a:rPr lang="en-US" altLang="en-US" b="1" u="sng" dirty="0"/>
              <a:t>A</a:t>
            </a:r>
            <a:r>
              <a:rPr lang="en-US" altLang="en-US" b="1" dirty="0"/>
              <a:t>lert and </a:t>
            </a:r>
            <a:r>
              <a:rPr lang="en-US" altLang="en-US" b="1" u="sng" dirty="0"/>
              <a:t>R</a:t>
            </a:r>
            <a:r>
              <a:rPr lang="en-US" altLang="en-US" b="1" dirty="0"/>
              <a:t>esponse </a:t>
            </a:r>
            <a:r>
              <a:rPr lang="en-US" altLang="en-US" b="1" u="sng" dirty="0"/>
              <a:t>S</a:t>
            </a:r>
            <a:r>
              <a:rPr lang="en-US" altLang="en-US" b="1" dirty="0"/>
              <a:t>ystem</a:t>
            </a:r>
          </a:p>
          <a:p>
            <a:pPr algn="ctr">
              <a:buNone/>
            </a:pPr>
            <a:r>
              <a:rPr lang="en-US" altLang="en-US" dirty="0"/>
              <a:t>NB History</a:t>
            </a:r>
            <a:br>
              <a:rPr lang="en-US" altLang="en-US" dirty="0"/>
            </a:br>
            <a:endParaRPr lang="en-US" altLang="en-US" dirty="0"/>
          </a:p>
          <a:p>
            <a:pPr algn="ctr">
              <a:buNone/>
            </a:pPr>
            <a:endParaRPr lang="en-CA" sz="1200" dirty="0"/>
          </a:p>
          <a:p>
            <a:r>
              <a:rPr lang="en-CA" sz="1800" dirty="0"/>
              <a:t>2010:  HARS-Fredericton (pilot project)   </a:t>
            </a:r>
            <a:r>
              <a:rPr lang="en-CA" sz="1400" dirty="0"/>
              <a:t>Active from 2010-2019</a:t>
            </a:r>
          </a:p>
          <a:p>
            <a:r>
              <a:rPr lang="en-CA" sz="1800" dirty="0"/>
              <a:t>2016-2017: HARS implemention by each Public Health Region.</a:t>
            </a:r>
          </a:p>
          <a:p>
            <a:r>
              <a:rPr lang="en-CA" sz="1800" dirty="0"/>
              <a:t>2017-2020: Active in all regions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7" descr="Clipboard0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19635"/>
            <a:ext cx="3886200" cy="640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Content Placeholder 3" descr="medication and the hea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7400" y="185929"/>
            <a:ext cx="5029200" cy="6504431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AEF32D0-94E9-4276-A1C1-F6DB21760CD1}"/>
              </a:ext>
            </a:extLst>
          </p:cNvPr>
          <p:cNvSpPr/>
          <p:nvPr/>
        </p:nvSpPr>
        <p:spPr>
          <a:xfrm>
            <a:off x="0" y="5256213"/>
            <a:ext cx="9144000" cy="1628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8915" name="Picture 7">
            <a:extLst>
              <a:ext uri="{FF2B5EF4-FFF2-40B4-BE49-F238E27FC236}">
                <a16:creationId xmlns:a16="http://schemas.microsoft.com/office/drawing/2014/main" id="{4B8AE31E-C22B-4634-B57B-3D562CFE4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63" y="2297113"/>
            <a:ext cx="7150100" cy="377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 Placeholder 2">
            <a:extLst>
              <a:ext uri="{FF2B5EF4-FFF2-40B4-BE49-F238E27FC236}">
                <a16:creationId xmlns:a16="http://schemas.microsoft.com/office/drawing/2014/main" id="{C609AE65-9829-4F34-8062-A4BBABA61C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425" y="26988"/>
            <a:ext cx="8855075" cy="342900"/>
          </a:xfrm>
        </p:spPr>
        <p:txBody>
          <a:bodyPr/>
          <a:lstStyle/>
          <a:p>
            <a:endParaRPr lang="en-CA" altLang="en-US"/>
          </a:p>
        </p:txBody>
      </p:sp>
      <p:sp>
        <p:nvSpPr>
          <p:cNvPr id="38917" name="TextBox 2">
            <a:extLst>
              <a:ext uri="{FF2B5EF4-FFF2-40B4-BE49-F238E27FC236}">
                <a16:creationId xmlns:a16="http://schemas.microsoft.com/office/drawing/2014/main" id="{A99390D1-F6D5-4ADF-9ABC-4D8637A5F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350" y="0"/>
            <a:ext cx="9150350" cy="1138238"/>
          </a:xfrm>
          <a:prstGeom prst="rect">
            <a:avLst/>
          </a:prstGeom>
          <a:solidFill>
            <a:srgbClr val="4F9A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40404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rgbClr val="40404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rgbClr val="40404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40404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40404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40404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40404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altLang="en-US" sz="1400" b="1" i="0" u="none" strike="noStrike" kern="1200" cap="none" spc="0" normalizeH="0" baseline="0" noProof="0">
              <a:ln>
                <a:noFill/>
              </a:ln>
              <a:solidFill>
                <a:srgbClr val="FCE166"/>
              </a:solidFill>
              <a:effectLst/>
              <a:uLnTx/>
              <a:uFillTx/>
              <a:latin typeface="Aharoni" panose="02010803020104030203" pitchFamily="2" charset="-79"/>
              <a:ea typeface="MS PGothic" panose="020B0600070205080204" pitchFamily="34" charset="-128"/>
              <a:cs typeface="Aharoni" panose="02010803020104030203" pitchFamily="2" charset="-79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CE166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Aharoni" panose="02010803020104030203" pitchFamily="2" charset="-79"/>
              </a:rPr>
              <a:t>Health Promotion and Outreach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altLang="en-US" sz="1400" b="1" i="0" u="none" strike="noStrike" kern="1200" cap="none" spc="0" normalizeH="0" baseline="0" noProof="0">
              <a:ln>
                <a:noFill/>
              </a:ln>
              <a:solidFill>
                <a:srgbClr val="FCE166"/>
              </a:solidFill>
              <a:effectLst/>
              <a:uLnTx/>
              <a:uFillTx/>
              <a:latin typeface="Aharoni" panose="02010803020104030203" pitchFamily="2" charset="-79"/>
              <a:ea typeface="MS PGothic" panose="020B0600070205080204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B7D8AE-35F9-4711-9DCE-9DFC1D546E3B}"/>
              </a:ext>
            </a:extLst>
          </p:cNvPr>
          <p:cNvSpPr/>
          <p:nvPr/>
        </p:nvSpPr>
        <p:spPr>
          <a:xfrm>
            <a:off x="608013" y="1489075"/>
            <a:ext cx="823595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Arial" charset="0"/>
              </a:rPr>
              <a:t>Educate the public and train health care professionals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A437CF-7958-4254-A688-102E70FC9211}"/>
              </a:ext>
            </a:extLst>
          </p:cNvPr>
          <p:cNvSpPr txBox="1"/>
          <p:nvPr/>
        </p:nvSpPr>
        <p:spPr>
          <a:xfrm>
            <a:off x="98425" y="2670175"/>
            <a:ext cx="1595438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Arial" charset="0"/>
              </a:rPr>
              <a:t>New Infographic and Fact Sheets  </a:t>
            </a:r>
          </a:p>
          <a:p>
            <a:pPr marL="0" marR="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charset="0"/>
              <a:ea typeface="MS PGothic" panose="020B0600070205080204" pitchFamily="34" charset="-128"/>
              <a:cs typeface="Arial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anose="020B0600070205080204" pitchFamily="34" charset="-128"/>
              <a:cs typeface="Arial" charset="0"/>
            </a:endParaRPr>
          </a:p>
        </p:txBody>
      </p:sp>
      <p:sp>
        <p:nvSpPr>
          <p:cNvPr id="38920" name="TextBox 7">
            <a:extLst>
              <a:ext uri="{FF2B5EF4-FFF2-40B4-BE49-F238E27FC236}">
                <a16:creationId xmlns:a16="http://schemas.microsoft.com/office/drawing/2014/main" id="{9F2EC4DE-8A6A-4670-84E1-B09B331C5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638" y="6437313"/>
            <a:ext cx="463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40404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rgbClr val="40404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rgbClr val="40404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40404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40404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40404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40404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30</a:t>
            </a:r>
            <a:endParaRPr kumimoji="0" lang="en-CA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23B16BE-2BDF-4DB8-AAEA-CFEB88869449}"/>
              </a:ext>
            </a:extLst>
          </p:cNvPr>
          <p:cNvSpPr/>
          <p:nvPr/>
        </p:nvSpPr>
        <p:spPr>
          <a:xfrm>
            <a:off x="0" y="5256213"/>
            <a:ext cx="9144000" cy="1628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9939" name="Picture 6">
            <a:extLst>
              <a:ext uri="{FF2B5EF4-FFF2-40B4-BE49-F238E27FC236}">
                <a16:creationId xmlns:a16="http://schemas.microsoft.com/office/drawing/2014/main" id="{EA8C0BBC-D11A-43D2-BE6E-30CD63048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3" y="1473200"/>
            <a:ext cx="6662737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E0F69B-0172-4B7A-BB6D-067DB7DD2863}"/>
              </a:ext>
            </a:extLst>
          </p:cNvPr>
          <p:cNvSpPr txBox="1"/>
          <p:nvPr/>
        </p:nvSpPr>
        <p:spPr>
          <a:xfrm>
            <a:off x="68263" y="2060575"/>
            <a:ext cx="2279650" cy="3140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Health Canada Heat Health Publications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Wide variety of audiences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Action oriented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9941" name="TextBox 2">
            <a:extLst>
              <a:ext uri="{FF2B5EF4-FFF2-40B4-BE49-F238E27FC236}">
                <a16:creationId xmlns:a16="http://schemas.microsoft.com/office/drawing/2014/main" id="{6D72179F-A38C-4344-8725-2DABC1708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350" y="0"/>
            <a:ext cx="9150350" cy="1262063"/>
          </a:xfrm>
          <a:prstGeom prst="rect">
            <a:avLst/>
          </a:prstGeom>
          <a:solidFill>
            <a:srgbClr val="4F9A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40404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rgbClr val="40404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rgbClr val="40404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40404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40404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40404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40404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altLang="en-US" sz="1400" b="1" i="0" u="none" strike="noStrike" kern="1200" cap="none" spc="0" normalizeH="0" baseline="0" noProof="0">
              <a:ln>
                <a:noFill/>
              </a:ln>
              <a:solidFill>
                <a:srgbClr val="FCE166"/>
              </a:solidFill>
              <a:effectLst/>
              <a:uLnTx/>
              <a:uFillTx/>
              <a:latin typeface="Aharoni" panose="02010803020104030203" pitchFamily="2" charset="-79"/>
              <a:ea typeface="MS PGothic" panose="020B0600070205080204" pitchFamily="34" charset="-128"/>
              <a:cs typeface="Aharoni" panose="02010803020104030203" pitchFamily="2" charset="-79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CE166"/>
                </a:solidFill>
                <a:effectLst/>
                <a:uLnTx/>
                <a:uFillTx/>
                <a:latin typeface="Aharoni" panose="02010803020104030203" pitchFamily="2" charset="-79"/>
                <a:ea typeface="MS PGothic" panose="020B0600070205080204" pitchFamily="34" charset="-128"/>
                <a:cs typeface="Aharoni" panose="02010803020104030203" pitchFamily="2" charset="-79"/>
              </a:rPr>
              <a:t> </a:t>
            </a:r>
            <a:r>
              <a:rPr kumimoji="0" lang="en-CA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CE166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Aharoni" panose="02010803020104030203" pitchFamily="2" charset="-79"/>
              </a:rPr>
              <a:t>Health Promotion and Outreach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altLang="en-US" sz="1400" b="1" i="0" u="none" strike="noStrike" kern="1200" cap="none" spc="0" normalizeH="0" baseline="0" noProof="0">
              <a:ln>
                <a:noFill/>
              </a:ln>
              <a:solidFill>
                <a:srgbClr val="FCE166"/>
              </a:solidFill>
              <a:effectLst/>
              <a:uLnTx/>
              <a:uFillTx/>
              <a:latin typeface="Aharoni" panose="02010803020104030203" pitchFamily="2" charset="-79"/>
              <a:ea typeface="MS PGothic" panose="020B0600070205080204" pitchFamily="34" charset="-128"/>
              <a:cs typeface="Aharoni" panose="02010803020104030203" pitchFamily="2" charset="-79"/>
            </a:endParaRPr>
          </a:p>
        </p:txBody>
      </p:sp>
      <p:sp>
        <p:nvSpPr>
          <p:cNvPr id="39942" name="TextBox 5">
            <a:extLst>
              <a:ext uri="{FF2B5EF4-FFF2-40B4-BE49-F238E27FC236}">
                <a16:creationId xmlns:a16="http://schemas.microsoft.com/office/drawing/2014/main" id="{F7D9B4C6-DFDA-4AB3-B370-0E8AD0D9F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638" y="6437313"/>
            <a:ext cx="463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40404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rgbClr val="40404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rgbClr val="40404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40404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40404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40404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40404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31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2800"/>
              <a:t>Vulnerable Population during a Heat wave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533400" indent="-533400">
              <a:lnSpc>
                <a:spcPct val="80000"/>
              </a:lnSpc>
            </a:pPr>
            <a:r>
              <a:rPr lang="en-US" altLang="en-US" sz="2400" dirty="0"/>
              <a:t>older adults (living alone)</a:t>
            </a:r>
          </a:p>
          <a:p>
            <a:pPr marL="533400" indent="-533400">
              <a:lnSpc>
                <a:spcPct val="80000"/>
              </a:lnSpc>
            </a:pPr>
            <a:r>
              <a:rPr lang="en-US" altLang="en-US" sz="2400" dirty="0"/>
              <a:t>young infants</a:t>
            </a:r>
          </a:p>
          <a:p>
            <a:pPr marL="533400" indent="-533400">
              <a:lnSpc>
                <a:spcPct val="80000"/>
              </a:lnSpc>
            </a:pPr>
            <a:r>
              <a:rPr lang="en-US" altLang="en-US" sz="2400" dirty="0"/>
              <a:t>homeless people</a:t>
            </a:r>
          </a:p>
          <a:p>
            <a:pPr marL="533400" indent="-533400">
              <a:lnSpc>
                <a:spcPct val="80000"/>
              </a:lnSpc>
            </a:pPr>
            <a:r>
              <a:rPr lang="en-CA" altLang="en-US" sz="2400" dirty="0"/>
              <a:t>people with chronic conditions such as:</a:t>
            </a:r>
          </a:p>
          <a:p>
            <a:pPr marL="914400" lvl="1" indent="-457200">
              <a:lnSpc>
                <a:spcPct val="80000"/>
              </a:lnSpc>
            </a:pPr>
            <a:r>
              <a:rPr lang="en-CA" altLang="en-US" sz="2000" dirty="0"/>
              <a:t>heart disease;</a:t>
            </a:r>
          </a:p>
          <a:p>
            <a:pPr marL="914400" lvl="1" indent="-457200">
              <a:lnSpc>
                <a:spcPct val="80000"/>
              </a:lnSpc>
            </a:pPr>
            <a:r>
              <a:rPr lang="en-CA" altLang="en-US" sz="2000" dirty="0"/>
              <a:t>breathing difficulties;</a:t>
            </a:r>
          </a:p>
          <a:p>
            <a:pPr marL="914400" lvl="1" indent="-457200">
              <a:lnSpc>
                <a:spcPct val="80000"/>
              </a:lnSpc>
            </a:pPr>
            <a:r>
              <a:rPr lang="en-CA" altLang="en-US" sz="2000" dirty="0"/>
              <a:t>diabetes;</a:t>
            </a:r>
          </a:p>
          <a:p>
            <a:pPr marL="914400" lvl="1" indent="-457200">
              <a:lnSpc>
                <a:spcPct val="80000"/>
              </a:lnSpc>
            </a:pPr>
            <a:r>
              <a:rPr lang="en-CA" altLang="en-US" sz="2000" dirty="0"/>
              <a:t>high blood pressure;</a:t>
            </a:r>
          </a:p>
          <a:p>
            <a:pPr marL="914400" lvl="1" indent="-457200">
              <a:lnSpc>
                <a:spcPct val="80000"/>
              </a:lnSpc>
            </a:pPr>
            <a:r>
              <a:rPr lang="en-CA" altLang="en-US" sz="2000" dirty="0"/>
              <a:t>obesity</a:t>
            </a:r>
            <a:endParaRPr lang="en-US" altLang="en-US" sz="2000" dirty="0"/>
          </a:p>
          <a:p>
            <a:pPr marL="533400" indent="-533400">
              <a:lnSpc>
                <a:spcPct val="80000"/>
              </a:lnSpc>
            </a:pPr>
            <a:r>
              <a:rPr lang="en-US" altLang="en-US" sz="2400" dirty="0"/>
              <a:t>people using certain medications</a:t>
            </a:r>
          </a:p>
          <a:p>
            <a:pPr marL="1752600" lvl="3" indent="-381000">
              <a:lnSpc>
                <a:spcPct val="80000"/>
              </a:lnSpc>
            </a:pPr>
            <a:r>
              <a:rPr lang="en-US" altLang="en-US" sz="1800" dirty="0"/>
              <a:t>anti-depressant, anti-Parkinson,  psychiatric medication,</a:t>
            </a:r>
          </a:p>
          <a:p>
            <a:pPr marL="1752600" lvl="3" indent="-381000">
              <a:lnSpc>
                <a:spcPct val="80000"/>
              </a:lnSpc>
            </a:pPr>
            <a:r>
              <a:rPr lang="en-US" altLang="en-US" sz="1800" dirty="0"/>
              <a:t>Some antihistamines (e.g. Benadryl)</a:t>
            </a:r>
          </a:p>
          <a:p>
            <a:pPr marL="1752600" lvl="3" indent="-381000">
              <a:lnSpc>
                <a:spcPct val="80000"/>
              </a:lnSpc>
            </a:pPr>
            <a:r>
              <a:rPr lang="en-US" altLang="en-US" sz="1800" dirty="0"/>
              <a:t>Etc...</a:t>
            </a:r>
          </a:p>
          <a:p>
            <a:pPr marL="533400" indent="-533400">
              <a:lnSpc>
                <a:spcPct val="80000"/>
              </a:lnSpc>
            </a:pPr>
            <a:endParaRPr lang="en-US" altLang="en-US"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3A505-A1C3-469C-8505-8A1158DF7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D8DFF4-D5CC-43C0-97FB-53C54022E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76" y="1615359"/>
            <a:ext cx="8077200" cy="4404441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D4FA5B-A041-4B60-93E0-3959FE648DAF}"/>
              </a:ext>
            </a:extLst>
          </p:cNvPr>
          <p:cNvSpPr/>
          <p:nvPr/>
        </p:nvSpPr>
        <p:spPr bwMode="auto">
          <a:xfrm>
            <a:off x="1524000" y="1752600"/>
            <a:ext cx="533400" cy="4572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48" charset="-128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EA9F46-1ABC-4FEB-8C65-E799358B707C}"/>
              </a:ext>
            </a:extLst>
          </p:cNvPr>
          <p:cNvSpPr/>
          <p:nvPr/>
        </p:nvSpPr>
        <p:spPr bwMode="auto">
          <a:xfrm>
            <a:off x="2971800" y="1752599"/>
            <a:ext cx="387724" cy="448235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48" charset="-128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448221-3FEF-4FB7-BD1C-62EFB552A8F3}"/>
              </a:ext>
            </a:extLst>
          </p:cNvPr>
          <p:cNvSpPr txBox="1"/>
          <p:nvPr/>
        </p:nvSpPr>
        <p:spPr>
          <a:xfrm>
            <a:off x="1623259" y="1852640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  <a:t>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99B6B1-B008-4581-A13B-B5D26F0518CA}"/>
              </a:ext>
            </a:extLst>
          </p:cNvPr>
          <p:cNvSpPr txBox="1"/>
          <p:nvPr/>
        </p:nvSpPr>
        <p:spPr>
          <a:xfrm>
            <a:off x="2844377" y="1852640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  <a:t>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26F73D-03E4-4FC5-BD19-16F4A3F9CE76}"/>
              </a:ext>
            </a:extLst>
          </p:cNvPr>
          <p:cNvSpPr txBox="1"/>
          <p:nvPr/>
        </p:nvSpPr>
        <p:spPr>
          <a:xfrm>
            <a:off x="2197312" y="2526268"/>
            <a:ext cx="698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  <a:t>2017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446453F1-6103-4EC0-BA90-AEFDAEE0B4FE}"/>
              </a:ext>
            </a:extLst>
          </p:cNvPr>
          <p:cNvSpPr/>
          <p:nvPr/>
        </p:nvSpPr>
        <p:spPr bwMode="auto">
          <a:xfrm>
            <a:off x="2514600" y="2910759"/>
            <a:ext cx="152400" cy="289641"/>
          </a:xfrm>
          <a:prstGeom prst="down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 W3" pitchFamily="48" charset="-128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0841F5-3CB7-4AB4-9DB8-F441E9B168BA}"/>
              </a:ext>
            </a:extLst>
          </p:cNvPr>
          <p:cNvSpPr/>
          <p:nvPr/>
        </p:nvSpPr>
        <p:spPr bwMode="auto">
          <a:xfrm>
            <a:off x="3314377" y="5527517"/>
            <a:ext cx="3251623" cy="518241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 W3" pitchFamily="48" charset="-128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6FDBE-E3D5-4F0B-8A71-B17D66C1F0EA}"/>
              </a:ext>
            </a:extLst>
          </p:cNvPr>
          <p:cNvSpPr txBox="1"/>
          <p:nvPr/>
        </p:nvSpPr>
        <p:spPr>
          <a:xfrm>
            <a:off x="2362200" y="3810000"/>
            <a:ext cx="698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  <a:t>2018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9330E543-8BEF-43B6-BDEC-C4C10EE4541D}"/>
              </a:ext>
            </a:extLst>
          </p:cNvPr>
          <p:cNvSpPr/>
          <p:nvPr/>
        </p:nvSpPr>
        <p:spPr bwMode="auto">
          <a:xfrm rot="10800000">
            <a:off x="2590801" y="3581400"/>
            <a:ext cx="152400" cy="289641"/>
          </a:xfrm>
          <a:prstGeom prst="down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 W3" pitchFamily="48" charset="-128"/>
              <a:cs typeface="+mn-cs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5CD6E0B-C4BC-472B-862F-FFEC59A8B7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A2BC2E-8DFB-4942-8370-D2A459C303D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ヒラギノ角ゴ Pro W3" pitchFamily="48" charset="-128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itchFamily="34" charset="0"/>
              <a:ea typeface="ヒラギノ角ゴ Pro W3" pitchFamily="48" charset="-128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D82306-3510-4698-950B-436208222662}"/>
              </a:ext>
            </a:extLst>
          </p:cNvPr>
          <p:cNvSpPr txBox="1"/>
          <p:nvPr/>
        </p:nvSpPr>
        <p:spPr>
          <a:xfrm>
            <a:off x="7543800" y="6367790"/>
            <a:ext cx="570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  <a:t>NASA</a:t>
            </a:r>
          </a:p>
        </p:txBody>
      </p:sp>
    </p:spTree>
    <p:extLst>
      <p:ext uri="{BB962C8B-B14F-4D97-AF65-F5344CB8AC3E}">
        <p14:creationId xmlns:p14="http://schemas.microsoft.com/office/powerpoint/2010/main" val="3266535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arths Long-Term Warming Trend 1880-2015">
            <a:hlinkClick r:id="" action="ppaction://media"/>
            <a:extLst>
              <a:ext uri="{FF2B5EF4-FFF2-40B4-BE49-F238E27FC236}">
                <a16:creationId xmlns:a16="http://schemas.microsoft.com/office/drawing/2014/main" id="{13A07449-29B6-4E8D-B68C-D4795BD33E7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462088"/>
            <a:ext cx="8077200" cy="4543425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9BA9CDA-39C2-431F-9DA5-AE8144EA0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800" dirty="0">
                <a:solidFill>
                  <a:srgbClr val="0085FE"/>
                </a:solidFill>
              </a:rPr>
              <a:t>Atmosphere is getting w</a:t>
            </a:r>
            <a:r>
              <a:rPr lang="en-CA" sz="2800" dirty="0">
                <a:solidFill>
                  <a:srgbClr val="CEF002"/>
                </a:solidFill>
              </a:rPr>
              <a:t>a</a:t>
            </a:r>
            <a:r>
              <a:rPr lang="en-CA" sz="2800" dirty="0">
                <a:solidFill>
                  <a:srgbClr val="FDAC35"/>
                </a:solidFill>
              </a:rPr>
              <a:t>r</a:t>
            </a:r>
            <a:r>
              <a:rPr lang="en-CA" sz="2800" dirty="0">
                <a:solidFill>
                  <a:srgbClr val="E97C05"/>
                </a:solidFill>
              </a:rPr>
              <a:t>m</a:t>
            </a:r>
            <a:r>
              <a:rPr lang="en-CA" sz="2800" dirty="0">
                <a:solidFill>
                  <a:srgbClr val="F54A05"/>
                </a:solidFill>
              </a:rPr>
              <a:t>e</a:t>
            </a:r>
            <a:r>
              <a:rPr lang="en-CA" sz="2800" dirty="0">
                <a:solidFill>
                  <a:srgbClr val="EB1903"/>
                </a:solidFill>
              </a:rPr>
              <a:t>r</a:t>
            </a:r>
            <a:endParaRPr lang="en-CA" dirty="0">
              <a:solidFill>
                <a:srgbClr val="EB1903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4E862F-49C3-4877-9ABF-D47CC65BE344}"/>
              </a:ext>
            </a:extLst>
          </p:cNvPr>
          <p:cNvSpPr txBox="1"/>
          <p:nvPr/>
        </p:nvSpPr>
        <p:spPr>
          <a:xfrm>
            <a:off x="7530413" y="6396335"/>
            <a:ext cx="603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  <a:t>NASA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34A22A-BA12-4BB1-898E-380CD20484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A2BC2E-8DFB-4942-8370-D2A459C303D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ヒラギノ角ゴ Pro W3" pitchFamily="48" charset="-128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itchFamily="34" charset="0"/>
              <a:ea typeface="ヒラギノ角ゴ Pro W3" pitchFamily="4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30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nual_2014_temp_average_1948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95400" y="1219200"/>
            <a:ext cx="6019800" cy="4495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838200"/>
            <a:ext cx="4866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/>
              <a:t>Average Temperature </a:t>
            </a:r>
            <a:r>
              <a:rPr lang="en-CA" dirty="0"/>
              <a:t>in Canadian</a:t>
            </a:r>
          </a:p>
        </p:txBody>
      </p:sp>
    </p:spTree>
    <p:extLst>
      <p:ext uri="{BB962C8B-B14F-4D97-AF65-F5344CB8AC3E}">
        <p14:creationId xmlns:p14="http://schemas.microsoft.com/office/powerpoint/2010/main" val="708055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6F06DC-0882-4D05-98FA-EA179969C469}"/>
              </a:ext>
            </a:extLst>
          </p:cNvPr>
          <p:cNvSpPr txBox="1"/>
          <p:nvPr/>
        </p:nvSpPr>
        <p:spPr>
          <a:xfrm>
            <a:off x="3666279" y="1060979"/>
            <a:ext cx="16193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  <a:t>Canada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25921A-F555-435E-BEFE-198ADDD630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A2BC2E-8DFB-4942-8370-D2A459C303D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ヒラギノ角ゴ Pro W3" pitchFamily="48" charset="-128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itchFamily="34" charset="0"/>
              <a:ea typeface="ヒラギノ角ゴ Pro W3" pitchFamily="48" charset="-128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059D9B-A8FA-428A-B648-E2D577143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ct val="30000"/>
              </a:spcBef>
              <a:buNone/>
              <a:defRPr/>
            </a:pPr>
            <a:endParaRPr lang="en-CA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lvl="0" indent="0">
              <a:spcBef>
                <a:spcPct val="30000"/>
              </a:spcBef>
              <a:buNone/>
              <a:defRPr/>
            </a:pPr>
            <a:endParaRPr lang="en-CA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lvl="0" indent="0" algn="ctr">
              <a:spcBef>
                <a:spcPct val="30000"/>
              </a:spcBef>
              <a:buNone/>
              <a:defRPr/>
            </a:pPr>
            <a:r>
              <a:rPr lang="en-CA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1.8</a:t>
            </a:r>
            <a:r>
              <a:rPr lang="en-CA" sz="36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en-CA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   since 1780</a:t>
            </a:r>
          </a:p>
          <a:p>
            <a:pPr marL="0" lvl="0" indent="0">
              <a:spcBef>
                <a:spcPct val="30000"/>
              </a:spcBef>
              <a:buNone/>
              <a:defRPr/>
            </a:pPr>
            <a:endParaRPr lang="en-CA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lvl="0" indent="0">
              <a:spcBef>
                <a:spcPct val="30000"/>
              </a:spcBef>
              <a:buNone/>
              <a:defRPr/>
            </a:pPr>
            <a:r>
              <a:rPr lang="en-C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Worldwide:  about 1</a:t>
            </a:r>
            <a:r>
              <a:rPr lang="en-CA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 </a:t>
            </a:r>
            <a:r>
              <a:rPr lang="en-C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</a:t>
            </a:r>
          </a:p>
          <a:p>
            <a:endParaRPr lang="en-CA" dirty="0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4C9AEDA5-ACEF-4811-AB43-A9C3C56FFFE9}"/>
              </a:ext>
            </a:extLst>
          </p:cNvPr>
          <p:cNvSpPr/>
          <p:nvPr/>
        </p:nvSpPr>
        <p:spPr bwMode="auto">
          <a:xfrm rot="10800000">
            <a:off x="1976238" y="2362200"/>
            <a:ext cx="467123" cy="63951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ヒラギノ角ゴ Pro W3" pitchFamily="4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25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251926" y="1270130"/>
          <a:ext cx="8642480" cy="4317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0" y="5650852"/>
            <a:ext cx="6701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  <a:t>Mean temperature in Fredericton has increased by 2.1 °C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48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4F34EB-33D4-4EFE-9074-0AC95A660FDB}"/>
              </a:ext>
            </a:extLst>
          </p:cNvPr>
          <p:cNvSpPr txBox="1"/>
          <p:nvPr/>
        </p:nvSpPr>
        <p:spPr>
          <a:xfrm>
            <a:off x="7112330" y="6504801"/>
            <a:ext cx="1574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  <a:t>Source: ECCC 2019</a:t>
            </a:r>
          </a:p>
        </p:txBody>
      </p:sp>
    </p:spTree>
    <p:extLst>
      <p:ext uri="{BB962C8B-B14F-4D97-AF65-F5344CB8AC3E}">
        <p14:creationId xmlns:p14="http://schemas.microsoft.com/office/powerpoint/2010/main" val="1015296240"/>
      </p:ext>
    </p:extLst>
  </p:cSld>
  <p:clrMapOvr>
    <a:masterClrMapping/>
  </p:clrMapOvr>
</p:sld>
</file>

<file path=ppt/theme/theme1.xml><?xml version="1.0" encoding="utf-8"?>
<a:theme xmlns:a="http://schemas.openxmlformats.org/drawingml/2006/main" name="1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48" charset="-128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48" charset="-128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48" charset="-128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HC - SC Englis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 - Colour</Template>
  <TotalTime>2957</TotalTime>
  <Words>714</Words>
  <Application>Microsoft Office PowerPoint</Application>
  <PresentationFormat>On-screen Show (4:3)</PresentationFormat>
  <Paragraphs>292</Paragraphs>
  <Slides>33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MS PGothic</vt:lpstr>
      <vt:lpstr>MS PGothic</vt:lpstr>
      <vt:lpstr>Aharoni</vt:lpstr>
      <vt:lpstr>Arial</vt:lpstr>
      <vt:lpstr>Arial Black</vt:lpstr>
      <vt:lpstr>Arial Narrow</vt:lpstr>
      <vt:lpstr>Calibri</vt:lpstr>
      <vt:lpstr>Times New Roman</vt:lpstr>
      <vt:lpstr>ヒラギノ角ゴ Pro W3</vt:lpstr>
      <vt:lpstr>1_Blank Presentation</vt:lpstr>
      <vt:lpstr>2_Blank Presentation</vt:lpstr>
      <vt:lpstr>3_Blank Presentation</vt:lpstr>
      <vt:lpstr>HC - SC English</vt:lpstr>
      <vt:lpstr>Heat Alert and Response System  HARS      January 2020   </vt:lpstr>
      <vt:lpstr>Overview</vt:lpstr>
      <vt:lpstr>HARS</vt:lpstr>
      <vt:lpstr>Vulnerable Population during a Heat wave</vt:lpstr>
      <vt:lpstr>PowerPoint Presentation</vt:lpstr>
      <vt:lpstr>Atmosphere is getting warmer</vt:lpstr>
      <vt:lpstr>PowerPoint Presentation</vt:lpstr>
      <vt:lpstr>PowerPoint Presentation</vt:lpstr>
      <vt:lpstr>PowerPoint Presentation</vt:lpstr>
      <vt:lpstr>PowerPoint Presentation</vt:lpstr>
      <vt:lpstr>Recent Deadly Heat Waves </vt:lpstr>
      <vt:lpstr>PowerPoint Presentation</vt:lpstr>
      <vt:lpstr>Extreme Heat</vt:lpstr>
      <vt:lpstr>Extreme Heat</vt:lpstr>
      <vt:lpstr>Extreme Heat</vt:lpstr>
      <vt:lpstr>PowerPoint Presentation</vt:lpstr>
      <vt:lpstr>PowerPoint Presentation</vt:lpstr>
      <vt:lpstr>Australia January 2020</vt:lpstr>
      <vt:lpstr>Sydney January 2020</vt:lpstr>
      <vt:lpstr>PowerPoint Presentation</vt:lpstr>
      <vt:lpstr>PowerPoint Presentation</vt:lpstr>
      <vt:lpstr>Homes with  AC</vt:lpstr>
      <vt:lpstr>HARS     Alert Levels</vt:lpstr>
      <vt:lpstr>Triggers for HARS</vt:lpstr>
      <vt:lpstr>HARS 2017 Alerts per City</vt:lpstr>
      <vt:lpstr>HARS 2018 Alerts per City</vt:lpstr>
      <vt:lpstr>HARS 2019 Alerts per City</vt:lpstr>
      <vt:lpstr>HARS     Flow Chart</vt:lpstr>
      <vt:lpstr>Printed Material Available</vt:lpstr>
      <vt:lpstr>PowerPoint Presentation</vt:lpstr>
      <vt:lpstr>PowerPoint Presentation</vt:lpstr>
      <vt:lpstr>PowerPoint Presentation</vt:lpstr>
      <vt:lpstr>PowerPoint Presentation</vt:lpstr>
    </vt:vector>
  </TitlesOfParts>
  <Company>Dept. of Health &amp; Wellness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Dept. of Health &amp; Wellness</dc:creator>
  <cp:lastModifiedBy>Hamel, Stephan (ELG/EGL)</cp:lastModifiedBy>
  <cp:revision>187</cp:revision>
  <cp:lastPrinted>2016-02-03T17:48:51Z</cp:lastPrinted>
  <dcterms:created xsi:type="dcterms:W3CDTF">2009-08-24T12:16:33Z</dcterms:created>
  <dcterms:modified xsi:type="dcterms:W3CDTF">2020-01-08T15:07:24Z</dcterms:modified>
</cp:coreProperties>
</file>