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321" r:id="rId2"/>
    <p:sldId id="364" r:id="rId3"/>
    <p:sldId id="323" r:id="rId4"/>
    <p:sldId id="324" r:id="rId5"/>
    <p:sldId id="403" r:id="rId6"/>
    <p:sldId id="404" r:id="rId7"/>
    <p:sldId id="267" r:id="rId8"/>
    <p:sldId id="406" r:id="rId9"/>
    <p:sldId id="337" r:id="rId10"/>
    <p:sldId id="402" r:id="rId11"/>
    <p:sldId id="40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4327" autoAdjust="0"/>
  </p:normalViewPr>
  <p:slideViewPr>
    <p:cSldViewPr snapToGrid="0">
      <p:cViewPr varScale="1">
        <p:scale>
          <a:sx n="96" d="100"/>
          <a:sy n="96" d="100"/>
        </p:scale>
        <p:origin x="10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2F6365-AA8E-401C-B667-D7A0D95F6D03}" type="datetimeFigureOut">
              <a:rPr lang="en-CA" smtClean="0"/>
              <a:t>2020-01-29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DCCC65-2DB4-4A36-B0A1-51D7E71145AA}" type="slidenum">
              <a:rPr lang="en-CA" smtClean="0"/>
              <a:t>‹#›</a:t>
            </a:fld>
            <a:endParaRPr lang="en-CA"/>
          </a:p>
        </p:txBody>
      </p:sp>
    </p:spTree>
    <p:extLst>
      <p:ext uri="{BB962C8B-B14F-4D97-AF65-F5344CB8AC3E}">
        <p14:creationId xmlns:p14="http://schemas.microsoft.com/office/powerpoint/2010/main" val="3240942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Its that time of the process to switch the focus onto creating your injects for the exercise. The next little while I will be discussing how to develop an inject for your organization then what we do with them…</a:t>
            </a:r>
            <a:r>
              <a:rPr lang="en-CA" dirty="0" err="1"/>
              <a:t>kinda</a:t>
            </a:r>
            <a:r>
              <a:rPr lang="en-CA" dirty="0"/>
              <a:t> how it all works.</a:t>
            </a:r>
          </a:p>
          <a:p>
            <a:endParaRPr lang="en-CA" dirty="0"/>
          </a:p>
          <a:p>
            <a:endParaRPr lang="en-CA" dirty="0"/>
          </a:p>
        </p:txBody>
      </p:sp>
      <p:sp>
        <p:nvSpPr>
          <p:cNvPr id="4" name="Slide Number Placeholder 3"/>
          <p:cNvSpPr>
            <a:spLocks noGrp="1"/>
          </p:cNvSpPr>
          <p:nvPr>
            <p:ph type="sldNum" sz="quarter" idx="5"/>
          </p:nvPr>
        </p:nvSpPr>
        <p:spPr/>
        <p:txBody>
          <a:bodyPr/>
          <a:lstStyle/>
          <a:p>
            <a:fld id="{B9DCCC65-2DB4-4A36-B0A1-51D7E71145AA}" type="slidenum">
              <a:rPr lang="en-CA" smtClean="0"/>
              <a:t>1</a:t>
            </a:fld>
            <a:endParaRPr lang="en-CA"/>
          </a:p>
        </p:txBody>
      </p:sp>
    </p:spTree>
    <p:extLst>
      <p:ext uri="{BB962C8B-B14F-4D97-AF65-F5344CB8AC3E}">
        <p14:creationId xmlns:p14="http://schemas.microsoft.com/office/powerpoint/2010/main" val="4065060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BD70F2E4-74B7-4ADB-B236-A5EFE05057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9893D733-5EE2-46D4-9047-54FEDB8328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a:t>All TAs; </a:t>
            </a:r>
          </a:p>
          <a:p>
            <a:endParaRPr lang="en-CA" altLang="en-US"/>
          </a:p>
          <a:p>
            <a:r>
              <a:rPr lang="en-CA" altLang="en-US"/>
              <a:t>If an organization is not participating but you require an inject/action from them in order to cause an effect for your organization then please indicate this so the EDT can prep it (white cell play).</a:t>
            </a:r>
          </a:p>
          <a:p>
            <a:endParaRPr lang="en-CA" altLang="en-US"/>
          </a:p>
        </p:txBody>
      </p:sp>
      <p:sp>
        <p:nvSpPr>
          <p:cNvPr id="82948" name="Slide Number Placeholder 3">
            <a:extLst>
              <a:ext uri="{FF2B5EF4-FFF2-40B4-BE49-F238E27FC236}">
                <a16:creationId xmlns:a16="http://schemas.microsoft.com/office/drawing/2014/main" id="{4C14E292-9422-4AFA-93BB-F038D7F2F9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ABBD502-A263-4157-953D-CA7862A5B2F4}" type="slidenum">
              <a:rPr kumimoji="0" lang="en-CA"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CA"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78B10EE2-50E2-410D-9D07-E05ABDC83C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a:extLst>
              <a:ext uri="{FF2B5EF4-FFF2-40B4-BE49-F238E27FC236}">
                <a16:creationId xmlns:a16="http://schemas.microsoft.com/office/drawing/2014/main" id="{D601A56F-E6B7-40EC-84B4-6DD0B7F8B7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83972" name="Slide Number Placeholder 3">
            <a:extLst>
              <a:ext uri="{FF2B5EF4-FFF2-40B4-BE49-F238E27FC236}">
                <a16:creationId xmlns:a16="http://schemas.microsoft.com/office/drawing/2014/main" id="{711C1329-160D-401C-90DA-BFCA8E33FB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5A8860F-885D-4714-933A-070AC363F2A4}" type="slidenum">
              <a:rPr kumimoji="0" lang="en-CA"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CA"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394925F0-02B4-4571-AEDF-EE39864E51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20878D61-F018-4F58-A8C1-34BD3221B8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dirty="0"/>
              <a:t>An Inject template has been provided for your use. You can find it on the Exercise website……</a:t>
            </a:r>
          </a:p>
          <a:p>
            <a:endParaRPr lang="en-CA" altLang="en-US" dirty="0"/>
          </a:p>
          <a:p>
            <a:r>
              <a:rPr lang="en-CA" altLang="en-US" dirty="0"/>
              <a:t>If you have any questions please do not hesitate to contact us. </a:t>
            </a:r>
            <a:r>
              <a:rPr lang="en-CA" altLang="en-US" b="1" dirty="0"/>
              <a:t>THIS IS WHY WE ARE HERE!!! </a:t>
            </a:r>
          </a:p>
          <a:p>
            <a:endParaRPr lang="en-CA" altLang="en-US" dirty="0"/>
          </a:p>
        </p:txBody>
      </p:sp>
      <p:sp>
        <p:nvSpPr>
          <p:cNvPr id="84996" name="Slide Number Placeholder 3">
            <a:extLst>
              <a:ext uri="{FF2B5EF4-FFF2-40B4-BE49-F238E27FC236}">
                <a16:creationId xmlns:a16="http://schemas.microsoft.com/office/drawing/2014/main" id="{5C482AF6-203B-40E0-8EBF-EB07E64B93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754850E-2798-4CD1-AD2D-D808B8745E7F}" type="slidenum">
              <a:rPr kumimoji="0" lang="en-CA"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CA"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Here is an inject filled out.</a:t>
            </a:r>
          </a:p>
          <a:p>
            <a:r>
              <a:rPr lang="en-CA" dirty="0"/>
              <a:t>What it tells us is that on 02 June, Exercise Control will call the rep in the Provincial Emergency Operations Center at 11 in the morning. We will be acting as someone from the Fire Center and report to the rep about the fire as described in the details.</a:t>
            </a:r>
          </a:p>
        </p:txBody>
      </p:sp>
      <p:sp>
        <p:nvSpPr>
          <p:cNvPr id="4" name="Slide Number Placeholder 3"/>
          <p:cNvSpPr>
            <a:spLocks noGrp="1"/>
          </p:cNvSpPr>
          <p:nvPr>
            <p:ph type="sldNum" sz="quarter" idx="5"/>
          </p:nvPr>
        </p:nvSpPr>
        <p:spPr/>
        <p:txBody>
          <a:bodyPr/>
          <a:lstStyle/>
          <a:p>
            <a:fld id="{B9DCCC65-2DB4-4A36-B0A1-51D7E71145AA}" type="slidenum">
              <a:rPr lang="en-CA" smtClean="0"/>
              <a:t>5</a:t>
            </a:fld>
            <a:endParaRPr lang="en-CA"/>
          </a:p>
        </p:txBody>
      </p:sp>
    </p:spTree>
    <p:extLst>
      <p:ext uri="{BB962C8B-B14F-4D97-AF65-F5344CB8AC3E}">
        <p14:creationId xmlns:p14="http://schemas.microsoft.com/office/powerpoint/2010/main" val="828420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Another example and this one is the Trusted Agent will call the EM Coord at the MEOC pretending to be the dep chief from Upper </a:t>
            </a:r>
            <a:r>
              <a:rPr lang="en-CA" dirty="0" err="1"/>
              <a:t>Kingclear</a:t>
            </a:r>
            <a:r>
              <a:rPr lang="en-CA" dirty="0"/>
              <a:t> and reporting powerlines down and fires.</a:t>
            </a:r>
          </a:p>
        </p:txBody>
      </p:sp>
      <p:sp>
        <p:nvSpPr>
          <p:cNvPr id="4" name="Slide Number Placeholder 3"/>
          <p:cNvSpPr>
            <a:spLocks noGrp="1"/>
          </p:cNvSpPr>
          <p:nvPr>
            <p:ph type="sldNum" sz="quarter" idx="5"/>
          </p:nvPr>
        </p:nvSpPr>
        <p:spPr/>
        <p:txBody>
          <a:bodyPr/>
          <a:lstStyle/>
          <a:p>
            <a:fld id="{B9DCCC65-2DB4-4A36-B0A1-51D7E71145AA}" type="slidenum">
              <a:rPr lang="en-CA" smtClean="0"/>
              <a:t>6</a:t>
            </a:fld>
            <a:endParaRPr lang="en-CA"/>
          </a:p>
        </p:txBody>
      </p:sp>
    </p:spTree>
    <p:extLst>
      <p:ext uri="{BB962C8B-B14F-4D97-AF65-F5344CB8AC3E}">
        <p14:creationId xmlns:p14="http://schemas.microsoft.com/office/powerpoint/2010/main" val="636206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If you want or need some ideas, there is about 50 examples of injects posted on the exercise website. Please feel free to use them…just will need to modify for your particular requirements</a:t>
            </a:r>
          </a:p>
        </p:txBody>
      </p:sp>
      <p:sp>
        <p:nvSpPr>
          <p:cNvPr id="4" name="Slide Number Placeholder 3"/>
          <p:cNvSpPr>
            <a:spLocks noGrp="1"/>
          </p:cNvSpPr>
          <p:nvPr>
            <p:ph type="sldNum" sz="quarter" idx="10"/>
          </p:nvPr>
        </p:nvSpPr>
        <p:spPr/>
        <p:txBody>
          <a:bodyPr/>
          <a:lstStyle/>
          <a:p>
            <a:fld id="{CFA3F26B-BB7D-4B05-9B3E-715D75EC13DF}" type="slidenum">
              <a:rPr lang="en-CA" smtClean="0"/>
              <a:t>7</a:t>
            </a:fld>
            <a:endParaRPr lang="en-CA"/>
          </a:p>
        </p:txBody>
      </p:sp>
    </p:spTree>
    <p:extLst>
      <p:ext uri="{BB962C8B-B14F-4D97-AF65-F5344CB8AC3E}">
        <p14:creationId xmlns:p14="http://schemas.microsoft.com/office/powerpoint/2010/main" val="131625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3CD90E10-4AF5-43C1-AFA3-CFC9DBD933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a:extLst>
              <a:ext uri="{FF2B5EF4-FFF2-40B4-BE49-F238E27FC236}">
                <a16:creationId xmlns:a16="http://schemas.microsoft.com/office/drawing/2014/main" id="{107D3C2B-779E-4905-8547-11E057CFB5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dirty="0"/>
              <a:t>When an inject is received, we enter it into what is called the MEL – Master Events List. Here Is a snapshot of a page from last year.  All Tas will receive this at to follow along with the overall exercise and provide some context to players if needed…make it easier to answer any questions that may come up.  </a:t>
            </a:r>
          </a:p>
        </p:txBody>
      </p:sp>
      <p:sp>
        <p:nvSpPr>
          <p:cNvPr id="86020" name="Slide Number Placeholder 3">
            <a:extLst>
              <a:ext uri="{FF2B5EF4-FFF2-40B4-BE49-F238E27FC236}">
                <a16:creationId xmlns:a16="http://schemas.microsoft.com/office/drawing/2014/main" id="{14184EBC-7C97-4900-83E3-0A5BE91884C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365CE60-42A2-4A9E-ADFC-D6A7FD7BAD9C}" type="slidenum">
              <a:rPr kumimoji="0" lang="en-CA"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CA"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There are some other exercise products that provide as well.  </a:t>
            </a:r>
          </a:p>
          <a:p>
            <a:r>
              <a:rPr lang="en-CA" dirty="0"/>
              <a:t>We will have two manuals, a Player Manual which describes the exercise, contact info and all needed information like how to log on to exercise social media.  No injects are included in this manual…don’t want to give away the surprise.</a:t>
            </a:r>
          </a:p>
          <a:p>
            <a:r>
              <a:rPr lang="en-CA" dirty="0"/>
              <a:t>The other Manual is the Trusted Agent Handbook.  This manual contains all info as per the players book but will also contain every inject sheet so that person can better understand what is occurring throughout the province.</a:t>
            </a:r>
          </a:p>
          <a:p>
            <a:endParaRPr lang="en-CA" dirty="0"/>
          </a:p>
          <a:p>
            <a:r>
              <a:rPr lang="en-CA" dirty="0"/>
              <a:t>Joint Task Force Atlantic will also provide exercise news media and Social Media aspect of the exercise.  News Medial is just like what you would see on real sites. They do a super job and mix real news stories from the day with exercise news including interviews from communities and organizations</a:t>
            </a:r>
          </a:p>
          <a:p>
            <a:endParaRPr lang="en-CA" dirty="0"/>
          </a:p>
          <a:p>
            <a:r>
              <a:rPr lang="en-CA" dirty="0"/>
              <a:t>ECCC will be providing the simulated </a:t>
            </a:r>
            <a:r>
              <a:rPr lang="en-CA" dirty="0" err="1"/>
              <a:t>Wx</a:t>
            </a:r>
            <a:r>
              <a:rPr lang="en-CA" dirty="0"/>
              <a:t> Forecasts and alerts/warning during the warm start 26 May – and during the exercise</a:t>
            </a:r>
          </a:p>
          <a:p>
            <a:endParaRPr lang="en-CA" dirty="0"/>
          </a:p>
          <a:p>
            <a:r>
              <a:rPr lang="en-CA" dirty="0"/>
              <a:t>Last but not least…EMO will be </a:t>
            </a:r>
            <a:r>
              <a:rPr lang="en-CA" dirty="0" err="1"/>
              <a:t>issueing</a:t>
            </a:r>
            <a:r>
              <a:rPr lang="en-CA" dirty="0"/>
              <a:t> some warm start product as well.  </a:t>
            </a:r>
          </a:p>
        </p:txBody>
      </p:sp>
      <p:sp>
        <p:nvSpPr>
          <p:cNvPr id="4" name="Slide Number Placeholder 3"/>
          <p:cNvSpPr>
            <a:spLocks noGrp="1"/>
          </p:cNvSpPr>
          <p:nvPr>
            <p:ph type="sldNum" sz="quarter" idx="5"/>
          </p:nvPr>
        </p:nvSpPr>
        <p:spPr/>
        <p:txBody>
          <a:bodyPr/>
          <a:lstStyle/>
          <a:p>
            <a:fld id="{B9DCCC65-2DB4-4A36-B0A1-51D7E71145AA}" type="slidenum">
              <a:rPr lang="en-CA" smtClean="0"/>
              <a:t>10</a:t>
            </a:fld>
            <a:endParaRPr lang="en-CA"/>
          </a:p>
        </p:txBody>
      </p:sp>
    </p:spTree>
    <p:extLst>
      <p:ext uri="{BB962C8B-B14F-4D97-AF65-F5344CB8AC3E}">
        <p14:creationId xmlns:p14="http://schemas.microsoft.com/office/powerpoint/2010/main" val="2846394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endParaRPr lang="en-CA"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17BB3C87-20E6-40E8-AE68-A8A2E0BC12CD}"/>
              </a:ext>
            </a:extLst>
          </p:cNvPr>
          <p:cNvSpPr>
            <a:spLocks noGrp="1"/>
          </p:cNvSpPr>
          <p:nvPr>
            <p:ph type="dt" sz="half" idx="10"/>
          </p:nvPr>
        </p:nvSpPr>
        <p:spPr/>
        <p:txBody>
          <a:bodyPr/>
          <a:lstStyle>
            <a:lvl1pPr>
              <a:defRPr/>
            </a:lvl1pPr>
          </a:lstStyle>
          <a:p>
            <a:pPr>
              <a:defRPr/>
            </a:pPr>
            <a:fld id="{2E37C5C1-FD94-43FE-B77C-852BC98E4573}" type="datetimeFigureOut">
              <a:rPr lang="en-CA"/>
              <a:pPr>
                <a:defRPr/>
              </a:pPr>
              <a:t>2020-01-29</a:t>
            </a:fld>
            <a:endParaRPr lang="en-CA"/>
          </a:p>
        </p:txBody>
      </p:sp>
      <p:sp>
        <p:nvSpPr>
          <p:cNvPr id="5" name="Footer Placeholder 4">
            <a:extLst>
              <a:ext uri="{FF2B5EF4-FFF2-40B4-BE49-F238E27FC236}">
                <a16:creationId xmlns:a16="http://schemas.microsoft.com/office/drawing/2014/main" id="{7FA8A91C-AB98-462F-88A9-EEE5AAA35116}"/>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D1E78693-69F8-4C7D-9A39-D467396D433E}"/>
              </a:ext>
            </a:extLst>
          </p:cNvPr>
          <p:cNvSpPr>
            <a:spLocks noGrp="1"/>
          </p:cNvSpPr>
          <p:nvPr>
            <p:ph type="sldNum" sz="quarter" idx="12"/>
          </p:nvPr>
        </p:nvSpPr>
        <p:spPr/>
        <p:txBody>
          <a:bodyPr/>
          <a:lstStyle>
            <a:lvl1pPr>
              <a:defRPr/>
            </a:lvl1pPr>
          </a:lstStyle>
          <a:p>
            <a:fld id="{CEC38394-5C3E-4A8C-9E09-A011BF9A7F55}" type="slidenum">
              <a:rPr lang="en-CA" altLang="en-US"/>
              <a:pPr/>
              <a:t>‹#›</a:t>
            </a:fld>
            <a:endParaRPr lang="en-CA" altLang="en-US"/>
          </a:p>
        </p:txBody>
      </p:sp>
    </p:spTree>
    <p:extLst>
      <p:ext uri="{BB962C8B-B14F-4D97-AF65-F5344CB8AC3E}">
        <p14:creationId xmlns:p14="http://schemas.microsoft.com/office/powerpoint/2010/main" val="881367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0223EBD-0500-4DCB-8C90-F13C65C72A3E}"/>
              </a:ext>
            </a:extLst>
          </p:cNvPr>
          <p:cNvSpPr>
            <a:spLocks noGrp="1"/>
          </p:cNvSpPr>
          <p:nvPr>
            <p:ph type="dt" sz="half" idx="10"/>
          </p:nvPr>
        </p:nvSpPr>
        <p:spPr/>
        <p:txBody>
          <a:bodyPr/>
          <a:lstStyle>
            <a:lvl1pPr>
              <a:defRPr/>
            </a:lvl1pPr>
          </a:lstStyle>
          <a:p>
            <a:pPr>
              <a:defRPr/>
            </a:pPr>
            <a:fld id="{2973F83F-4EB1-4BAF-B947-F66C2CDA2D9E}" type="datetimeFigureOut">
              <a:rPr lang="en-CA"/>
              <a:pPr>
                <a:defRPr/>
              </a:pPr>
              <a:t>2020-01-29</a:t>
            </a:fld>
            <a:endParaRPr lang="en-CA"/>
          </a:p>
        </p:txBody>
      </p:sp>
      <p:sp>
        <p:nvSpPr>
          <p:cNvPr id="5" name="Footer Placeholder 4">
            <a:extLst>
              <a:ext uri="{FF2B5EF4-FFF2-40B4-BE49-F238E27FC236}">
                <a16:creationId xmlns:a16="http://schemas.microsoft.com/office/drawing/2014/main" id="{94578E0E-F6DD-45AE-8227-B2F5E20F4458}"/>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93E9E8DB-E360-4054-80CF-2100389BC223}"/>
              </a:ext>
            </a:extLst>
          </p:cNvPr>
          <p:cNvSpPr>
            <a:spLocks noGrp="1"/>
          </p:cNvSpPr>
          <p:nvPr>
            <p:ph type="sldNum" sz="quarter" idx="12"/>
          </p:nvPr>
        </p:nvSpPr>
        <p:spPr/>
        <p:txBody>
          <a:bodyPr/>
          <a:lstStyle>
            <a:lvl1pPr>
              <a:defRPr/>
            </a:lvl1pPr>
          </a:lstStyle>
          <a:p>
            <a:fld id="{7446E589-AC69-4E4D-8203-AAC4F1131549}" type="slidenum">
              <a:rPr lang="en-CA" altLang="en-US"/>
              <a:pPr/>
              <a:t>‹#›</a:t>
            </a:fld>
            <a:endParaRPr lang="en-CA" altLang="en-US"/>
          </a:p>
        </p:txBody>
      </p:sp>
    </p:spTree>
    <p:extLst>
      <p:ext uri="{BB962C8B-B14F-4D97-AF65-F5344CB8AC3E}">
        <p14:creationId xmlns:p14="http://schemas.microsoft.com/office/powerpoint/2010/main" val="3927049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4189E9E-ACCD-40C9-9CDE-13D15A45A3BA}"/>
              </a:ext>
            </a:extLst>
          </p:cNvPr>
          <p:cNvSpPr>
            <a:spLocks noGrp="1"/>
          </p:cNvSpPr>
          <p:nvPr>
            <p:ph type="dt" sz="half" idx="10"/>
          </p:nvPr>
        </p:nvSpPr>
        <p:spPr/>
        <p:txBody>
          <a:bodyPr/>
          <a:lstStyle>
            <a:lvl1pPr>
              <a:defRPr/>
            </a:lvl1pPr>
          </a:lstStyle>
          <a:p>
            <a:pPr>
              <a:defRPr/>
            </a:pPr>
            <a:fld id="{7CC4F0AA-8252-4FAF-80E5-BE4E25AA9B96}" type="datetimeFigureOut">
              <a:rPr lang="en-CA"/>
              <a:pPr>
                <a:defRPr/>
              </a:pPr>
              <a:t>2020-01-29</a:t>
            </a:fld>
            <a:endParaRPr lang="en-CA"/>
          </a:p>
        </p:txBody>
      </p:sp>
      <p:sp>
        <p:nvSpPr>
          <p:cNvPr id="5" name="Footer Placeholder 4">
            <a:extLst>
              <a:ext uri="{FF2B5EF4-FFF2-40B4-BE49-F238E27FC236}">
                <a16:creationId xmlns:a16="http://schemas.microsoft.com/office/drawing/2014/main" id="{A7F8C300-726F-44B3-9827-26A2F9BEF20F}"/>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2D3B0D64-DDAA-4EAF-B010-CDB3AEDB2077}"/>
              </a:ext>
            </a:extLst>
          </p:cNvPr>
          <p:cNvSpPr>
            <a:spLocks noGrp="1"/>
          </p:cNvSpPr>
          <p:nvPr>
            <p:ph type="sldNum" sz="quarter" idx="12"/>
          </p:nvPr>
        </p:nvSpPr>
        <p:spPr/>
        <p:txBody>
          <a:bodyPr/>
          <a:lstStyle>
            <a:lvl1pPr>
              <a:defRPr/>
            </a:lvl1pPr>
          </a:lstStyle>
          <a:p>
            <a:fld id="{A3BBE1A6-5FEC-473A-AE0A-11BAD4880061}" type="slidenum">
              <a:rPr lang="en-CA" altLang="en-US"/>
              <a:pPr/>
              <a:t>‹#›</a:t>
            </a:fld>
            <a:endParaRPr lang="en-CA" altLang="en-US"/>
          </a:p>
        </p:txBody>
      </p:sp>
    </p:spTree>
    <p:extLst>
      <p:ext uri="{BB962C8B-B14F-4D97-AF65-F5344CB8AC3E}">
        <p14:creationId xmlns:p14="http://schemas.microsoft.com/office/powerpoint/2010/main" val="4187723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4281366-CA26-4EFD-8F77-1E5B217AE92D}"/>
              </a:ext>
            </a:extLst>
          </p:cNvPr>
          <p:cNvSpPr>
            <a:spLocks noGrp="1"/>
          </p:cNvSpPr>
          <p:nvPr>
            <p:ph type="dt" sz="half" idx="10"/>
          </p:nvPr>
        </p:nvSpPr>
        <p:spPr/>
        <p:txBody>
          <a:bodyPr/>
          <a:lstStyle>
            <a:lvl1pPr>
              <a:defRPr/>
            </a:lvl1pPr>
          </a:lstStyle>
          <a:p>
            <a:pPr>
              <a:defRPr/>
            </a:pPr>
            <a:fld id="{F3B3E9D5-F380-4ECD-95C2-09CAC3663352}" type="datetimeFigureOut">
              <a:rPr lang="en-CA"/>
              <a:pPr>
                <a:defRPr/>
              </a:pPr>
              <a:t>2020-01-29</a:t>
            </a:fld>
            <a:endParaRPr lang="en-CA"/>
          </a:p>
        </p:txBody>
      </p:sp>
      <p:sp>
        <p:nvSpPr>
          <p:cNvPr id="5" name="Footer Placeholder 4">
            <a:extLst>
              <a:ext uri="{FF2B5EF4-FFF2-40B4-BE49-F238E27FC236}">
                <a16:creationId xmlns:a16="http://schemas.microsoft.com/office/drawing/2014/main" id="{16DAF346-B433-4D69-A01B-FC012B64A8A7}"/>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87D27ECA-A825-4FA1-B26E-FEA506B5BD79}"/>
              </a:ext>
            </a:extLst>
          </p:cNvPr>
          <p:cNvSpPr>
            <a:spLocks noGrp="1"/>
          </p:cNvSpPr>
          <p:nvPr>
            <p:ph type="sldNum" sz="quarter" idx="12"/>
          </p:nvPr>
        </p:nvSpPr>
        <p:spPr/>
        <p:txBody>
          <a:bodyPr/>
          <a:lstStyle>
            <a:lvl1pPr>
              <a:defRPr/>
            </a:lvl1pPr>
          </a:lstStyle>
          <a:p>
            <a:fld id="{35A7A6B5-54FB-46F6-ADF6-1BE413FC60E0}" type="slidenum">
              <a:rPr lang="en-CA" altLang="en-US"/>
              <a:pPr/>
              <a:t>‹#›</a:t>
            </a:fld>
            <a:endParaRPr lang="en-CA" altLang="en-US"/>
          </a:p>
        </p:txBody>
      </p:sp>
    </p:spTree>
    <p:extLst>
      <p:ext uri="{BB962C8B-B14F-4D97-AF65-F5344CB8AC3E}">
        <p14:creationId xmlns:p14="http://schemas.microsoft.com/office/powerpoint/2010/main" val="3016553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DB5128-746E-4AD8-BDE1-84A43F0E8A1B}"/>
              </a:ext>
            </a:extLst>
          </p:cNvPr>
          <p:cNvSpPr>
            <a:spLocks noGrp="1"/>
          </p:cNvSpPr>
          <p:nvPr>
            <p:ph type="dt" sz="half" idx="10"/>
          </p:nvPr>
        </p:nvSpPr>
        <p:spPr/>
        <p:txBody>
          <a:bodyPr/>
          <a:lstStyle>
            <a:lvl1pPr>
              <a:defRPr/>
            </a:lvl1pPr>
          </a:lstStyle>
          <a:p>
            <a:pPr>
              <a:defRPr/>
            </a:pPr>
            <a:fld id="{CA685CEE-B014-4DE2-B1C9-B978864CED32}" type="datetimeFigureOut">
              <a:rPr lang="en-CA"/>
              <a:pPr>
                <a:defRPr/>
              </a:pPr>
              <a:t>2020-01-29</a:t>
            </a:fld>
            <a:endParaRPr lang="en-CA"/>
          </a:p>
        </p:txBody>
      </p:sp>
      <p:sp>
        <p:nvSpPr>
          <p:cNvPr id="5" name="Footer Placeholder 4">
            <a:extLst>
              <a:ext uri="{FF2B5EF4-FFF2-40B4-BE49-F238E27FC236}">
                <a16:creationId xmlns:a16="http://schemas.microsoft.com/office/drawing/2014/main" id="{AB9D3C31-C352-4A68-8470-97136F03218F}"/>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56885C42-6985-497F-80D1-9875BF53068B}"/>
              </a:ext>
            </a:extLst>
          </p:cNvPr>
          <p:cNvSpPr>
            <a:spLocks noGrp="1"/>
          </p:cNvSpPr>
          <p:nvPr>
            <p:ph type="sldNum" sz="quarter" idx="12"/>
          </p:nvPr>
        </p:nvSpPr>
        <p:spPr/>
        <p:txBody>
          <a:bodyPr/>
          <a:lstStyle>
            <a:lvl1pPr>
              <a:defRPr/>
            </a:lvl1pPr>
          </a:lstStyle>
          <a:p>
            <a:fld id="{9E34EAFC-D4E4-43D1-864A-E40EC80CABA2}" type="slidenum">
              <a:rPr lang="en-CA" altLang="en-US"/>
              <a:pPr/>
              <a:t>‹#›</a:t>
            </a:fld>
            <a:endParaRPr lang="en-CA" altLang="en-US"/>
          </a:p>
        </p:txBody>
      </p:sp>
    </p:spTree>
    <p:extLst>
      <p:ext uri="{BB962C8B-B14F-4D97-AF65-F5344CB8AC3E}">
        <p14:creationId xmlns:p14="http://schemas.microsoft.com/office/powerpoint/2010/main" val="1914719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3">
            <a:extLst>
              <a:ext uri="{FF2B5EF4-FFF2-40B4-BE49-F238E27FC236}">
                <a16:creationId xmlns:a16="http://schemas.microsoft.com/office/drawing/2014/main" id="{482FBAB4-E464-4CD0-8F81-C8349665A428}"/>
              </a:ext>
            </a:extLst>
          </p:cNvPr>
          <p:cNvSpPr>
            <a:spLocks noGrp="1"/>
          </p:cNvSpPr>
          <p:nvPr>
            <p:ph type="dt" sz="half" idx="10"/>
          </p:nvPr>
        </p:nvSpPr>
        <p:spPr/>
        <p:txBody>
          <a:bodyPr/>
          <a:lstStyle>
            <a:lvl1pPr>
              <a:defRPr/>
            </a:lvl1pPr>
          </a:lstStyle>
          <a:p>
            <a:pPr>
              <a:defRPr/>
            </a:pPr>
            <a:fld id="{00C734AE-F13E-42A5-B50B-29513044BE18}" type="datetimeFigureOut">
              <a:rPr lang="en-CA"/>
              <a:pPr>
                <a:defRPr/>
              </a:pPr>
              <a:t>2020-01-29</a:t>
            </a:fld>
            <a:endParaRPr lang="en-CA"/>
          </a:p>
        </p:txBody>
      </p:sp>
      <p:sp>
        <p:nvSpPr>
          <p:cNvPr id="6" name="Footer Placeholder 4">
            <a:extLst>
              <a:ext uri="{FF2B5EF4-FFF2-40B4-BE49-F238E27FC236}">
                <a16:creationId xmlns:a16="http://schemas.microsoft.com/office/drawing/2014/main" id="{BE5FC410-7F2C-4068-9C08-A955B004D9D4}"/>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19A0FB52-AD3F-4A12-A1D7-6C1289C0AAFD}"/>
              </a:ext>
            </a:extLst>
          </p:cNvPr>
          <p:cNvSpPr>
            <a:spLocks noGrp="1"/>
          </p:cNvSpPr>
          <p:nvPr>
            <p:ph type="sldNum" sz="quarter" idx="12"/>
          </p:nvPr>
        </p:nvSpPr>
        <p:spPr/>
        <p:txBody>
          <a:bodyPr/>
          <a:lstStyle>
            <a:lvl1pPr>
              <a:defRPr/>
            </a:lvl1pPr>
          </a:lstStyle>
          <a:p>
            <a:fld id="{A9A92C96-82F5-43D1-B65F-E257ECED663A}" type="slidenum">
              <a:rPr lang="en-CA" altLang="en-US"/>
              <a:pPr/>
              <a:t>‹#›</a:t>
            </a:fld>
            <a:endParaRPr lang="en-CA" altLang="en-US"/>
          </a:p>
        </p:txBody>
      </p:sp>
    </p:spTree>
    <p:extLst>
      <p:ext uri="{BB962C8B-B14F-4D97-AF65-F5344CB8AC3E}">
        <p14:creationId xmlns:p14="http://schemas.microsoft.com/office/powerpoint/2010/main" val="2397568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3">
            <a:extLst>
              <a:ext uri="{FF2B5EF4-FFF2-40B4-BE49-F238E27FC236}">
                <a16:creationId xmlns:a16="http://schemas.microsoft.com/office/drawing/2014/main" id="{5B7869B1-16F1-4A21-9F56-D13BCEA15FDA}"/>
              </a:ext>
            </a:extLst>
          </p:cNvPr>
          <p:cNvSpPr>
            <a:spLocks noGrp="1"/>
          </p:cNvSpPr>
          <p:nvPr>
            <p:ph type="dt" sz="half" idx="10"/>
          </p:nvPr>
        </p:nvSpPr>
        <p:spPr/>
        <p:txBody>
          <a:bodyPr/>
          <a:lstStyle>
            <a:lvl1pPr>
              <a:defRPr/>
            </a:lvl1pPr>
          </a:lstStyle>
          <a:p>
            <a:pPr>
              <a:defRPr/>
            </a:pPr>
            <a:fld id="{2C386BCD-D80C-4815-ADC9-B45E5BD59084}" type="datetimeFigureOut">
              <a:rPr lang="en-CA"/>
              <a:pPr>
                <a:defRPr/>
              </a:pPr>
              <a:t>2020-01-29</a:t>
            </a:fld>
            <a:endParaRPr lang="en-CA"/>
          </a:p>
        </p:txBody>
      </p:sp>
      <p:sp>
        <p:nvSpPr>
          <p:cNvPr id="8" name="Footer Placeholder 4">
            <a:extLst>
              <a:ext uri="{FF2B5EF4-FFF2-40B4-BE49-F238E27FC236}">
                <a16:creationId xmlns:a16="http://schemas.microsoft.com/office/drawing/2014/main" id="{980287F3-C551-4D0A-B17A-FF7F6E30AF88}"/>
              </a:ext>
            </a:extLst>
          </p:cNvPr>
          <p:cNvSpPr>
            <a:spLocks noGrp="1"/>
          </p:cNvSpPr>
          <p:nvPr>
            <p:ph type="ftr" sz="quarter" idx="11"/>
          </p:nvPr>
        </p:nvSpPr>
        <p:spPr/>
        <p:txBody>
          <a:bodyPr/>
          <a:lstStyle>
            <a:lvl1pPr>
              <a:defRPr/>
            </a:lvl1pPr>
          </a:lstStyle>
          <a:p>
            <a:pPr>
              <a:defRPr/>
            </a:pPr>
            <a:endParaRPr lang="en-CA"/>
          </a:p>
        </p:txBody>
      </p:sp>
      <p:sp>
        <p:nvSpPr>
          <p:cNvPr id="9" name="Slide Number Placeholder 5">
            <a:extLst>
              <a:ext uri="{FF2B5EF4-FFF2-40B4-BE49-F238E27FC236}">
                <a16:creationId xmlns:a16="http://schemas.microsoft.com/office/drawing/2014/main" id="{8F8DE934-6620-4C67-9CAA-D9FC37224665}"/>
              </a:ext>
            </a:extLst>
          </p:cNvPr>
          <p:cNvSpPr>
            <a:spLocks noGrp="1"/>
          </p:cNvSpPr>
          <p:nvPr>
            <p:ph type="sldNum" sz="quarter" idx="12"/>
          </p:nvPr>
        </p:nvSpPr>
        <p:spPr/>
        <p:txBody>
          <a:bodyPr/>
          <a:lstStyle>
            <a:lvl1pPr>
              <a:defRPr/>
            </a:lvl1pPr>
          </a:lstStyle>
          <a:p>
            <a:fld id="{AE797434-CDB6-48A9-9F5C-5A4C6609462A}" type="slidenum">
              <a:rPr lang="en-CA" altLang="en-US"/>
              <a:pPr/>
              <a:t>‹#›</a:t>
            </a:fld>
            <a:endParaRPr lang="en-CA" altLang="en-US"/>
          </a:p>
        </p:txBody>
      </p:sp>
    </p:spTree>
    <p:extLst>
      <p:ext uri="{BB962C8B-B14F-4D97-AF65-F5344CB8AC3E}">
        <p14:creationId xmlns:p14="http://schemas.microsoft.com/office/powerpoint/2010/main" val="1936753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3">
            <a:extLst>
              <a:ext uri="{FF2B5EF4-FFF2-40B4-BE49-F238E27FC236}">
                <a16:creationId xmlns:a16="http://schemas.microsoft.com/office/drawing/2014/main" id="{E96A632B-B1F9-4151-9FC7-3F955C3EB45E}"/>
              </a:ext>
            </a:extLst>
          </p:cNvPr>
          <p:cNvSpPr>
            <a:spLocks noGrp="1"/>
          </p:cNvSpPr>
          <p:nvPr>
            <p:ph type="dt" sz="half" idx="10"/>
          </p:nvPr>
        </p:nvSpPr>
        <p:spPr/>
        <p:txBody>
          <a:bodyPr/>
          <a:lstStyle>
            <a:lvl1pPr>
              <a:defRPr/>
            </a:lvl1pPr>
          </a:lstStyle>
          <a:p>
            <a:pPr>
              <a:defRPr/>
            </a:pPr>
            <a:fld id="{66865361-6426-4BD7-9FFD-F2CD0D209FA8}" type="datetimeFigureOut">
              <a:rPr lang="en-CA"/>
              <a:pPr>
                <a:defRPr/>
              </a:pPr>
              <a:t>2020-01-29</a:t>
            </a:fld>
            <a:endParaRPr lang="en-CA"/>
          </a:p>
        </p:txBody>
      </p:sp>
      <p:sp>
        <p:nvSpPr>
          <p:cNvPr id="4" name="Footer Placeholder 4">
            <a:extLst>
              <a:ext uri="{FF2B5EF4-FFF2-40B4-BE49-F238E27FC236}">
                <a16:creationId xmlns:a16="http://schemas.microsoft.com/office/drawing/2014/main" id="{FB954180-C963-480A-B33C-94509455F291}"/>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5">
            <a:extLst>
              <a:ext uri="{FF2B5EF4-FFF2-40B4-BE49-F238E27FC236}">
                <a16:creationId xmlns:a16="http://schemas.microsoft.com/office/drawing/2014/main" id="{02ADF729-17FA-4A86-ACA9-C7E3D8F4CF2C}"/>
              </a:ext>
            </a:extLst>
          </p:cNvPr>
          <p:cNvSpPr>
            <a:spLocks noGrp="1"/>
          </p:cNvSpPr>
          <p:nvPr>
            <p:ph type="sldNum" sz="quarter" idx="12"/>
          </p:nvPr>
        </p:nvSpPr>
        <p:spPr/>
        <p:txBody>
          <a:bodyPr/>
          <a:lstStyle>
            <a:lvl1pPr>
              <a:defRPr/>
            </a:lvl1pPr>
          </a:lstStyle>
          <a:p>
            <a:fld id="{6EA44493-D458-455C-A716-EE71AD1F9355}" type="slidenum">
              <a:rPr lang="en-CA" altLang="en-US"/>
              <a:pPr/>
              <a:t>‹#›</a:t>
            </a:fld>
            <a:endParaRPr lang="en-CA" altLang="en-US"/>
          </a:p>
        </p:txBody>
      </p:sp>
    </p:spTree>
    <p:extLst>
      <p:ext uri="{BB962C8B-B14F-4D97-AF65-F5344CB8AC3E}">
        <p14:creationId xmlns:p14="http://schemas.microsoft.com/office/powerpoint/2010/main" val="1082543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CA29876-ED35-47C2-A9D1-F9F8F106F2FB}"/>
              </a:ext>
            </a:extLst>
          </p:cNvPr>
          <p:cNvSpPr>
            <a:spLocks noGrp="1"/>
          </p:cNvSpPr>
          <p:nvPr>
            <p:ph type="dt" sz="half" idx="10"/>
          </p:nvPr>
        </p:nvSpPr>
        <p:spPr/>
        <p:txBody>
          <a:bodyPr/>
          <a:lstStyle>
            <a:lvl1pPr>
              <a:defRPr/>
            </a:lvl1pPr>
          </a:lstStyle>
          <a:p>
            <a:pPr>
              <a:defRPr/>
            </a:pPr>
            <a:fld id="{782DBD3F-BE41-46A4-9335-4431B1E99E92}" type="datetimeFigureOut">
              <a:rPr lang="en-CA"/>
              <a:pPr>
                <a:defRPr/>
              </a:pPr>
              <a:t>2020-01-29</a:t>
            </a:fld>
            <a:endParaRPr lang="en-CA"/>
          </a:p>
        </p:txBody>
      </p:sp>
      <p:sp>
        <p:nvSpPr>
          <p:cNvPr id="3" name="Footer Placeholder 4">
            <a:extLst>
              <a:ext uri="{FF2B5EF4-FFF2-40B4-BE49-F238E27FC236}">
                <a16:creationId xmlns:a16="http://schemas.microsoft.com/office/drawing/2014/main" id="{751CE696-2012-4ED7-B427-C5B9575834AD}"/>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5">
            <a:extLst>
              <a:ext uri="{FF2B5EF4-FFF2-40B4-BE49-F238E27FC236}">
                <a16:creationId xmlns:a16="http://schemas.microsoft.com/office/drawing/2014/main" id="{79A2DC95-FC19-476E-B597-03BF73CE81D2}"/>
              </a:ext>
            </a:extLst>
          </p:cNvPr>
          <p:cNvSpPr>
            <a:spLocks noGrp="1"/>
          </p:cNvSpPr>
          <p:nvPr>
            <p:ph type="sldNum" sz="quarter" idx="12"/>
          </p:nvPr>
        </p:nvSpPr>
        <p:spPr/>
        <p:txBody>
          <a:bodyPr/>
          <a:lstStyle>
            <a:lvl1pPr>
              <a:defRPr/>
            </a:lvl1pPr>
          </a:lstStyle>
          <a:p>
            <a:fld id="{6A930C57-75F8-42A6-BBE3-3561DF0FE011}" type="slidenum">
              <a:rPr lang="en-CA" altLang="en-US"/>
              <a:pPr/>
              <a:t>‹#›</a:t>
            </a:fld>
            <a:endParaRPr lang="en-CA" altLang="en-US"/>
          </a:p>
        </p:txBody>
      </p:sp>
    </p:spTree>
    <p:extLst>
      <p:ext uri="{BB962C8B-B14F-4D97-AF65-F5344CB8AC3E}">
        <p14:creationId xmlns:p14="http://schemas.microsoft.com/office/powerpoint/2010/main" val="1830819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DC42367-D51D-4650-BB3D-0C561B8481FD}"/>
              </a:ext>
            </a:extLst>
          </p:cNvPr>
          <p:cNvSpPr>
            <a:spLocks noGrp="1"/>
          </p:cNvSpPr>
          <p:nvPr>
            <p:ph type="dt" sz="half" idx="10"/>
          </p:nvPr>
        </p:nvSpPr>
        <p:spPr/>
        <p:txBody>
          <a:bodyPr/>
          <a:lstStyle>
            <a:lvl1pPr>
              <a:defRPr/>
            </a:lvl1pPr>
          </a:lstStyle>
          <a:p>
            <a:pPr>
              <a:defRPr/>
            </a:pPr>
            <a:fld id="{DDF5C694-0B8B-499F-9E76-BA8DCE9DB7C6}" type="datetimeFigureOut">
              <a:rPr lang="en-CA"/>
              <a:pPr>
                <a:defRPr/>
              </a:pPr>
              <a:t>2020-01-29</a:t>
            </a:fld>
            <a:endParaRPr lang="en-CA"/>
          </a:p>
        </p:txBody>
      </p:sp>
      <p:sp>
        <p:nvSpPr>
          <p:cNvPr id="6" name="Footer Placeholder 4">
            <a:extLst>
              <a:ext uri="{FF2B5EF4-FFF2-40B4-BE49-F238E27FC236}">
                <a16:creationId xmlns:a16="http://schemas.microsoft.com/office/drawing/2014/main" id="{AB8E1658-9F8D-4FB3-A52F-7850E49225A4}"/>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8D68C555-1676-4CEC-BE24-FE30207786F9}"/>
              </a:ext>
            </a:extLst>
          </p:cNvPr>
          <p:cNvSpPr>
            <a:spLocks noGrp="1"/>
          </p:cNvSpPr>
          <p:nvPr>
            <p:ph type="sldNum" sz="quarter" idx="12"/>
          </p:nvPr>
        </p:nvSpPr>
        <p:spPr/>
        <p:txBody>
          <a:bodyPr/>
          <a:lstStyle>
            <a:lvl1pPr>
              <a:defRPr/>
            </a:lvl1pPr>
          </a:lstStyle>
          <a:p>
            <a:fld id="{1EEF608D-7F88-492F-A42B-5B8307418780}" type="slidenum">
              <a:rPr lang="en-CA" altLang="en-US"/>
              <a:pPr/>
              <a:t>‹#›</a:t>
            </a:fld>
            <a:endParaRPr lang="en-CA" altLang="en-US"/>
          </a:p>
        </p:txBody>
      </p:sp>
    </p:spTree>
    <p:extLst>
      <p:ext uri="{BB962C8B-B14F-4D97-AF65-F5344CB8AC3E}">
        <p14:creationId xmlns:p14="http://schemas.microsoft.com/office/powerpoint/2010/main" val="1368911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D3D714F-D39F-42E0-B5D3-F1CF1CDAE426}"/>
              </a:ext>
            </a:extLst>
          </p:cNvPr>
          <p:cNvSpPr>
            <a:spLocks noGrp="1"/>
          </p:cNvSpPr>
          <p:nvPr>
            <p:ph type="dt" sz="half" idx="10"/>
          </p:nvPr>
        </p:nvSpPr>
        <p:spPr/>
        <p:txBody>
          <a:bodyPr/>
          <a:lstStyle>
            <a:lvl1pPr>
              <a:defRPr/>
            </a:lvl1pPr>
          </a:lstStyle>
          <a:p>
            <a:pPr>
              <a:defRPr/>
            </a:pPr>
            <a:fld id="{A31D12E4-521F-482C-A1DD-B0AB344ED68E}" type="datetimeFigureOut">
              <a:rPr lang="en-CA"/>
              <a:pPr>
                <a:defRPr/>
              </a:pPr>
              <a:t>2020-01-29</a:t>
            </a:fld>
            <a:endParaRPr lang="en-CA"/>
          </a:p>
        </p:txBody>
      </p:sp>
      <p:sp>
        <p:nvSpPr>
          <p:cNvPr id="6" name="Footer Placeholder 4">
            <a:extLst>
              <a:ext uri="{FF2B5EF4-FFF2-40B4-BE49-F238E27FC236}">
                <a16:creationId xmlns:a16="http://schemas.microsoft.com/office/drawing/2014/main" id="{7C056D95-C5D5-4732-ADA6-7EFC79A896DA}"/>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9D448888-406A-46AB-87E9-076C734D5F28}"/>
              </a:ext>
            </a:extLst>
          </p:cNvPr>
          <p:cNvSpPr>
            <a:spLocks noGrp="1"/>
          </p:cNvSpPr>
          <p:nvPr>
            <p:ph type="sldNum" sz="quarter" idx="12"/>
          </p:nvPr>
        </p:nvSpPr>
        <p:spPr/>
        <p:txBody>
          <a:bodyPr/>
          <a:lstStyle>
            <a:lvl1pPr>
              <a:defRPr/>
            </a:lvl1pPr>
          </a:lstStyle>
          <a:p>
            <a:fld id="{1955B922-E668-4270-8583-39C36E401235}" type="slidenum">
              <a:rPr lang="en-CA" altLang="en-US"/>
              <a:pPr/>
              <a:t>‹#›</a:t>
            </a:fld>
            <a:endParaRPr lang="en-CA" altLang="en-US"/>
          </a:p>
        </p:txBody>
      </p:sp>
    </p:spTree>
    <p:extLst>
      <p:ext uri="{BB962C8B-B14F-4D97-AF65-F5344CB8AC3E}">
        <p14:creationId xmlns:p14="http://schemas.microsoft.com/office/powerpoint/2010/main" val="3578801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BB9BE6F-D4F1-4AAC-A17E-B409E04857A7}"/>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1027" name="Text Placeholder 2">
            <a:extLst>
              <a:ext uri="{FF2B5EF4-FFF2-40B4-BE49-F238E27FC236}">
                <a16:creationId xmlns:a16="http://schemas.microsoft.com/office/drawing/2014/main" id="{E22E9317-9FF9-4B06-8C5B-F5FE94B37146}"/>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4" name="Date Placeholder 3">
            <a:extLst>
              <a:ext uri="{FF2B5EF4-FFF2-40B4-BE49-F238E27FC236}">
                <a16:creationId xmlns:a16="http://schemas.microsoft.com/office/drawing/2014/main" id="{F541E083-E605-4450-9C16-B470048A8C03}"/>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02637776-1533-4AC4-8682-271540098004}" type="datetimeFigureOut">
              <a:rPr lang="en-CA"/>
              <a:pPr>
                <a:defRPr/>
              </a:pPr>
              <a:t>2020-01-29</a:t>
            </a:fld>
            <a:endParaRPr lang="en-CA"/>
          </a:p>
        </p:txBody>
      </p:sp>
      <p:sp>
        <p:nvSpPr>
          <p:cNvPr id="5" name="Footer Placeholder 4">
            <a:extLst>
              <a:ext uri="{FF2B5EF4-FFF2-40B4-BE49-F238E27FC236}">
                <a16:creationId xmlns:a16="http://schemas.microsoft.com/office/drawing/2014/main" id="{9CB5C7CF-ECB6-4173-B388-C3CE9ECBE496}"/>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CA"/>
          </a:p>
        </p:txBody>
      </p:sp>
      <p:sp>
        <p:nvSpPr>
          <p:cNvPr id="6" name="Slide Number Placeholder 5">
            <a:extLst>
              <a:ext uri="{FF2B5EF4-FFF2-40B4-BE49-F238E27FC236}">
                <a16:creationId xmlns:a16="http://schemas.microsoft.com/office/drawing/2014/main" id="{0FC8AAF3-F30F-491B-B6F2-56217C7A2324}"/>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9535B1EA-1254-4A23-AA96-CC246AAC98BB}" type="slidenum">
              <a:rPr lang="en-CA" altLang="en-US"/>
              <a:pPr/>
              <a:t>‹#›</a:t>
            </a:fld>
            <a:endParaRPr lang="en-CA" altLang="en-US"/>
          </a:p>
        </p:txBody>
      </p:sp>
      <p:pic>
        <p:nvPicPr>
          <p:cNvPr id="1031" name="Picture 1">
            <a:extLst>
              <a:ext uri="{FF2B5EF4-FFF2-40B4-BE49-F238E27FC236}">
                <a16:creationId xmlns:a16="http://schemas.microsoft.com/office/drawing/2014/main" id="{E7FA1170-141F-4FDF-86D0-BE8D2AE5AD8C}"/>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896601" y="31750"/>
            <a:ext cx="120650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
            <a:extLst>
              <a:ext uri="{FF2B5EF4-FFF2-40B4-BE49-F238E27FC236}">
                <a16:creationId xmlns:a16="http://schemas.microsoft.com/office/drawing/2014/main" id="{2367DD8D-5A3A-4132-B6B9-89E4632C4A92}"/>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41300" y="1"/>
            <a:ext cx="1926167"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6869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brunswickex1@gnb.c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2.gnb.ca/content/gnb/en/departments/emo.html"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mailto:brunswickex1@gnb.c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a:extLst>
              <a:ext uri="{FF2B5EF4-FFF2-40B4-BE49-F238E27FC236}">
                <a16:creationId xmlns:a16="http://schemas.microsoft.com/office/drawing/2014/main" id="{DF84F98F-81CD-4EF7-BA24-9602D8305A52}"/>
              </a:ext>
            </a:extLst>
          </p:cNvPr>
          <p:cNvSpPr>
            <a:spLocks noChangeArrowheads="1"/>
          </p:cNvSpPr>
          <p:nvPr/>
        </p:nvSpPr>
        <p:spPr bwMode="auto">
          <a:xfrm>
            <a:off x="0" y="2767280"/>
            <a:ext cx="12192000" cy="4091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4000" dirty="0">
                <a:solidFill>
                  <a:prstClr val="black"/>
                </a:solidFill>
                <a:latin typeface="Arial" panose="020B0604020202020204" pitchFamily="34" charset="0"/>
                <a:cs typeface="Arial" panose="020B0604020202020204" pitchFamily="34" charset="0"/>
              </a:rPr>
              <a:t>Inject Development </a:t>
            </a:r>
          </a:p>
          <a:p>
            <a:pPr algn="ctr" fontAlgn="base">
              <a:spcBef>
                <a:spcPct val="0"/>
              </a:spcBef>
              <a:spcAft>
                <a:spcPct val="0"/>
              </a:spcAft>
              <a:buNone/>
            </a:pPr>
            <a:r>
              <a:rPr lang="en-CA" altLang="en-US" sz="4000" dirty="0">
                <a:solidFill>
                  <a:prstClr val="black"/>
                </a:solidFill>
                <a:latin typeface="Arial" panose="020B0604020202020204" pitchFamily="34" charset="0"/>
                <a:cs typeface="Arial" panose="020B0604020202020204" pitchFamily="34" charset="0"/>
              </a:rPr>
              <a:t>Master Events List - MEL </a:t>
            </a:r>
          </a:p>
          <a:p>
            <a:pPr algn="ctr" fontAlgn="base">
              <a:spcBef>
                <a:spcPct val="0"/>
              </a:spcBef>
              <a:spcAft>
                <a:spcPct val="0"/>
              </a:spcAft>
              <a:buNone/>
            </a:pPr>
            <a:r>
              <a:rPr lang="en-CA" altLang="en-US" sz="4000" dirty="0">
                <a:solidFill>
                  <a:prstClr val="black"/>
                </a:solidFill>
                <a:latin typeface="Arial" panose="020B0604020202020204" pitchFamily="34" charset="0"/>
                <a:cs typeface="Arial" panose="020B0604020202020204" pitchFamily="34" charset="0"/>
              </a:rPr>
              <a:t>Exercise Products</a:t>
            </a:r>
          </a:p>
          <a:p>
            <a:pPr algn="ctr" fontAlgn="base">
              <a:spcBef>
                <a:spcPct val="0"/>
              </a:spcBef>
              <a:spcAft>
                <a:spcPct val="0"/>
              </a:spcAft>
              <a:buNone/>
            </a:pPr>
            <a:endParaRPr lang="en-CA" altLang="en-US" sz="4000" dirty="0">
              <a:solidFill>
                <a:prstClr val="black"/>
              </a:solidFill>
              <a:latin typeface="Arial" panose="020B0604020202020204" pitchFamily="34" charset="0"/>
              <a:cs typeface="Arial" panose="020B0604020202020204" pitchFamily="34" charset="0"/>
            </a:endParaRPr>
          </a:p>
          <a:p>
            <a:pPr lvl="0">
              <a:lnSpc>
                <a:spcPct val="90000"/>
              </a:lnSpc>
              <a:spcBef>
                <a:spcPts val="1000"/>
              </a:spcBef>
              <a:buNone/>
            </a:pPr>
            <a:r>
              <a:rPr lang="en-CA" sz="2400" dirty="0">
                <a:solidFill>
                  <a:prstClr val="black"/>
                </a:solidFill>
                <a:latin typeface="Calibri" panose="020F0502020204030204"/>
              </a:rPr>
              <a:t>Lieutenant Commander Pete Gallant</a:t>
            </a:r>
          </a:p>
          <a:p>
            <a:pPr lvl="0">
              <a:lnSpc>
                <a:spcPct val="90000"/>
              </a:lnSpc>
              <a:spcBef>
                <a:spcPts val="1000"/>
              </a:spcBef>
              <a:buNone/>
            </a:pPr>
            <a:r>
              <a:rPr lang="en-CA" sz="2400" dirty="0">
                <a:solidFill>
                  <a:prstClr val="black"/>
                </a:solidFill>
                <a:latin typeface="Calibri" panose="020F0502020204030204"/>
              </a:rPr>
              <a:t>Joint Task Force Atlantic</a:t>
            </a:r>
          </a:p>
          <a:p>
            <a:pPr algn="ctr" fontAlgn="base">
              <a:spcBef>
                <a:spcPct val="0"/>
              </a:spcBef>
              <a:spcAft>
                <a:spcPct val="0"/>
              </a:spcAft>
              <a:buNone/>
            </a:pPr>
            <a:endParaRPr lang="en-CA" altLang="en-US" sz="4000" dirty="0">
              <a:solidFill>
                <a:prstClr val="black"/>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57380AA2-76F6-4B69-B337-F016E435A938}"/>
              </a:ext>
            </a:extLst>
          </p:cNvPr>
          <p:cNvPicPr>
            <a:picLocks noChangeAspect="1"/>
          </p:cNvPicPr>
          <p:nvPr/>
        </p:nvPicPr>
        <p:blipFill>
          <a:blip r:embed="rId3"/>
          <a:stretch>
            <a:fillRect/>
          </a:stretch>
        </p:blipFill>
        <p:spPr>
          <a:xfrm>
            <a:off x="1889826" y="79007"/>
            <a:ext cx="8760711" cy="233497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3A27A91A-87B5-40C8-AEBF-34B49A8E2061}"/>
              </a:ext>
            </a:extLst>
          </p:cNvPr>
          <p:cNvSpPr>
            <a:spLocks noGrp="1"/>
          </p:cNvSpPr>
          <p:nvPr>
            <p:ph type="title"/>
          </p:nvPr>
        </p:nvSpPr>
        <p:spPr/>
        <p:txBody>
          <a:bodyPr/>
          <a:lstStyle/>
          <a:p>
            <a:r>
              <a:rPr lang="en-CA" altLang="en-US" u="sng"/>
              <a:t>Exercise Products</a:t>
            </a:r>
          </a:p>
        </p:txBody>
      </p:sp>
      <p:sp>
        <p:nvSpPr>
          <p:cNvPr id="55299" name="Content Placeholder 2">
            <a:extLst>
              <a:ext uri="{FF2B5EF4-FFF2-40B4-BE49-F238E27FC236}">
                <a16:creationId xmlns:a16="http://schemas.microsoft.com/office/drawing/2014/main" id="{2FEFA0EA-01DA-4B3A-826C-32C674EA7732}"/>
              </a:ext>
            </a:extLst>
          </p:cNvPr>
          <p:cNvSpPr>
            <a:spLocks noGrp="1"/>
          </p:cNvSpPr>
          <p:nvPr>
            <p:ph idx="1"/>
          </p:nvPr>
        </p:nvSpPr>
        <p:spPr>
          <a:xfrm>
            <a:off x="2012950" y="1417638"/>
            <a:ext cx="8229600" cy="4525962"/>
          </a:xfrm>
        </p:spPr>
        <p:txBody>
          <a:bodyPr/>
          <a:lstStyle/>
          <a:p>
            <a:r>
              <a:rPr lang="en-CA" altLang="en-US" dirty="0"/>
              <a:t>Exercise Manual containing all info required to manage exercise (player handbook and TA handbook); </a:t>
            </a:r>
          </a:p>
          <a:p>
            <a:r>
              <a:rPr lang="en-CA" altLang="en-US" dirty="0"/>
              <a:t>MEL (Master Events List)</a:t>
            </a:r>
          </a:p>
          <a:p>
            <a:r>
              <a:rPr lang="en-CA" altLang="en-US" dirty="0"/>
              <a:t>JTFA will provide exercise social media and exercise news media; and</a:t>
            </a:r>
          </a:p>
          <a:p>
            <a:r>
              <a:rPr lang="en-CA" altLang="en-US" dirty="0"/>
              <a:t>ECCC will create the weather package for the exercise;</a:t>
            </a:r>
          </a:p>
          <a:p>
            <a:r>
              <a:rPr lang="en-CA" altLang="en-US" dirty="0"/>
              <a:t>NBEMO will create warm start products (HRA, Activations </a:t>
            </a:r>
            <a:r>
              <a:rPr lang="en-CA" altLang="en-US" dirty="0" err="1"/>
              <a:t>etc</a:t>
            </a:r>
            <a:r>
              <a:rPr lang="en-CA" altLang="en-US" dirty="0"/>
              <a:t>)</a:t>
            </a:r>
          </a:p>
          <a:p>
            <a:endParaRPr lang="en-CA" altLang="en-US" dirty="0"/>
          </a:p>
          <a:p>
            <a:endParaRPr lang="en-CA"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27EA0-1EBF-466D-B1C6-B4D4F4C18E88}"/>
              </a:ext>
            </a:extLst>
          </p:cNvPr>
          <p:cNvSpPr>
            <a:spLocks noGrp="1"/>
          </p:cNvSpPr>
          <p:nvPr>
            <p:ph idx="1"/>
          </p:nvPr>
        </p:nvSpPr>
        <p:spPr/>
        <p:txBody>
          <a:bodyPr/>
          <a:lstStyle/>
          <a:p>
            <a:pPr algn="ctr"/>
            <a:endParaRPr lang="en-CA" dirty="0"/>
          </a:p>
          <a:p>
            <a:pPr algn="ctr"/>
            <a:endParaRPr lang="en-CA" dirty="0"/>
          </a:p>
          <a:p>
            <a:pPr marL="0" indent="0" algn="ctr">
              <a:buNone/>
            </a:pPr>
            <a:r>
              <a:rPr lang="en-CA" sz="8000" dirty="0"/>
              <a:t>Questions ?</a:t>
            </a:r>
          </a:p>
          <a:p>
            <a:pPr marL="0" indent="0" algn="ctr">
              <a:buNone/>
            </a:pPr>
            <a:r>
              <a:rPr lang="en-CA" sz="4000" dirty="0">
                <a:hlinkClick r:id="rId2"/>
              </a:rPr>
              <a:t>brunswickex1@gnb.ca</a:t>
            </a:r>
            <a:endParaRPr lang="en-CA" sz="4000" dirty="0"/>
          </a:p>
          <a:p>
            <a:pPr marL="0" indent="0" algn="ctr">
              <a:buNone/>
            </a:pPr>
            <a:endParaRPr lang="en-CA" sz="4000" dirty="0"/>
          </a:p>
        </p:txBody>
      </p:sp>
      <p:pic>
        <p:nvPicPr>
          <p:cNvPr id="4" name="Picture 3">
            <a:extLst>
              <a:ext uri="{FF2B5EF4-FFF2-40B4-BE49-F238E27FC236}">
                <a16:creationId xmlns:a16="http://schemas.microsoft.com/office/drawing/2014/main" id="{386014C7-7080-49D2-8504-41B2B4759C00}"/>
              </a:ext>
            </a:extLst>
          </p:cNvPr>
          <p:cNvPicPr>
            <a:picLocks noChangeAspect="1"/>
          </p:cNvPicPr>
          <p:nvPr/>
        </p:nvPicPr>
        <p:blipFill>
          <a:blip r:embed="rId3"/>
          <a:stretch>
            <a:fillRect/>
          </a:stretch>
        </p:blipFill>
        <p:spPr>
          <a:xfrm>
            <a:off x="1889826" y="79007"/>
            <a:ext cx="8760711" cy="2334970"/>
          </a:xfrm>
          <a:prstGeom prst="rect">
            <a:avLst/>
          </a:prstGeom>
        </p:spPr>
      </p:pic>
    </p:spTree>
    <p:extLst>
      <p:ext uri="{BB962C8B-B14F-4D97-AF65-F5344CB8AC3E}">
        <p14:creationId xmlns:p14="http://schemas.microsoft.com/office/powerpoint/2010/main" val="399997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a:extLst>
              <a:ext uri="{FF2B5EF4-FFF2-40B4-BE49-F238E27FC236}">
                <a16:creationId xmlns:a16="http://schemas.microsoft.com/office/drawing/2014/main" id="{C9411719-2182-4CD9-A803-BDCDE89DBB79}"/>
              </a:ext>
            </a:extLst>
          </p:cNvPr>
          <p:cNvSpPr txBox="1">
            <a:spLocks/>
          </p:cNvSpPr>
          <p:nvPr/>
        </p:nvSpPr>
        <p:spPr bwMode="auto">
          <a:xfrm>
            <a:off x="2279650" y="1412876"/>
            <a:ext cx="8388350" cy="5035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charset="0"/>
              <a:buChar char="•"/>
              <a:defRPr sz="3200">
                <a:solidFill>
                  <a:schemeClr val="tx1"/>
                </a:solidFill>
                <a:latin typeface="Calibri" pitchFamily="34" charset="0"/>
              </a:defRPr>
            </a:lvl1pPr>
            <a:lvl2pPr marL="800100" indent="-34290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Aft>
                <a:spcPct val="0"/>
              </a:spcAft>
              <a:buFont typeface="Wingdings" pitchFamily="2" charset="2"/>
              <a:buChar char="§"/>
              <a:defRPr/>
            </a:pPr>
            <a:r>
              <a:rPr lang="en-CA" altLang="en-US" sz="3600" dirty="0">
                <a:solidFill>
                  <a:prstClr val="black"/>
                </a:solidFill>
                <a:latin typeface="Arial" charset="0"/>
                <a:cs typeface="Arial" charset="0"/>
              </a:rPr>
              <a:t>Why do I need an inject?</a:t>
            </a:r>
          </a:p>
          <a:p>
            <a:pPr fontAlgn="base">
              <a:spcAft>
                <a:spcPct val="0"/>
              </a:spcAft>
              <a:buFont typeface="Wingdings" pitchFamily="2" charset="2"/>
              <a:buChar char="§"/>
              <a:defRPr/>
            </a:pPr>
            <a:endParaRPr lang="en-CA" altLang="en-US" sz="1800" dirty="0">
              <a:solidFill>
                <a:prstClr val="black"/>
              </a:solidFill>
              <a:latin typeface="Arial" charset="0"/>
              <a:cs typeface="Arial" charset="0"/>
            </a:endParaRPr>
          </a:p>
          <a:p>
            <a:pPr lvl="1" fontAlgn="base">
              <a:spcAft>
                <a:spcPct val="0"/>
              </a:spcAft>
              <a:buFont typeface="Arial" charset="0"/>
              <a:buChar char="•"/>
              <a:defRPr/>
            </a:pPr>
            <a:r>
              <a:rPr lang="en-CA" altLang="en-US" sz="1800" dirty="0">
                <a:solidFill>
                  <a:prstClr val="black"/>
                </a:solidFill>
                <a:latin typeface="Arial" charset="0"/>
                <a:cs typeface="Arial" charset="0"/>
              </a:rPr>
              <a:t>Injects are normally required from all organizations in order to help achieve their objectives; </a:t>
            </a:r>
          </a:p>
          <a:p>
            <a:pPr lvl="1" fontAlgn="base">
              <a:spcAft>
                <a:spcPct val="0"/>
              </a:spcAft>
              <a:buFont typeface="Arial" charset="0"/>
              <a:buChar char="•"/>
              <a:defRPr/>
            </a:pPr>
            <a:endParaRPr lang="en-CA" altLang="en-US" sz="1800" dirty="0">
              <a:solidFill>
                <a:prstClr val="black"/>
              </a:solidFill>
              <a:latin typeface="Arial" charset="0"/>
              <a:cs typeface="Arial" charset="0"/>
            </a:endParaRPr>
          </a:p>
          <a:p>
            <a:pPr lvl="1" fontAlgn="base">
              <a:spcAft>
                <a:spcPct val="0"/>
              </a:spcAft>
              <a:buFont typeface="Arial" charset="0"/>
              <a:buChar char="•"/>
              <a:defRPr/>
            </a:pPr>
            <a:r>
              <a:rPr lang="en-CA" altLang="en-US" sz="1800" dirty="0">
                <a:solidFill>
                  <a:prstClr val="black"/>
                </a:solidFill>
                <a:latin typeface="Arial" charset="0"/>
                <a:cs typeface="Arial" charset="0"/>
              </a:rPr>
              <a:t>Trusted Agents (TA) are the Subject Matter Experts for their organization. It is the TA who ensures the organization is working to achieve its identified objectives;</a:t>
            </a:r>
          </a:p>
          <a:p>
            <a:pPr lvl="1" fontAlgn="base">
              <a:spcAft>
                <a:spcPct val="0"/>
              </a:spcAft>
              <a:buFont typeface="Arial" charset="0"/>
              <a:buChar char="•"/>
              <a:defRPr/>
            </a:pPr>
            <a:endParaRPr lang="en-CA" altLang="en-US" sz="1800" dirty="0">
              <a:solidFill>
                <a:prstClr val="black"/>
              </a:solidFill>
              <a:latin typeface="Arial" charset="0"/>
              <a:cs typeface="Arial" charset="0"/>
            </a:endParaRPr>
          </a:p>
          <a:p>
            <a:pPr lvl="1" fontAlgn="base">
              <a:spcAft>
                <a:spcPct val="0"/>
              </a:spcAft>
              <a:buFont typeface="Arial" charset="0"/>
              <a:buChar char="•"/>
              <a:defRPr/>
            </a:pPr>
            <a:r>
              <a:rPr lang="en-CA" altLang="en-US" sz="1800" dirty="0">
                <a:solidFill>
                  <a:prstClr val="black"/>
                </a:solidFill>
                <a:latin typeface="Arial" charset="0"/>
                <a:cs typeface="Arial" charset="0"/>
              </a:rPr>
              <a:t>You use the inject(s) to drive reaction/work which helps to meet </a:t>
            </a:r>
            <a:r>
              <a:rPr lang="en-CA" altLang="en-US" sz="1800" u="sng" dirty="0">
                <a:solidFill>
                  <a:prstClr val="black"/>
                </a:solidFill>
                <a:latin typeface="Arial" charset="0"/>
                <a:cs typeface="Arial" charset="0"/>
              </a:rPr>
              <a:t>your</a:t>
            </a:r>
            <a:r>
              <a:rPr lang="en-CA" altLang="en-US" sz="1800" dirty="0">
                <a:solidFill>
                  <a:prstClr val="black"/>
                </a:solidFill>
                <a:latin typeface="Arial" charset="0"/>
                <a:cs typeface="Arial" charset="0"/>
              </a:rPr>
              <a:t> objective(s); </a:t>
            </a:r>
          </a:p>
          <a:p>
            <a:pPr lvl="1" fontAlgn="base">
              <a:spcAft>
                <a:spcPct val="0"/>
              </a:spcAft>
              <a:buFont typeface="Arial" charset="0"/>
              <a:buChar char="•"/>
              <a:defRPr/>
            </a:pPr>
            <a:endParaRPr lang="en-CA" altLang="en-US" sz="1800" dirty="0">
              <a:solidFill>
                <a:prstClr val="black"/>
              </a:solidFill>
              <a:latin typeface="Arial" charset="0"/>
              <a:cs typeface="Arial" charset="0"/>
            </a:endParaRPr>
          </a:p>
          <a:p>
            <a:pPr lvl="1" fontAlgn="base">
              <a:spcAft>
                <a:spcPct val="0"/>
              </a:spcAft>
              <a:buFont typeface="Arial" charset="0"/>
              <a:buChar char="•"/>
              <a:defRPr/>
            </a:pPr>
            <a:r>
              <a:rPr lang="en-CA" altLang="en-US" sz="1800" b="1" dirty="0">
                <a:solidFill>
                  <a:prstClr val="black"/>
                </a:solidFill>
                <a:latin typeface="Arial" charset="0"/>
                <a:cs typeface="Arial" charset="0"/>
              </a:rPr>
              <a:t>If your organization is not planning to deliver an inject it is crucial that you assist w/ the development of any injects that you know it will be receiving as to ensure it will be received as intended</a:t>
            </a:r>
            <a:endParaRPr lang="en-CA" altLang="en-US" sz="1800" dirty="0">
              <a:solidFill>
                <a:prstClr val="black"/>
              </a:solidFill>
              <a:latin typeface="Arial" charset="0"/>
              <a:cs typeface="Arial" charset="0"/>
            </a:endParaRPr>
          </a:p>
          <a:p>
            <a:pPr marL="457200" lvl="1" indent="0" fontAlgn="base">
              <a:spcAft>
                <a:spcPct val="0"/>
              </a:spcAft>
              <a:buNone/>
              <a:defRPr/>
            </a:pPr>
            <a:endParaRPr lang="en-CA" altLang="en-US" sz="1800" dirty="0">
              <a:solidFill>
                <a:prstClr val="black"/>
              </a:solidFill>
              <a:latin typeface="Arial" charset="0"/>
              <a:cs typeface="Arial" charset="0"/>
            </a:endParaRPr>
          </a:p>
        </p:txBody>
      </p:sp>
      <p:sp>
        <p:nvSpPr>
          <p:cNvPr id="51203" name="Rectangle 3">
            <a:extLst>
              <a:ext uri="{FF2B5EF4-FFF2-40B4-BE49-F238E27FC236}">
                <a16:creationId xmlns:a16="http://schemas.microsoft.com/office/drawing/2014/main" id="{88759994-0C5A-4F89-99A1-7359623CC6CD}"/>
              </a:ext>
            </a:extLst>
          </p:cNvPr>
          <p:cNvSpPr>
            <a:spLocks noChangeArrowheads="1"/>
          </p:cNvSpPr>
          <p:nvPr/>
        </p:nvSpPr>
        <p:spPr bwMode="auto">
          <a:xfrm>
            <a:off x="2495550" y="409576"/>
            <a:ext cx="7539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u="sng" dirty="0">
                <a:solidFill>
                  <a:prstClr val="black"/>
                </a:solidFill>
                <a:latin typeface="Arial" panose="020B0604020202020204" pitchFamily="34" charset="0"/>
                <a:cs typeface="Arial" panose="020B0604020202020204" pitchFamily="34" charset="0"/>
              </a:rPr>
              <a:t>Inject Development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720409DB-3523-427C-BDC4-4AAB9158C6D2}"/>
              </a:ext>
            </a:extLst>
          </p:cNvPr>
          <p:cNvSpPr txBox="1">
            <a:spLocks/>
          </p:cNvSpPr>
          <p:nvPr/>
        </p:nvSpPr>
        <p:spPr bwMode="auto">
          <a:xfrm>
            <a:off x="2279650" y="1412876"/>
            <a:ext cx="838835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342900" indent="-342900" algn="l">
              <a:buFont typeface="Wingdings" panose="05000000000000000000" pitchFamily="2" charset="2"/>
              <a:buChar char="§"/>
              <a:defRPr/>
            </a:pPr>
            <a:r>
              <a:rPr lang="en-CA" sz="1800" dirty="0">
                <a:solidFill>
                  <a:prstClr val="black"/>
                </a:solidFill>
                <a:latin typeface="Arial" panose="020B0604020202020204" pitchFamily="34" charset="0"/>
                <a:cs typeface="Arial" panose="020B0604020202020204" pitchFamily="34" charset="0"/>
              </a:rPr>
              <a:t>There should be </a:t>
            </a:r>
            <a:r>
              <a:rPr lang="en-CA" sz="1800" b="1" dirty="0">
                <a:solidFill>
                  <a:prstClr val="black"/>
                </a:solidFill>
                <a:latin typeface="Arial" panose="020B0604020202020204" pitchFamily="34" charset="0"/>
                <a:cs typeface="Arial" panose="020B0604020202020204" pitchFamily="34" charset="0"/>
              </a:rPr>
              <a:t>EXTENSIVE</a:t>
            </a:r>
            <a:r>
              <a:rPr lang="en-CA" sz="1800" dirty="0">
                <a:solidFill>
                  <a:prstClr val="black"/>
                </a:solidFill>
                <a:latin typeface="Arial" panose="020B0604020202020204" pitchFamily="34" charset="0"/>
                <a:cs typeface="Arial" panose="020B0604020202020204" pitchFamily="34" charset="0"/>
              </a:rPr>
              <a:t> coordination between you, the Trusted Agents (TA), Regional Coordinators and/or Exercise Control (EXCON) when creating your own injects.</a:t>
            </a:r>
          </a:p>
          <a:p>
            <a:pPr marL="342900" indent="-342900" algn="l">
              <a:buFont typeface="Wingdings" panose="05000000000000000000" pitchFamily="2" charset="2"/>
              <a:buChar char="§"/>
              <a:defRPr/>
            </a:pPr>
            <a:endParaRPr lang="en-CA" sz="1800" dirty="0">
              <a:solidFill>
                <a:prstClr val="black"/>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
              <a:defRPr/>
            </a:pPr>
            <a:r>
              <a:rPr lang="en-CA" sz="1800" dirty="0">
                <a:solidFill>
                  <a:prstClr val="black"/>
                </a:solidFill>
                <a:latin typeface="Arial" panose="020B0604020202020204" pitchFamily="34" charset="0"/>
                <a:cs typeface="Arial" panose="020B0604020202020204" pitchFamily="34" charset="0"/>
              </a:rPr>
              <a:t>Key inject requirements:</a:t>
            </a:r>
          </a:p>
          <a:p>
            <a:pPr marL="742950" lvl="1" indent="-285750" algn="l">
              <a:buFont typeface="Arial" panose="020B0604020202020204" pitchFamily="34" charset="0"/>
              <a:buChar char="•"/>
              <a:defRPr/>
            </a:pPr>
            <a:r>
              <a:rPr lang="en-CA" sz="1800" dirty="0">
                <a:solidFill>
                  <a:prstClr val="black"/>
                </a:solidFill>
                <a:latin typeface="Arial" panose="020B0604020202020204" pitchFamily="34" charset="0"/>
                <a:cs typeface="Arial" panose="020B0604020202020204" pitchFamily="34" charset="0"/>
              </a:rPr>
              <a:t>Date and Time</a:t>
            </a:r>
          </a:p>
          <a:p>
            <a:pPr lvl="1" algn="l">
              <a:defRPr/>
            </a:pPr>
            <a:r>
              <a:rPr lang="en-CA" sz="1800" dirty="0">
                <a:solidFill>
                  <a:prstClr val="black"/>
                </a:solidFill>
                <a:latin typeface="Arial" panose="020B0604020202020204" pitchFamily="34" charset="0"/>
                <a:cs typeface="Arial" panose="020B0604020202020204" pitchFamily="34" charset="0"/>
              </a:rPr>
              <a:t>                 Example 02 Jun, 0800hrs;</a:t>
            </a:r>
            <a:endParaRPr lang="en-CA" sz="1000" dirty="0">
              <a:solidFill>
                <a:prstClr val="black"/>
              </a:solidFill>
              <a:latin typeface="Arial" panose="020B0604020202020204" pitchFamily="34" charset="0"/>
              <a:cs typeface="Arial" panose="020B0604020202020204" pitchFamily="34" charset="0"/>
            </a:endParaRPr>
          </a:p>
          <a:p>
            <a:pPr marL="742950" lvl="1" indent="-285750" algn="l">
              <a:buFont typeface="Arial" panose="020B0604020202020204" pitchFamily="34" charset="0"/>
              <a:buChar char="•"/>
              <a:defRPr/>
            </a:pPr>
            <a:r>
              <a:rPr lang="en-CA" sz="1800" dirty="0">
                <a:solidFill>
                  <a:prstClr val="black"/>
                </a:solidFill>
                <a:latin typeface="Arial" panose="020B0604020202020204" pitchFamily="34" charset="0"/>
                <a:cs typeface="Arial" panose="020B0604020202020204" pitchFamily="34" charset="0"/>
              </a:rPr>
              <a:t>Delivered From - Delivered To;</a:t>
            </a:r>
          </a:p>
          <a:p>
            <a:pPr marL="742950" lvl="1" indent="-285750" algn="l">
              <a:buFont typeface="Arial" panose="020B0604020202020204" pitchFamily="34" charset="0"/>
              <a:buChar char="•"/>
              <a:defRPr/>
            </a:pPr>
            <a:r>
              <a:rPr lang="en-CA" sz="1800" dirty="0">
                <a:solidFill>
                  <a:prstClr val="black"/>
                </a:solidFill>
                <a:latin typeface="Arial" panose="020B0604020202020204" pitchFamily="34" charset="0"/>
                <a:cs typeface="Arial" panose="020B0604020202020204" pitchFamily="34" charset="0"/>
              </a:rPr>
              <a:t>Inject Method (Phone call, hand deliver, verbal, email);</a:t>
            </a:r>
          </a:p>
          <a:p>
            <a:pPr marL="742950" lvl="1" indent="-285750" algn="l">
              <a:buFont typeface="Arial" panose="020B0604020202020204" pitchFamily="34" charset="0"/>
              <a:buChar char="•"/>
              <a:defRPr/>
            </a:pPr>
            <a:r>
              <a:rPr lang="en-CA" sz="1800" dirty="0">
                <a:solidFill>
                  <a:prstClr val="black"/>
                </a:solidFill>
                <a:latin typeface="Arial" panose="020B0604020202020204" pitchFamily="34" charset="0"/>
                <a:cs typeface="Arial" panose="020B0604020202020204" pitchFamily="34" charset="0"/>
              </a:rPr>
              <a:t>Inject Details (i.e. what is to occur); and </a:t>
            </a:r>
          </a:p>
          <a:p>
            <a:pPr marL="742950" lvl="1" indent="-285750" algn="l">
              <a:buFont typeface="Arial" panose="020B0604020202020204" pitchFamily="34" charset="0"/>
              <a:buChar char="•"/>
              <a:defRPr/>
            </a:pPr>
            <a:r>
              <a:rPr lang="en-CA" sz="1800" dirty="0">
                <a:solidFill>
                  <a:prstClr val="black"/>
                </a:solidFill>
                <a:latin typeface="Arial" panose="020B0604020202020204" pitchFamily="34" charset="0"/>
                <a:cs typeface="Arial" panose="020B0604020202020204" pitchFamily="34" charset="0"/>
              </a:rPr>
              <a:t>Expected Action by Blue Player (the effect expected from the inject).</a:t>
            </a:r>
          </a:p>
          <a:p>
            <a:pPr lvl="1" algn="l">
              <a:defRPr/>
            </a:pPr>
            <a:endParaRPr lang="en-CA" sz="1800" dirty="0">
              <a:solidFill>
                <a:prstClr val="black"/>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defRPr/>
            </a:pPr>
            <a:r>
              <a:rPr lang="en-CA" sz="2200" dirty="0">
                <a:solidFill>
                  <a:srgbClr val="FF0000"/>
                </a:solidFill>
                <a:latin typeface="Arial" panose="020B0604020202020204" pitchFamily="34" charset="0"/>
                <a:cs typeface="Arial" panose="020B0604020202020204" pitchFamily="34" charset="0"/>
              </a:rPr>
              <a:t>If an organization is not participating but you require an inject/action from them then indicate this so EXCON can act via white cell play</a:t>
            </a:r>
          </a:p>
        </p:txBody>
      </p:sp>
      <p:sp>
        <p:nvSpPr>
          <p:cNvPr id="52227" name="TextBox 1">
            <a:extLst>
              <a:ext uri="{FF2B5EF4-FFF2-40B4-BE49-F238E27FC236}">
                <a16:creationId xmlns:a16="http://schemas.microsoft.com/office/drawing/2014/main" id="{4A3AAC1F-0A0C-4F59-9660-C76ACABDCDD3}"/>
              </a:ext>
            </a:extLst>
          </p:cNvPr>
          <p:cNvSpPr txBox="1">
            <a:spLocks noChangeArrowheads="1"/>
          </p:cNvSpPr>
          <p:nvPr/>
        </p:nvSpPr>
        <p:spPr bwMode="auto">
          <a:xfrm>
            <a:off x="2640014" y="404814"/>
            <a:ext cx="76676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u="sng">
                <a:solidFill>
                  <a:prstClr val="black"/>
                </a:solidFill>
                <a:latin typeface="Arial" panose="020B0604020202020204" pitchFamily="34" charset="0"/>
                <a:cs typeface="Arial" panose="020B0604020202020204" pitchFamily="34" charset="0"/>
              </a:rPr>
              <a:t>Inject Drafting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1">
            <a:extLst>
              <a:ext uri="{FF2B5EF4-FFF2-40B4-BE49-F238E27FC236}">
                <a16:creationId xmlns:a16="http://schemas.microsoft.com/office/drawing/2014/main" id="{F0F7050A-3D04-449A-B4F8-D4FA3B1AFF9D}"/>
              </a:ext>
            </a:extLst>
          </p:cNvPr>
          <p:cNvSpPr txBox="1">
            <a:spLocks noChangeArrowheads="1"/>
          </p:cNvSpPr>
          <p:nvPr/>
        </p:nvSpPr>
        <p:spPr bwMode="auto">
          <a:xfrm rot="18768078">
            <a:off x="171575" y="1627919"/>
            <a:ext cx="281531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dirty="0">
                <a:solidFill>
                  <a:prstClr val="black"/>
                </a:solidFill>
                <a:latin typeface="Arial" panose="020B0604020202020204" pitchFamily="34" charset="0"/>
                <a:cs typeface="Arial" panose="020B0604020202020204" pitchFamily="34" charset="0"/>
              </a:rPr>
              <a:t>Inject Example</a:t>
            </a:r>
          </a:p>
        </p:txBody>
      </p:sp>
      <p:sp>
        <p:nvSpPr>
          <p:cNvPr id="9" name="TextBox 1">
            <a:extLst>
              <a:ext uri="{FF2B5EF4-FFF2-40B4-BE49-F238E27FC236}">
                <a16:creationId xmlns:a16="http://schemas.microsoft.com/office/drawing/2014/main" id="{C8E29640-8959-463C-AE87-3014BD6A478C}"/>
              </a:ext>
            </a:extLst>
          </p:cNvPr>
          <p:cNvSpPr txBox="1">
            <a:spLocks noChangeArrowheads="1"/>
          </p:cNvSpPr>
          <p:nvPr/>
        </p:nvSpPr>
        <p:spPr bwMode="auto">
          <a:xfrm rot="3103086">
            <a:off x="9276082" y="1811298"/>
            <a:ext cx="281531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dirty="0">
                <a:solidFill>
                  <a:prstClr val="black"/>
                </a:solidFill>
                <a:latin typeface="Arial" panose="020B0604020202020204" pitchFamily="34" charset="0"/>
                <a:cs typeface="Arial" panose="020B0604020202020204" pitchFamily="34" charset="0"/>
              </a:rPr>
              <a:t>Inject Example</a:t>
            </a:r>
          </a:p>
        </p:txBody>
      </p:sp>
      <p:graphicFrame>
        <p:nvGraphicFramePr>
          <p:cNvPr id="8" name="Table 7">
            <a:extLst>
              <a:ext uri="{FF2B5EF4-FFF2-40B4-BE49-F238E27FC236}">
                <a16:creationId xmlns:a16="http://schemas.microsoft.com/office/drawing/2014/main" id="{32049139-E60B-49EE-A46C-FD5BF8428D45}"/>
              </a:ext>
            </a:extLst>
          </p:cNvPr>
          <p:cNvGraphicFramePr>
            <a:graphicFrameLocks noGrp="1"/>
          </p:cNvGraphicFramePr>
          <p:nvPr>
            <p:extLst>
              <p:ext uri="{D42A27DB-BD31-4B8C-83A1-F6EECF244321}">
                <p14:modId xmlns:p14="http://schemas.microsoft.com/office/powerpoint/2010/main" val="692127104"/>
              </p:ext>
            </p:extLst>
          </p:nvPr>
        </p:nvGraphicFramePr>
        <p:xfrm>
          <a:off x="2560321" y="0"/>
          <a:ext cx="7046342" cy="6857999"/>
        </p:xfrm>
        <a:graphic>
          <a:graphicData uri="http://schemas.openxmlformats.org/drawingml/2006/table">
            <a:tbl>
              <a:tblPr firstRow="1" firstCol="1" lastRow="1" lastCol="1" bandRow="1" bandCol="1"/>
              <a:tblGrid>
                <a:gridCol w="1409127">
                  <a:extLst>
                    <a:ext uri="{9D8B030D-6E8A-4147-A177-3AD203B41FA5}">
                      <a16:colId xmlns:a16="http://schemas.microsoft.com/office/drawing/2014/main" val="76642432"/>
                    </a:ext>
                  </a:extLst>
                </a:gridCol>
                <a:gridCol w="1409127">
                  <a:extLst>
                    <a:ext uri="{9D8B030D-6E8A-4147-A177-3AD203B41FA5}">
                      <a16:colId xmlns:a16="http://schemas.microsoft.com/office/drawing/2014/main" val="2333749907"/>
                    </a:ext>
                  </a:extLst>
                </a:gridCol>
                <a:gridCol w="1409127">
                  <a:extLst>
                    <a:ext uri="{9D8B030D-6E8A-4147-A177-3AD203B41FA5}">
                      <a16:colId xmlns:a16="http://schemas.microsoft.com/office/drawing/2014/main" val="1697268264"/>
                    </a:ext>
                  </a:extLst>
                </a:gridCol>
                <a:gridCol w="1261357">
                  <a:extLst>
                    <a:ext uri="{9D8B030D-6E8A-4147-A177-3AD203B41FA5}">
                      <a16:colId xmlns:a16="http://schemas.microsoft.com/office/drawing/2014/main" val="4078329399"/>
                    </a:ext>
                  </a:extLst>
                </a:gridCol>
                <a:gridCol w="1557604">
                  <a:extLst>
                    <a:ext uri="{9D8B030D-6E8A-4147-A177-3AD203B41FA5}">
                      <a16:colId xmlns:a16="http://schemas.microsoft.com/office/drawing/2014/main" val="1734980226"/>
                    </a:ext>
                  </a:extLst>
                </a:gridCol>
              </a:tblGrid>
              <a:tr h="390639">
                <a:tc>
                  <a:txBody>
                    <a:bodyPr/>
                    <a:lstStyle/>
                    <a:p>
                      <a:pPr marL="0" marR="0" algn="l">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Inject # (EXCON use only)</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l">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Date</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l">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Time inject to be delivered</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l">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From (example: Fire Chief)</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l">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To (example: EOC)</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3644528660"/>
                  </a:ext>
                </a:extLst>
              </a:tr>
              <a:tr h="513060">
                <a:tc>
                  <a:txBody>
                    <a:bodyPr/>
                    <a:lstStyle/>
                    <a:p>
                      <a:pPr marL="0" marR="0" algn="ctr">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 </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CA" sz="1100" dirty="0">
                          <a:effectLst/>
                          <a:latin typeface="Times New Roman" panose="02020603050405020304" pitchFamily="18" charset="0"/>
                          <a:ea typeface="Calibri" panose="020F0502020204030204" pitchFamily="34" charset="0"/>
                          <a:cs typeface="Times New Roman" panose="02020603050405020304" pitchFamily="18" charset="0"/>
                        </a:rPr>
                        <a:t>2 June 2020</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0800</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CA" sz="1100">
                          <a:effectLst/>
                          <a:latin typeface="TimesNewRomanPSMT"/>
                          <a:ea typeface="Calibri" panose="020F0502020204030204" pitchFamily="34" charset="0"/>
                          <a:cs typeface="TimesNewRomanPSMT"/>
                        </a:rPr>
                        <a:t>Who the inject</a:t>
                      </a:r>
                      <a:endParaRPr lang="en-CA" sz="11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100">
                          <a:effectLst/>
                          <a:latin typeface="TimesNewRomanPSMT"/>
                          <a:ea typeface="Calibri" panose="020F0502020204030204" pitchFamily="34" charset="0"/>
                          <a:cs typeface="TimesNewRomanPSMT"/>
                        </a:rPr>
                        <a:t>will be sent</a:t>
                      </a:r>
                      <a:endParaRPr lang="en-CA" sz="11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CA" sz="1100">
                          <a:effectLst/>
                          <a:latin typeface="TimesNewRomanPSMT"/>
                          <a:ea typeface="Calibri" panose="020F0502020204030204" pitchFamily="34" charset="0"/>
                          <a:cs typeface="TimesNewRomanPSMT"/>
                        </a:rPr>
                        <a:t>from</a:t>
                      </a:r>
                      <a:endParaRPr lang="en-CA"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CA" sz="1100">
                          <a:effectLst/>
                          <a:latin typeface="TimesNewRomanPSMT"/>
                          <a:ea typeface="Calibri" panose="020F0502020204030204" pitchFamily="34" charset="0"/>
                          <a:cs typeface="TimesNewRomanPSMT"/>
                        </a:rPr>
                        <a:t>Who the inject is</a:t>
                      </a:r>
                      <a:endParaRPr lang="en-CA" sz="11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100">
                          <a:effectLst/>
                          <a:latin typeface="TimesNewRomanPSMT"/>
                          <a:ea typeface="Calibri" panose="020F0502020204030204" pitchFamily="34" charset="0"/>
                          <a:cs typeface="TimesNewRomanPSMT"/>
                        </a:rPr>
                        <a:t>being sent to</a:t>
                      </a:r>
                      <a:endParaRPr lang="en-CA"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4487340"/>
                  </a:ext>
                </a:extLst>
              </a:tr>
              <a:tr h="520852">
                <a:tc gridSpan="2">
                  <a:txBody>
                    <a:bodyPr/>
                    <a:lstStyle/>
                    <a:p>
                      <a:pPr marL="0" marR="0" algn="l">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Inject method (email/phone/TMR etc.) and include actual email or phone #</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gridSpan="2">
                  <a:txBody>
                    <a:bodyPr/>
                    <a:lstStyle/>
                    <a:p>
                      <a:pPr marL="0" marR="0" algn="l">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Trusted Agent name and contact information</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a:txBody>
                    <a:bodyPr/>
                    <a:lstStyle/>
                    <a:p>
                      <a:pPr marL="0" marR="0" algn="l">
                        <a:spcBef>
                          <a:spcPts val="0"/>
                        </a:spcBef>
                        <a:spcAft>
                          <a:spcPts val="0"/>
                        </a:spcAft>
                      </a:pPr>
                      <a:r>
                        <a:rPr lang="en-CA" sz="1100">
                          <a:effectLst/>
                          <a:latin typeface="Times New Roman" panose="02020603050405020304" pitchFamily="18" charset="0"/>
                          <a:ea typeface="Calibri" panose="020F0502020204030204" pitchFamily="34" charset="0"/>
                          <a:cs typeface="Times New Roman" panose="02020603050405020304" pitchFamily="18" charset="0"/>
                        </a:rPr>
                        <a:t>Who will deliver inject (EXCON or Trusted Agent/Other</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1404479603"/>
                  </a:ext>
                </a:extLst>
              </a:tr>
              <a:tr h="513060">
                <a:tc gridSpan="2">
                  <a:txBody>
                    <a:bodyPr/>
                    <a:lstStyle/>
                    <a:p>
                      <a:pPr marL="0" marR="0" algn="l">
                        <a:spcBef>
                          <a:spcPts val="0"/>
                        </a:spcBef>
                        <a:spcAft>
                          <a:spcPts val="0"/>
                        </a:spcAft>
                      </a:pPr>
                      <a:r>
                        <a:rPr lang="en-CA" sz="1100">
                          <a:effectLst/>
                          <a:latin typeface="TimesNewRomanPSMT"/>
                          <a:ea typeface="Calibri" panose="020F0502020204030204" pitchFamily="34" charset="0"/>
                          <a:cs typeface="TimesNewRomanPSMT"/>
                        </a:rPr>
                        <a:t>How will the inject be sent</a:t>
                      </a:r>
                      <a:endParaRPr lang="en-CA" sz="11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100">
                          <a:effectLst/>
                          <a:latin typeface="TimesNewRomanPSMT"/>
                          <a:ea typeface="Calibri" panose="020F0502020204030204" pitchFamily="34" charset="0"/>
                          <a:cs typeface="TimesNewRomanPSMT"/>
                        </a:rPr>
                        <a:t>(Verbal/Phone/Email/Radio/Social</a:t>
                      </a:r>
                      <a:endParaRPr lang="en-CA" sz="11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100">
                          <a:effectLst/>
                          <a:latin typeface="TimesNewRomanPSMT"/>
                          <a:ea typeface="Calibri" panose="020F0502020204030204" pitchFamily="34" charset="0"/>
                          <a:cs typeface="TimesNewRomanPSMT"/>
                        </a:rPr>
                        <a:t>Media)</a:t>
                      </a:r>
                      <a:endParaRPr lang="en-CA"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gridSpan="2">
                  <a:txBody>
                    <a:bodyPr/>
                    <a:lstStyle/>
                    <a:p>
                      <a:pPr marL="0" marR="0" algn="l">
                        <a:spcBef>
                          <a:spcPts val="0"/>
                        </a:spcBef>
                        <a:spcAft>
                          <a:spcPts val="0"/>
                        </a:spcAft>
                      </a:pPr>
                      <a:r>
                        <a:rPr lang="en-CA" sz="1100" dirty="0">
                          <a:effectLst/>
                          <a:latin typeface="TimesNewRomanPSMT"/>
                          <a:ea typeface="Calibri" panose="020F0502020204030204" pitchFamily="34" charset="0"/>
                          <a:cs typeface="TimesNewRomanPSMT"/>
                        </a:rPr>
                        <a:t>Who created this inject and their</a:t>
                      </a:r>
                      <a:endParaRPr lang="en-CA" sz="1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100" dirty="0">
                          <a:effectLst/>
                          <a:latin typeface="TimesNewRomanPSMT"/>
                          <a:ea typeface="Calibri" panose="020F0502020204030204" pitchFamily="34" charset="0"/>
                          <a:cs typeface="TimesNewRomanPSMT"/>
                        </a:rPr>
                        <a:t>contact information.</a:t>
                      </a:r>
                      <a:endParaRPr lang="en-CA"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gn="l">
                        <a:spcBef>
                          <a:spcPts val="0"/>
                        </a:spcBef>
                        <a:spcAft>
                          <a:spcPts val="0"/>
                        </a:spcAft>
                      </a:pPr>
                      <a:r>
                        <a:rPr lang="en-CA" sz="1100" dirty="0">
                          <a:effectLst/>
                          <a:latin typeface="TimesNewRomanPSMT"/>
                          <a:ea typeface="Calibri" panose="020F0502020204030204" pitchFamily="34" charset="0"/>
                          <a:cs typeface="TimesNewRomanPSMT"/>
                        </a:rPr>
                        <a:t>Who is going to</a:t>
                      </a:r>
                      <a:endParaRPr lang="en-CA" sz="1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100" dirty="0">
                          <a:effectLst/>
                          <a:latin typeface="TimesNewRomanPSMT"/>
                          <a:ea typeface="Calibri" panose="020F0502020204030204" pitchFamily="34" charset="0"/>
                          <a:cs typeface="TimesNewRomanPSMT"/>
                        </a:rPr>
                        <a:t>send inject during</a:t>
                      </a:r>
                      <a:endParaRPr lang="en-CA" sz="1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100" dirty="0">
                          <a:effectLst/>
                          <a:latin typeface="TimesNewRomanPSMT"/>
                          <a:ea typeface="Calibri" panose="020F0502020204030204" pitchFamily="34" charset="0"/>
                          <a:cs typeface="TimesNewRomanPSMT"/>
                        </a:rPr>
                        <a:t>exercise</a:t>
                      </a:r>
                      <a:endParaRPr lang="en-CA"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8818113"/>
                  </a:ext>
                </a:extLst>
              </a:tr>
              <a:tr h="232058">
                <a:tc gridSpan="5">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Detailed information</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345261806"/>
                  </a:ext>
                </a:extLst>
              </a:tr>
              <a:tr h="2985079">
                <a:tc gridSpan="5">
                  <a:txBody>
                    <a:bodyPr/>
                    <a:lstStyle/>
                    <a:p>
                      <a:pPr marL="0" marR="0" algn="ctr">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FOR EXERCISE ***** FOR EXERCISE ***** FOR EXERCISE</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Who</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From: </a:t>
                      </a:r>
                      <a:r>
                        <a:rPr lang="en-CA" sz="1200" dirty="0">
                          <a:effectLst/>
                          <a:latin typeface="TimesNewRomanPSMT"/>
                          <a:ea typeface="Calibri" panose="020F0502020204030204" pitchFamily="34" charset="0"/>
                          <a:cs typeface="TimesNewRomanPSMT"/>
                        </a:rPr>
                        <a:t>Who will send this inject containing all information? (name, number, contact info, if it</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NewRomanPSMT"/>
                          <a:ea typeface="Calibri" panose="020F0502020204030204" pitchFamily="34" charset="0"/>
                          <a:cs typeface="TimesNewRomanPSMT"/>
                        </a:rPr>
                        <a:t>                       is Simulated, position)</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To:    </a:t>
                      </a:r>
                      <a:r>
                        <a:rPr lang="en-CA" sz="1200" dirty="0">
                          <a:effectLst/>
                          <a:latin typeface="TimesNewRomanPSMT"/>
                          <a:ea typeface="Calibri" panose="020F0502020204030204" pitchFamily="34" charset="0"/>
                          <a:cs typeface="TimesNewRomanPSMT"/>
                        </a:rPr>
                        <a:t>Who will receive this inject containing all information? (name, number or email to be</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NewRomanPSMT"/>
                          <a:ea typeface="Calibri" panose="020F0502020204030204" pitchFamily="34" charset="0"/>
                          <a:cs typeface="TimesNewRomanPSMT"/>
                        </a:rPr>
                        <a:t>                      contacted, is it going to EXCON or actual person)</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What</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dirty="0">
                          <a:effectLst/>
                          <a:latin typeface="TimesNewRomanPSMT"/>
                          <a:ea typeface="Calibri" panose="020F0502020204030204" pitchFamily="34" charset="0"/>
                          <a:cs typeface="TimesNewRomanPSMT"/>
                        </a:rPr>
                        <a:t>What is the main focus of this inject? (flooding/EOC activation/Fire/missing person etc.)</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When</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dirty="0">
                          <a:effectLst/>
                          <a:latin typeface="TimesNewRomanPSMT"/>
                          <a:ea typeface="Calibri" panose="020F0502020204030204" pitchFamily="34" charset="0"/>
                          <a:cs typeface="TimesNewRomanPSMT"/>
                        </a:rPr>
                        <a:t>When will this inject occur?</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Where</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dirty="0">
                          <a:effectLst/>
                          <a:latin typeface="TimesNewRomanPSMT"/>
                          <a:ea typeface="Calibri" panose="020F0502020204030204" pitchFamily="34" charset="0"/>
                          <a:cs typeface="TimesNewRomanPSMT"/>
                        </a:rPr>
                        <a:t>Where will this inject occur?</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Details</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dirty="0">
                          <a:effectLst/>
                          <a:latin typeface="TimesNewRomanPSMT"/>
                          <a:ea typeface="Calibri" panose="020F0502020204030204" pitchFamily="34" charset="0"/>
                          <a:cs typeface="TimesNewRomanPSMT"/>
                        </a:rPr>
                        <a:t>All the information and details that will be passed to the person receiving this inject.</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CA" sz="1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FOR EXERCISE ***** FOR EXERCISE ***** FOR EXERCISE</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9036" marR="3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998173703"/>
                  </a:ext>
                </a:extLst>
              </a:tr>
              <a:tr h="260426">
                <a:tc gridSpan="5">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Instructions – Details on who will deliver this inject (i.e. EXCON acting as Fire Chief will call…..)</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464698489"/>
                  </a:ext>
                </a:extLst>
              </a:tr>
              <a:tr h="559702">
                <a:tc gridSpan="5">
                  <a:txBody>
                    <a:bodyPr/>
                    <a:lstStyle/>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dirty="0">
                          <a:effectLst/>
                          <a:latin typeface="TimesNewRomanPSMT"/>
                          <a:ea typeface="Calibri" panose="020F0502020204030204" pitchFamily="34" charset="0"/>
                          <a:cs typeface="TimesNewRomanPSMT"/>
                        </a:rPr>
                        <a:t>How will this inject be incorporated into the exercise. When it is time to insert this inject into the</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NewRomanPSMT"/>
                          <a:ea typeface="Calibri" panose="020F0502020204030204" pitchFamily="34" charset="0"/>
                          <a:cs typeface="TimesNewRomanPSMT"/>
                        </a:rPr>
                        <a:t>exercise what are the instructions on how it will be issued.</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NewRomanPSMT"/>
                          <a:ea typeface="Calibri" panose="020F0502020204030204" pitchFamily="34" charset="0"/>
                          <a:cs typeface="TimesNewRomanPSMT"/>
                        </a:rPr>
                        <a:t>Detailed out so anyone can issue this inject.</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9036" marR="3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142694919"/>
                  </a:ext>
                </a:extLst>
              </a:tr>
              <a:tr h="232058">
                <a:tc gridSpan="5">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Expected action by Blue Player – The organization/person(s) receiving the inject should do what</a:t>
                      </a:r>
                    </a:p>
                  </a:txBody>
                  <a:tcPr marL="39036" marR="390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08705139"/>
                  </a:ext>
                </a:extLst>
              </a:tr>
              <a:tr h="651065">
                <a:tc gridSpan="5">
                  <a:txBody>
                    <a:bodyPr/>
                    <a:lstStyle/>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dirty="0">
                          <a:effectLst/>
                          <a:latin typeface="TimesNewRomanPSMT"/>
                          <a:ea typeface="Calibri" panose="020F0502020204030204" pitchFamily="34" charset="0"/>
                          <a:cs typeface="TimesNewRomanPSMT"/>
                        </a:rPr>
                        <a:t>When this inject has occurred what can be expected to happen from the exercise participants. What is</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NewRomanPSMT"/>
                          <a:ea typeface="Calibri" panose="020F0502020204030204" pitchFamily="34" charset="0"/>
                          <a:cs typeface="TimesNewRomanPSMT"/>
                        </a:rPr>
                        <a:t>the expected outcome?</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NewRomanPSMT"/>
                          <a:ea typeface="Calibri" panose="020F0502020204030204" pitchFamily="34" charset="0"/>
                          <a:cs typeface="TimesNewRomanPSMT"/>
                        </a:rPr>
                        <a:t>This will allow organizations to self-evaluate and ensure your objectives have been met.</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9036" marR="390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025855456"/>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334C8E4-D21F-4D82-BA67-4EE70E8E9735}"/>
              </a:ext>
            </a:extLst>
          </p:cNvPr>
          <p:cNvGraphicFramePr>
            <a:graphicFrameLocks noGrp="1"/>
          </p:cNvGraphicFramePr>
          <p:nvPr>
            <p:ph idx="1"/>
            <p:extLst>
              <p:ext uri="{D42A27DB-BD31-4B8C-83A1-F6EECF244321}">
                <p14:modId xmlns:p14="http://schemas.microsoft.com/office/powerpoint/2010/main" val="2884641465"/>
              </p:ext>
            </p:extLst>
          </p:nvPr>
        </p:nvGraphicFramePr>
        <p:xfrm>
          <a:off x="2624425" y="64009"/>
          <a:ext cx="6601967" cy="6793991"/>
        </p:xfrm>
        <a:graphic>
          <a:graphicData uri="http://schemas.openxmlformats.org/drawingml/2006/table">
            <a:tbl>
              <a:tblPr firstRow="1" firstCol="1" lastRow="1" lastCol="1" bandRow="1" bandCol="1"/>
              <a:tblGrid>
                <a:gridCol w="1320262">
                  <a:extLst>
                    <a:ext uri="{9D8B030D-6E8A-4147-A177-3AD203B41FA5}">
                      <a16:colId xmlns:a16="http://schemas.microsoft.com/office/drawing/2014/main" val="914165002"/>
                    </a:ext>
                  </a:extLst>
                </a:gridCol>
                <a:gridCol w="1320262">
                  <a:extLst>
                    <a:ext uri="{9D8B030D-6E8A-4147-A177-3AD203B41FA5}">
                      <a16:colId xmlns:a16="http://schemas.microsoft.com/office/drawing/2014/main" val="3396432649"/>
                    </a:ext>
                  </a:extLst>
                </a:gridCol>
                <a:gridCol w="1320262">
                  <a:extLst>
                    <a:ext uri="{9D8B030D-6E8A-4147-A177-3AD203B41FA5}">
                      <a16:colId xmlns:a16="http://schemas.microsoft.com/office/drawing/2014/main" val="4176983475"/>
                    </a:ext>
                  </a:extLst>
                </a:gridCol>
                <a:gridCol w="1181809">
                  <a:extLst>
                    <a:ext uri="{9D8B030D-6E8A-4147-A177-3AD203B41FA5}">
                      <a16:colId xmlns:a16="http://schemas.microsoft.com/office/drawing/2014/main" val="1536953501"/>
                    </a:ext>
                  </a:extLst>
                </a:gridCol>
                <a:gridCol w="1459372">
                  <a:extLst>
                    <a:ext uri="{9D8B030D-6E8A-4147-A177-3AD203B41FA5}">
                      <a16:colId xmlns:a16="http://schemas.microsoft.com/office/drawing/2014/main" val="3725507296"/>
                    </a:ext>
                  </a:extLst>
                </a:gridCol>
              </a:tblGrid>
              <a:tr h="222248">
                <a:tc>
                  <a:txBody>
                    <a:bodyPr/>
                    <a:lstStyle/>
                    <a:p>
                      <a:pPr marL="0" marR="0" algn="l">
                        <a:spcBef>
                          <a:spcPts val="0"/>
                        </a:spcBef>
                        <a:spcAft>
                          <a:spcPts val="0"/>
                        </a:spcAft>
                      </a:pPr>
                      <a:r>
                        <a:rPr lang="en-CA" sz="1400">
                          <a:effectLst/>
                          <a:latin typeface="Times New Roman" panose="02020603050405020304" pitchFamily="18" charset="0"/>
                          <a:ea typeface="Calibri" panose="020F0502020204030204" pitchFamily="34" charset="0"/>
                          <a:cs typeface="Times New Roman" panose="02020603050405020304" pitchFamily="18" charset="0"/>
                        </a:rPr>
                        <a:t>Inject #</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l">
                        <a:spcBef>
                          <a:spcPts val="0"/>
                        </a:spcBef>
                        <a:spcAft>
                          <a:spcPts val="0"/>
                        </a:spcAft>
                      </a:pPr>
                      <a:r>
                        <a:rPr lang="en-CA" sz="1400">
                          <a:effectLst/>
                          <a:latin typeface="Times New Roman" panose="02020603050405020304" pitchFamily="18" charset="0"/>
                          <a:ea typeface="Calibri" panose="020F0502020204030204" pitchFamily="34" charset="0"/>
                          <a:cs typeface="Times New Roman" panose="02020603050405020304" pitchFamily="18" charset="0"/>
                        </a:rPr>
                        <a:t>Date</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l">
                        <a:spcBef>
                          <a:spcPts val="0"/>
                        </a:spcBef>
                        <a:spcAft>
                          <a:spcPts val="0"/>
                        </a:spcAft>
                      </a:pPr>
                      <a:r>
                        <a:rPr lang="en-CA" sz="1400" dirty="0">
                          <a:effectLst/>
                          <a:latin typeface="Times New Roman" panose="02020603050405020304" pitchFamily="18" charset="0"/>
                          <a:ea typeface="Calibri" panose="020F0502020204030204" pitchFamily="34" charset="0"/>
                          <a:cs typeface="Times New Roman" panose="02020603050405020304" pitchFamily="18" charset="0"/>
                        </a:rPr>
                        <a:t>Time</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l">
                        <a:spcBef>
                          <a:spcPts val="0"/>
                        </a:spcBef>
                        <a:spcAft>
                          <a:spcPts val="0"/>
                        </a:spcAft>
                      </a:pPr>
                      <a:r>
                        <a:rPr lang="en-CA" sz="1400">
                          <a:effectLst/>
                          <a:latin typeface="Times New Roman" panose="02020603050405020304" pitchFamily="18" charset="0"/>
                          <a:ea typeface="Calibri" panose="020F0502020204030204" pitchFamily="34" charset="0"/>
                          <a:cs typeface="Times New Roman" panose="02020603050405020304" pitchFamily="18" charset="0"/>
                        </a:rPr>
                        <a:t>From</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l">
                        <a:spcBef>
                          <a:spcPts val="0"/>
                        </a:spcBef>
                        <a:spcAft>
                          <a:spcPts val="0"/>
                        </a:spcAft>
                      </a:pPr>
                      <a:r>
                        <a:rPr lang="en-CA" sz="1400" dirty="0">
                          <a:effectLst/>
                          <a:latin typeface="Times New Roman" panose="02020603050405020304" pitchFamily="18" charset="0"/>
                          <a:ea typeface="Calibri" panose="020F0502020204030204" pitchFamily="34" charset="0"/>
                          <a:cs typeface="Times New Roman" panose="02020603050405020304" pitchFamily="18" charset="0"/>
                        </a:rPr>
                        <a:t>To</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906329433"/>
                  </a:ext>
                </a:extLst>
              </a:tr>
              <a:tr h="413390">
                <a:tc>
                  <a:txBody>
                    <a:bodyPr/>
                    <a:lstStyle/>
                    <a:p>
                      <a:pPr marL="0" marR="0" algn="ctr">
                        <a:spcBef>
                          <a:spcPts val="0"/>
                        </a:spcBef>
                        <a:spcAft>
                          <a:spcPts val="0"/>
                        </a:spcAft>
                      </a:pPr>
                      <a:r>
                        <a:rPr lang="en-CA" sz="1400">
                          <a:effectLst/>
                          <a:latin typeface="Times New Roman" panose="02020603050405020304" pitchFamily="18" charset="0"/>
                          <a:ea typeface="Calibri" panose="020F0502020204030204" pitchFamily="34" charset="0"/>
                          <a:cs typeface="Times New Roman" panose="02020603050405020304" pitchFamily="18" charset="0"/>
                        </a:rPr>
                        <a:t> </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02 June</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1100hrs</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EXCON- Fire Center</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PEOC DERD Rep </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6658469"/>
                  </a:ext>
                </a:extLst>
              </a:tr>
              <a:tr h="210007">
                <a:tc gridSpan="2">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Inject method</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gridSpan="2">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TA Contact information</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Action by</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2824272694"/>
                  </a:ext>
                </a:extLst>
              </a:tr>
              <a:tr h="210007">
                <a:tc gridSpan="2">
                  <a:txBody>
                    <a:bodyPr/>
                    <a:lstStyle/>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Telephone - 453 - 9999  </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gridSpan="2">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Pete Lussier 111-2222</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EXCON</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0370774"/>
                  </a:ext>
                </a:extLst>
              </a:tr>
              <a:tr h="210007">
                <a:tc gridSpan="5">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Detailed information</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712473694"/>
                  </a:ext>
                </a:extLst>
              </a:tr>
              <a:tr h="4133899">
                <a:tc gridSpan="5">
                  <a:txBody>
                    <a:bodyPr/>
                    <a:lstStyle/>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CA" sz="1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FOR EXERCISE ***** FOR EXERCISE ***** FOR EXERCISE</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Who</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From:  Fire Center</a:t>
                      </a: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To: PEOC DERD Rep - Eric</a:t>
                      </a: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What</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Significant Fire underway in Grand Manan</a:t>
                      </a: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When</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02 Jun</a:t>
                      </a: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Where</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Grand Manan near Miller Pond at 44°41'12.9"N 66°49'37.1"W.  </a:t>
                      </a: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l">
                        <a:spcBef>
                          <a:spcPts val="0"/>
                        </a:spcBef>
                        <a:spcAft>
                          <a:spcPts val="0"/>
                        </a:spcAft>
                      </a:pPr>
                      <a:r>
                        <a:rPr lang="en-CA" sz="1200" b="1" dirty="0">
                          <a:effectLst/>
                          <a:latin typeface="Times New Roman" panose="02020603050405020304" pitchFamily="18" charset="0"/>
                          <a:ea typeface="Calibri" panose="020F0502020204030204" pitchFamily="34" charset="0"/>
                          <a:cs typeface="Times New Roman" panose="02020603050405020304" pitchFamily="18" charset="0"/>
                        </a:rPr>
                        <a:t>Details</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CA" sz="1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Exercise,  Exercise;  Exercise</a:t>
                      </a:r>
                    </a:p>
                    <a:p>
                      <a:pPr marL="0" marR="0" algn="l">
                        <a:spcBef>
                          <a:spcPts val="0"/>
                        </a:spcBef>
                        <a:spcAft>
                          <a:spcPts val="0"/>
                        </a:spcAft>
                      </a:pP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There is a Large Wildfire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on </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Grand Manan near Miller Pond  44°41'12.9"N 66°49'37.1"W.  We have 2x Water Bombers contracted from Que with ETA 7hrs. The fire is not under control and is approx. 90ha. All avail pers </a:t>
                      </a:r>
                      <a:r>
                        <a:rPr lang="en-CA" sz="1200" dirty="0" err="1">
                          <a:effectLst/>
                          <a:latin typeface="Times New Roman" panose="02020603050405020304" pitchFamily="18" charset="0"/>
                          <a:ea typeface="Calibri" panose="020F0502020204030204" pitchFamily="34" charset="0"/>
                          <a:cs typeface="Times New Roman" panose="02020603050405020304" pitchFamily="18" charset="0"/>
                        </a:rPr>
                        <a:t>enroute</a:t>
                      </a: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but no ferry services available and we are working on solution.  See what can be done on your end to support.  </a:t>
                      </a:r>
                      <a:r>
                        <a:rPr lang="en-CA" sz="1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Exercise,  Exercise;  Exercise</a:t>
                      </a: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l">
                        <a:spcBef>
                          <a:spcPts val="0"/>
                        </a:spcBef>
                        <a:spcAft>
                          <a:spcPts val="0"/>
                        </a:spcAft>
                      </a:pPr>
                      <a:r>
                        <a:rPr lang="en-CA" sz="1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CA" sz="1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FOR EXERCISE ***** FOR EXERCISE ***** FOR EXERCISE</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3150" marR="43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564122466"/>
                  </a:ext>
                </a:extLst>
              </a:tr>
              <a:tr h="210007">
                <a:tc gridSpan="5">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Instructions</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235956950"/>
                  </a:ext>
                </a:extLst>
              </a:tr>
              <a:tr h="561029">
                <a:tc gridSpan="5">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EXCON calls DERD Rep in PEOC with fire details – not much known ATT</a:t>
                      </a:r>
                    </a:p>
                    <a:p>
                      <a:pPr marL="0" marR="0" algn="l">
                        <a:spcBef>
                          <a:spcPts val="120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 </a:t>
                      </a:r>
                    </a:p>
                  </a:txBody>
                  <a:tcPr marL="43150" marR="43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464328201"/>
                  </a:ext>
                </a:extLst>
              </a:tr>
              <a:tr h="210007">
                <a:tc gridSpan="5">
                  <a:txBody>
                    <a:bodyPr/>
                    <a:lstStyle/>
                    <a:p>
                      <a:pPr marL="0" marR="0" algn="l">
                        <a:spcBef>
                          <a:spcPts val="0"/>
                        </a:spcBef>
                        <a:spcAft>
                          <a:spcPts val="0"/>
                        </a:spcAft>
                      </a:pPr>
                      <a:r>
                        <a:rPr lang="en-CA" sz="1200">
                          <a:effectLst/>
                          <a:latin typeface="Times New Roman" panose="02020603050405020304" pitchFamily="18" charset="0"/>
                          <a:ea typeface="Calibri" panose="020F0502020204030204" pitchFamily="34" charset="0"/>
                          <a:cs typeface="Times New Roman" panose="02020603050405020304" pitchFamily="18" charset="0"/>
                        </a:rPr>
                        <a:t>Expected action by Blue Player</a:t>
                      </a:r>
                    </a:p>
                  </a:txBody>
                  <a:tcPr marL="43150" marR="431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377303634"/>
                  </a:ext>
                </a:extLst>
              </a:tr>
              <a:tr h="413390">
                <a:tc gridSpan="5">
                  <a:txBody>
                    <a:bodyPr/>
                    <a:lstStyle/>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DERD should brief PEOC and examine communities in area with view to evacuate</a:t>
                      </a:r>
                    </a:p>
                    <a:p>
                      <a:pPr marL="0" marR="0" algn="l">
                        <a:spcBef>
                          <a:spcPts val="0"/>
                        </a:spcBef>
                        <a:spcAft>
                          <a:spcPts val="0"/>
                        </a:spcAft>
                      </a:pPr>
                      <a:r>
                        <a:rPr lang="en-CA" sz="12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43150" marR="43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567794826"/>
                  </a:ext>
                </a:extLst>
              </a:tr>
            </a:tbl>
          </a:graphicData>
        </a:graphic>
      </p:graphicFrame>
      <p:sp>
        <p:nvSpPr>
          <p:cNvPr id="8" name="TextBox 1">
            <a:extLst>
              <a:ext uri="{FF2B5EF4-FFF2-40B4-BE49-F238E27FC236}">
                <a16:creationId xmlns:a16="http://schemas.microsoft.com/office/drawing/2014/main" id="{EC9ADDB1-EECA-425C-99F4-A33E65CDB480}"/>
              </a:ext>
            </a:extLst>
          </p:cNvPr>
          <p:cNvSpPr txBox="1">
            <a:spLocks noChangeArrowheads="1"/>
          </p:cNvSpPr>
          <p:nvPr/>
        </p:nvSpPr>
        <p:spPr bwMode="auto">
          <a:xfrm rot="18768078">
            <a:off x="-187408" y="1827868"/>
            <a:ext cx="281531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dirty="0">
                <a:solidFill>
                  <a:prstClr val="black"/>
                </a:solidFill>
                <a:latin typeface="Arial" panose="020B0604020202020204" pitchFamily="34" charset="0"/>
                <a:cs typeface="Arial" panose="020B0604020202020204" pitchFamily="34" charset="0"/>
              </a:rPr>
              <a:t>Inject Example</a:t>
            </a:r>
          </a:p>
        </p:txBody>
      </p:sp>
      <p:sp>
        <p:nvSpPr>
          <p:cNvPr id="9" name="TextBox 1">
            <a:extLst>
              <a:ext uri="{FF2B5EF4-FFF2-40B4-BE49-F238E27FC236}">
                <a16:creationId xmlns:a16="http://schemas.microsoft.com/office/drawing/2014/main" id="{099D022E-A49A-4626-BBF6-C402F7C3572A}"/>
              </a:ext>
            </a:extLst>
          </p:cNvPr>
          <p:cNvSpPr txBox="1">
            <a:spLocks noChangeArrowheads="1"/>
          </p:cNvSpPr>
          <p:nvPr/>
        </p:nvSpPr>
        <p:spPr bwMode="auto">
          <a:xfrm rot="2568184">
            <a:off x="9285095" y="1890047"/>
            <a:ext cx="281531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dirty="0">
                <a:solidFill>
                  <a:prstClr val="black"/>
                </a:solidFill>
                <a:latin typeface="Arial" panose="020B0604020202020204" pitchFamily="34" charset="0"/>
                <a:cs typeface="Arial" panose="020B0604020202020204" pitchFamily="34" charset="0"/>
              </a:rPr>
              <a:t>Inject Example</a:t>
            </a:r>
          </a:p>
        </p:txBody>
      </p:sp>
    </p:spTree>
    <p:extLst>
      <p:ext uri="{BB962C8B-B14F-4D97-AF65-F5344CB8AC3E}">
        <p14:creationId xmlns:p14="http://schemas.microsoft.com/office/powerpoint/2010/main" val="1634917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C9B1111-AFB0-415A-9262-700BF534B18E}"/>
              </a:ext>
            </a:extLst>
          </p:cNvPr>
          <p:cNvGraphicFramePr>
            <a:graphicFrameLocks noGrp="1"/>
          </p:cNvGraphicFramePr>
          <p:nvPr>
            <p:extLst>
              <p:ext uri="{D42A27DB-BD31-4B8C-83A1-F6EECF244321}">
                <p14:modId xmlns:p14="http://schemas.microsoft.com/office/powerpoint/2010/main" val="1774783013"/>
              </p:ext>
            </p:extLst>
          </p:nvPr>
        </p:nvGraphicFramePr>
        <p:xfrm>
          <a:off x="3054096" y="0"/>
          <a:ext cx="5888735" cy="6874602"/>
        </p:xfrm>
        <a:graphic>
          <a:graphicData uri="http://schemas.openxmlformats.org/drawingml/2006/table">
            <a:tbl>
              <a:tblPr firstRow="1" firstCol="1" bandRow="1"/>
              <a:tblGrid>
                <a:gridCol w="1178101">
                  <a:extLst>
                    <a:ext uri="{9D8B030D-6E8A-4147-A177-3AD203B41FA5}">
                      <a16:colId xmlns:a16="http://schemas.microsoft.com/office/drawing/2014/main" val="417050839"/>
                    </a:ext>
                  </a:extLst>
                </a:gridCol>
                <a:gridCol w="1178101">
                  <a:extLst>
                    <a:ext uri="{9D8B030D-6E8A-4147-A177-3AD203B41FA5}">
                      <a16:colId xmlns:a16="http://schemas.microsoft.com/office/drawing/2014/main" val="2814574118"/>
                    </a:ext>
                  </a:extLst>
                </a:gridCol>
                <a:gridCol w="1175739">
                  <a:extLst>
                    <a:ext uri="{9D8B030D-6E8A-4147-A177-3AD203B41FA5}">
                      <a16:colId xmlns:a16="http://schemas.microsoft.com/office/drawing/2014/main" val="1772385244"/>
                    </a:ext>
                  </a:extLst>
                </a:gridCol>
                <a:gridCol w="1054681">
                  <a:extLst>
                    <a:ext uri="{9D8B030D-6E8A-4147-A177-3AD203B41FA5}">
                      <a16:colId xmlns:a16="http://schemas.microsoft.com/office/drawing/2014/main" val="3979177211"/>
                    </a:ext>
                  </a:extLst>
                </a:gridCol>
                <a:gridCol w="1302113">
                  <a:extLst>
                    <a:ext uri="{9D8B030D-6E8A-4147-A177-3AD203B41FA5}">
                      <a16:colId xmlns:a16="http://schemas.microsoft.com/office/drawing/2014/main" val="4263024698"/>
                    </a:ext>
                  </a:extLst>
                </a:gridCol>
              </a:tblGrid>
              <a:tr h="304859">
                <a:tc>
                  <a:txBody>
                    <a:bodyPr/>
                    <a:lstStyle/>
                    <a:p>
                      <a:pPr marL="2540"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Inject #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3175"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Date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Time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3175"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From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3175" marR="0" algn="l">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604102784"/>
                  </a:ext>
                </a:extLst>
              </a:tr>
              <a:tr h="368341">
                <a:tc>
                  <a:txBody>
                    <a:bodyPr/>
                    <a:lstStyle/>
                    <a:p>
                      <a:pPr marL="40640" marR="0" algn="ctr">
                        <a:lnSpc>
                          <a:spcPct val="107000"/>
                        </a:lnSpc>
                        <a:spcBef>
                          <a:spcPts val="0"/>
                        </a:spcBef>
                        <a:spcAft>
                          <a:spcPts val="0"/>
                        </a:spcAft>
                      </a:pPr>
                      <a:endPar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910" marR="0" algn="ctr">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02 June 2020</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marR="0" algn="ctr">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1315hrs</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Upper K-FD Dep Chief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175" marR="0" algn="ctr">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Municipal Office</a:t>
                      </a:r>
                    </a:p>
                    <a:p>
                      <a:pPr marL="3175" marR="0" algn="ctr">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2369 Route 640</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9215784"/>
                  </a:ext>
                </a:extLst>
              </a:tr>
              <a:tr h="307719">
                <a:tc gridSpan="2">
                  <a:txBody>
                    <a:bodyPr/>
                    <a:lstStyle/>
                    <a:p>
                      <a:pPr marL="2540"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Inject method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gridSpan="2">
                  <a:txBody>
                    <a:bodyPr/>
                    <a:lstStyle/>
                    <a:p>
                      <a:pPr marL="0"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 Contact information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a:txBody>
                    <a:bodyPr/>
                    <a:lstStyle/>
                    <a:p>
                      <a:pPr marL="3175"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Action by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41590051"/>
                  </a:ext>
                </a:extLst>
              </a:tr>
              <a:tr h="368341">
                <a:tc gridSpan="2">
                  <a:txBody>
                    <a:bodyPr/>
                    <a:lstStyle/>
                    <a:p>
                      <a:pPr marL="2540"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Phone:  460-1111</a:t>
                      </a:r>
                    </a:p>
                  </a:txBody>
                  <a:tcPr marL="42218" marR="46238" marT="683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gridSpan="2">
                  <a:txBody>
                    <a:bodyPr/>
                    <a:lstStyle/>
                    <a:p>
                      <a:pPr marL="0" marR="0" algn="l">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Cathy Lussier- EOC Clerk</a:t>
                      </a:r>
                    </a:p>
                    <a:p>
                      <a:pPr marL="0" marR="0" algn="l">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460-1111</a:t>
                      </a:r>
                    </a:p>
                  </a:txBody>
                  <a:tcPr marL="42218" marR="46238" marT="683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3175" marR="0" algn="l">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p>
                    <a:p>
                      <a:pPr marL="3175" marR="0" algn="l">
                        <a:lnSpc>
                          <a:spcPct val="107000"/>
                        </a:lnSpc>
                        <a:spcBef>
                          <a:spcPts val="0"/>
                        </a:spcBef>
                        <a:spcAft>
                          <a:spcPts val="0"/>
                        </a:spcAft>
                      </a:pPr>
                      <a:endPar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218" marR="46238" marT="683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9160037"/>
                  </a:ext>
                </a:extLst>
              </a:tr>
              <a:tr h="304859">
                <a:tc gridSpan="5">
                  <a:txBody>
                    <a:bodyPr/>
                    <a:lstStyle/>
                    <a:p>
                      <a:pPr marL="2540"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Detailed information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265075629"/>
                  </a:ext>
                </a:extLst>
              </a:tr>
              <a:tr h="3120400">
                <a:tc gridSpan="5">
                  <a:txBody>
                    <a:bodyPr/>
                    <a:lstStyle/>
                    <a:p>
                      <a:pPr marL="2540" marR="0" algn="ctr">
                        <a:lnSpc>
                          <a:spcPct val="107000"/>
                        </a:lnSpc>
                        <a:spcBef>
                          <a:spcPts val="0"/>
                        </a:spcBef>
                        <a:spcAft>
                          <a:spcPts val="0"/>
                        </a:spcAft>
                      </a:pPr>
                      <a:r>
                        <a:rPr lang="en-CA"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FOR EXERCISE ***** FOR EXERCISE ***** FOR EXERCISE </a:t>
                      </a:r>
                      <a:endPar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2540" marR="0" algn="l">
                        <a:lnSpc>
                          <a:spcPct val="107000"/>
                        </a:lnSpc>
                        <a:spcBef>
                          <a:spcPts val="0"/>
                        </a:spcBef>
                        <a:spcAft>
                          <a:spcPts val="0"/>
                        </a:spcAft>
                      </a:pPr>
                      <a:r>
                        <a:rPr lang="en-CA"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2540" marR="0" algn="l">
                        <a:lnSpc>
                          <a:spcPct val="107000"/>
                        </a:lnSpc>
                        <a:spcBef>
                          <a:spcPts val="0"/>
                        </a:spcBef>
                        <a:spcAft>
                          <a:spcPts val="0"/>
                        </a:spcAft>
                      </a:pPr>
                      <a:r>
                        <a:rPr lang="en-CA"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Who</a:t>
                      </a: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From</a:t>
                      </a: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Upper </a:t>
                      </a:r>
                      <a:r>
                        <a:rPr lang="en-CA"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Kingclear</a:t>
                      </a: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FD – Dep Chief Crouse</a:t>
                      </a:r>
                    </a:p>
                    <a:p>
                      <a:pPr marL="2540" marR="21590" algn="just">
                        <a:lnSpc>
                          <a:spcPct val="98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a:t>
                      </a: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Pete Hackett – Hanwell Municipal Emergency Coordinator</a:t>
                      </a:r>
                    </a:p>
                    <a:p>
                      <a:pPr marL="2540" marR="3461385" algn="just">
                        <a:lnSpc>
                          <a:spcPct val="98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2540" marR="0" algn="l">
                        <a:lnSpc>
                          <a:spcPct val="107000"/>
                        </a:lnSpc>
                        <a:spcBef>
                          <a:spcPts val="0"/>
                        </a:spcBef>
                        <a:spcAft>
                          <a:spcPts val="0"/>
                        </a:spcAft>
                      </a:pPr>
                      <a:r>
                        <a:rPr lang="en-CA"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a:t>
                      </a: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Fire due to hurricane-force winds tearing wires/masts from home.</a:t>
                      </a:r>
                    </a:p>
                    <a:p>
                      <a:pPr marL="2540" marR="0" algn="l">
                        <a:lnSpc>
                          <a:spcPct val="107000"/>
                        </a:lnSpc>
                        <a:spcBef>
                          <a:spcPts val="0"/>
                        </a:spcBef>
                        <a:spcAft>
                          <a:spcPts val="0"/>
                        </a:spcAft>
                      </a:pPr>
                      <a:r>
                        <a:rPr lang="en-CA"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When</a:t>
                      </a: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02 June</a:t>
                      </a:r>
                    </a:p>
                    <a:p>
                      <a:pPr marL="2540" marR="0" algn="l">
                        <a:lnSpc>
                          <a:spcPct val="107000"/>
                        </a:lnSpc>
                        <a:spcBef>
                          <a:spcPts val="0"/>
                        </a:spcBef>
                        <a:spcAft>
                          <a:spcPts val="0"/>
                        </a:spcAft>
                      </a:pPr>
                      <a:r>
                        <a:rPr lang="en-CA"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Where</a:t>
                      </a: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Michael Avenue, Hanwell NB</a:t>
                      </a:r>
                    </a:p>
                    <a:p>
                      <a:pPr marL="2540" marR="0" algn="l">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2540" marR="0" algn="l">
                        <a:lnSpc>
                          <a:spcPct val="107000"/>
                        </a:lnSpc>
                        <a:spcBef>
                          <a:spcPts val="0"/>
                        </a:spcBef>
                        <a:spcAft>
                          <a:spcPts val="0"/>
                        </a:spcAft>
                      </a:pPr>
                      <a:r>
                        <a:rPr lang="en-CA"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Details</a:t>
                      </a: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Exercise  </a:t>
                      </a:r>
                      <a:r>
                        <a:rPr lang="en-CA" sz="12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Exercise</a:t>
                      </a:r>
                      <a:r>
                        <a:rPr lang="en-CA"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2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Exercise</a:t>
                      </a:r>
                      <a:endParaRPr lang="en-CA"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2540" marR="0" algn="l">
                        <a:lnSpc>
                          <a:spcPct val="107000"/>
                        </a:lnSpc>
                        <a:spcBef>
                          <a:spcPts val="0"/>
                        </a:spcBef>
                        <a:spcAft>
                          <a:spcPts val="1075"/>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Mr</a:t>
                      </a: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Hackett, this is the FD Chief calling to inform you that there are power lines down due to high winds from the weather; two homes on Michael Avenue in Hanwell have caught fire due to wires/masts ripped from homes. We have all available pers here and have concerns over how close this is to other structures in the area that may be affected due to the high winds fanning flames and smoke plume. </a:t>
                      </a:r>
                    </a:p>
                    <a:p>
                      <a:pPr marL="2540" marR="0" algn="l">
                        <a:lnSpc>
                          <a:spcPct val="107000"/>
                        </a:lnSpc>
                        <a:spcBef>
                          <a:spcPts val="0"/>
                        </a:spcBef>
                        <a:spcAft>
                          <a:spcPts val="1075"/>
                        </a:spcAft>
                      </a:pPr>
                      <a:r>
                        <a:rPr lang="en-CA"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FOR EXERCISE ***** FOR EXERCISE ***** FOR EXERCISE </a:t>
                      </a:r>
                      <a:endPar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2218" marR="46238" marT="683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49052301"/>
                  </a:ext>
                </a:extLst>
              </a:tr>
              <a:tr h="304859">
                <a:tc gridSpan="5">
                  <a:txBody>
                    <a:bodyPr/>
                    <a:lstStyle/>
                    <a:p>
                      <a:pPr marL="2540"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Instructions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113396752"/>
                  </a:ext>
                </a:extLst>
              </a:tr>
              <a:tr h="752614">
                <a:tc gridSpan="5">
                  <a:txBody>
                    <a:bodyPr/>
                    <a:lstStyle/>
                    <a:p>
                      <a:pPr marL="2540" marR="0" algn="l">
                        <a:lnSpc>
                          <a:spcPct val="107000"/>
                        </a:lnSpc>
                        <a:spcBef>
                          <a:spcPts val="0"/>
                        </a:spcBef>
                        <a:spcAft>
                          <a:spcPts val="1075"/>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UKFD is on-site to fight fire; concern over how close this is to Jilly Beans daycare and other homes in the area that may be affected due to the high winds fanning flames and plume. </a:t>
                      </a:r>
                    </a:p>
                    <a:p>
                      <a:pPr marL="2540" marR="0" algn="l">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42218" marR="46238" marT="683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639679291"/>
                  </a:ext>
                </a:extLst>
              </a:tr>
              <a:tr h="307719">
                <a:tc gridSpan="5">
                  <a:txBody>
                    <a:bodyPr/>
                    <a:lstStyle/>
                    <a:p>
                      <a:pPr marL="2540" marR="0" algn="l">
                        <a:lnSpc>
                          <a:spcPct val="107000"/>
                        </a:lnSpc>
                        <a:spcBef>
                          <a:spcPts val="0"/>
                        </a:spcBef>
                        <a:spcAft>
                          <a:spcPts val="0"/>
                        </a:spcAft>
                      </a:pPr>
                      <a:r>
                        <a:rPr lang="en-CA"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Expected action by Blue Player </a:t>
                      </a:r>
                    </a:p>
                  </a:txBody>
                  <a:tcPr marL="42218" marR="46238" marT="683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086938152"/>
                  </a:ext>
                </a:extLst>
              </a:tr>
              <a:tr h="590272">
                <a:tc gridSpan="5">
                  <a:txBody>
                    <a:bodyPr/>
                    <a:lstStyle/>
                    <a:p>
                      <a:pPr marL="2540" marR="0" algn="l">
                        <a:lnSpc>
                          <a:spcPct val="107000"/>
                        </a:lnSpc>
                        <a:spcBef>
                          <a:spcPts val="0"/>
                        </a:spcBef>
                        <a:spcAft>
                          <a:spcPts val="0"/>
                        </a:spcAft>
                      </a:pPr>
                      <a:r>
                        <a:rPr lang="en-CA"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UKFD will fight fire; Municipal EOC activated; messages sent out over social media and website; Emergency Coordinator is point-of-contact and will direct EOC participants. Discuss evac of area</a:t>
                      </a:r>
                    </a:p>
                  </a:txBody>
                  <a:tcPr marL="42218" marR="46238" marT="683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791335037"/>
                  </a:ext>
                </a:extLst>
              </a:tr>
            </a:tbl>
          </a:graphicData>
        </a:graphic>
      </p:graphicFrame>
      <p:sp>
        <p:nvSpPr>
          <p:cNvPr id="5" name="TextBox 1">
            <a:extLst>
              <a:ext uri="{FF2B5EF4-FFF2-40B4-BE49-F238E27FC236}">
                <a16:creationId xmlns:a16="http://schemas.microsoft.com/office/drawing/2014/main" id="{95E76758-4B7B-4CB9-A4AF-DA8526FD4C01}"/>
              </a:ext>
            </a:extLst>
          </p:cNvPr>
          <p:cNvSpPr txBox="1">
            <a:spLocks noChangeArrowheads="1"/>
          </p:cNvSpPr>
          <p:nvPr/>
        </p:nvSpPr>
        <p:spPr bwMode="auto">
          <a:xfrm rot="18768078">
            <a:off x="171575" y="1627919"/>
            <a:ext cx="281531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dirty="0">
                <a:solidFill>
                  <a:prstClr val="black"/>
                </a:solidFill>
                <a:latin typeface="Arial" panose="020B0604020202020204" pitchFamily="34" charset="0"/>
                <a:cs typeface="Arial" panose="020B0604020202020204" pitchFamily="34" charset="0"/>
              </a:rPr>
              <a:t>Inject Example</a:t>
            </a:r>
          </a:p>
        </p:txBody>
      </p:sp>
      <p:sp>
        <p:nvSpPr>
          <p:cNvPr id="6" name="TextBox 1">
            <a:extLst>
              <a:ext uri="{FF2B5EF4-FFF2-40B4-BE49-F238E27FC236}">
                <a16:creationId xmlns:a16="http://schemas.microsoft.com/office/drawing/2014/main" id="{59F2273D-DF17-4AE3-B26C-111DF27C55FC}"/>
              </a:ext>
            </a:extLst>
          </p:cNvPr>
          <p:cNvSpPr txBox="1">
            <a:spLocks noChangeArrowheads="1"/>
          </p:cNvSpPr>
          <p:nvPr/>
        </p:nvSpPr>
        <p:spPr bwMode="auto">
          <a:xfrm rot="2994148">
            <a:off x="9246740" y="1922870"/>
            <a:ext cx="281531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dirty="0">
                <a:solidFill>
                  <a:prstClr val="black"/>
                </a:solidFill>
                <a:latin typeface="Arial" panose="020B0604020202020204" pitchFamily="34" charset="0"/>
                <a:cs typeface="Arial" panose="020B0604020202020204" pitchFamily="34" charset="0"/>
              </a:rPr>
              <a:t>Inject Example</a:t>
            </a:r>
          </a:p>
        </p:txBody>
      </p:sp>
    </p:spTree>
    <p:extLst>
      <p:ext uri="{BB962C8B-B14F-4D97-AF65-F5344CB8AC3E}">
        <p14:creationId xmlns:p14="http://schemas.microsoft.com/office/powerpoint/2010/main" val="129545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https://www2.snb.ca/content/snb/en/services-to-government/logos/_jcr_content/mainContent_par_snb/columncontrol/col-6-6-1/textimage/image.img.jpg/1492091813092.jpg">
            <a:extLst>
              <a:ext uri="{FF2B5EF4-FFF2-40B4-BE49-F238E27FC236}">
                <a16:creationId xmlns:a16="http://schemas.microsoft.com/office/drawing/2014/main" id="{96FB9E9A-A6D5-4976-BF71-81795D7C508A}"/>
              </a:ext>
            </a:extLst>
          </p:cNvPr>
          <p:cNvSpPr>
            <a:spLocks noChangeAspect="1" noChangeArrowheads="1"/>
          </p:cNvSpPr>
          <p:nvPr/>
        </p:nvSpPr>
        <p:spPr bwMode="auto">
          <a:xfrm>
            <a:off x="7965058" y="416720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sp>
        <p:nvSpPr>
          <p:cNvPr id="8" name="AutoShape 6" descr="https://www2.snb.ca/content/dam/snb/images/wordmarks/NB_Canada_Colour.jpg">
            <a:extLst>
              <a:ext uri="{FF2B5EF4-FFF2-40B4-BE49-F238E27FC236}">
                <a16:creationId xmlns:a16="http://schemas.microsoft.com/office/drawing/2014/main" id="{17C427A5-0274-433D-9653-A54F4AE7DA62}"/>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sp>
        <p:nvSpPr>
          <p:cNvPr id="10" name="TextBox 9">
            <a:extLst>
              <a:ext uri="{FF2B5EF4-FFF2-40B4-BE49-F238E27FC236}">
                <a16:creationId xmlns:a16="http://schemas.microsoft.com/office/drawing/2014/main" id="{AE5854D6-743F-4732-8EC9-8DB9043D7B6F}"/>
              </a:ext>
            </a:extLst>
          </p:cNvPr>
          <p:cNvSpPr txBox="1"/>
          <p:nvPr/>
        </p:nvSpPr>
        <p:spPr>
          <a:xfrm>
            <a:off x="4914900" y="31653"/>
            <a:ext cx="2971800" cy="769441"/>
          </a:xfrm>
          <a:prstGeom prst="rect">
            <a:avLst/>
          </a:prstGeom>
          <a:noFill/>
        </p:spPr>
        <p:txBody>
          <a:bodyPr wrap="square" rtlCol="0">
            <a:spAutoFit/>
          </a:bodyPr>
          <a:lstStyle/>
          <a:p>
            <a:r>
              <a:rPr lang="en-CA" sz="4400" dirty="0"/>
              <a:t>Inject Bank</a:t>
            </a:r>
          </a:p>
        </p:txBody>
      </p:sp>
      <p:sp>
        <p:nvSpPr>
          <p:cNvPr id="11" name="TextBox 10">
            <a:extLst>
              <a:ext uri="{FF2B5EF4-FFF2-40B4-BE49-F238E27FC236}">
                <a16:creationId xmlns:a16="http://schemas.microsoft.com/office/drawing/2014/main" id="{0DA7C48A-71B0-4794-8B45-110AA80DCD73}"/>
              </a:ext>
            </a:extLst>
          </p:cNvPr>
          <p:cNvSpPr txBox="1"/>
          <p:nvPr/>
        </p:nvSpPr>
        <p:spPr>
          <a:xfrm>
            <a:off x="2133600" y="1295400"/>
            <a:ext cx="7979664" cy="4247317"/>
          </a:xfrm>
          <a:prstGeom prst="rect">
            <a:avLst/>
          </a:prstGeom>
          <a:noFill/>
        </p:spPr>
        <p:txBody>
          <a:bodyPr wrap="square" rtlCol="0">
            <a:spAutoFit/>
          </a:bodyPr>
          <a:lstStyle/>
          <a:p>
            <a:r>
              <a:rPr lang="en-CA" dirty="0"/>
              <a:t>An inject bank was created to assist playing communities with a wide</a:t>
            </a:r>
          </a:p>
          <a:p>
            <a:r>
              <a:rPr lang="en-CA" dirty="0"/>
              <a:t>variety of inject examples: </a:t>
            </a:r>
          </a:p>
          <a:p>
            <a:pPr marL="285750" indent="-285750">
              <a:buFont typeface="Arial" panose="020B0604020202020204" pitchFamily="34" charset="0"/>
              <a:buChar char="•"/>
            </a:pPr>
            <a:r>
              <a:rPr lang="en-CA" dirty="0"/>
              <a:t>Communication’s</a:t>
            </a:r>
          </a:p>
          <a:p>
            <a:pPr marL="285750" indent="-285750">
              <a:buFont typeface="Arial" panose="020B0604020202020204" pitchFamily="34" charset="0"/>
              <a:buChar char="•"/>
            </a:pPr>
            <a:r>
              <a:rPr lang="en-CA" dirty="0"/>
              <a:t>Emergency Operation Centers</a:t>
            </a:r>
          </a:p>
          <a:p>
            <a:pPr marL="285750" indent="-285750">
              <a:buFont typeface="Arial" panose="020B0604020202020204" pitchFamily="34" charset="0"/>
              <a:buChar char="•"/>
            </a:pPr>
            <a:r>
              <a:rPr lang="en-CA" dirty="0"/>
              <a:t>Evacuation</a:t>
            </a:r>
          </a:p>
          <a:p>
            <a:pPr marL="285750" indent="-285750">
              <a:buFont typeface="Arial" panose="020B0604020202020204" pitchFamily="34" charset="0"/>
              <a:buChar char="•"/>
            </a:pPr>
            <a:r>
              <a:rPr lang="en-CA" dirty="0"/>
              <a:t>Fire</a:t>
            </a:r>
          </a:p>
          <a:p>
            <a:pPr marL="285750" indent="-285750">
              <a:buFont typeface="Arial" panose="020B0604020202020204" pitchFamily="34" charset="0"/>
              <a:buChar char="•"/>
            </a:pPr>
            <a:r>
              <a:rPr lang="en-CA" dirty="0"/>
              <a:t>Flooding</a:t>
            </a:r>
          </a:p>
          <a:p>
            <a:pPr marL="285750" indent="-285750">
              <a:buFont typeface="Arial" panose="020B0604020202020204" pitchFamily="34" charset="0"/>
              <a:buChar char="•"/>
            </a:pPr>
            <a:r>
              <a:rPr lang="en-CA" dirty="0"/>
              <a:t>GSAR</a:t>
            </a:r>
          </a:p>
          <a:p>
            <a:pPr marL="285750" indent="-285750">
              <a:buFont typeface="Arial" panose="020B0604020202020204" pitchFamily="34" charset="0"/>
              <a:buChar char="•"/>
            </a:pPr>
            <a:r>
              <a:rPr lang="en-CA" dirty="0"/>
              <a:t>Health</a:t>
            </a:r>
          </a:p>
          <a:p>
            <a:pPr marL="285750" indent="-285750">
              <a:buFont typeface="Arial" panose="020B0604020202020204" pitchFamily="34" charset="0"/>
              <a:buChar char="•"/>
            </a:pPr>
            <a:r>
              <a:rPr lang="en-CA" dirty="0"/>
              <a:t>Law Enforcement</a:t>
            </a:r>
          </a:p>
          <a:p>
            <a:pPr marL="285750" indent="-285750">
              <a:buFont typeface="Arial" panose="020B0604020202020204" pitchFamily="34" charset="0"/>
              <a:buChar char="•"/>
            </a:pPr>
            <a:r>
              <a:rPr lang="en-CA" dirty="0"/>
              <a:t>Transportation</a:t>
            </a:r>
          </a:p>
          <a:p>
            <a:r>
              <a:rPr lang="en-CA" dirty="0"/>
              <a:t> </a:t>
            </a:r>
          </a:p>
          <a:p>
            <a:r>
              <a:rPr lang="en-CA" b="1" dirty="0"/>
              <a:t>NOTE: This inject bank is available on the Exercise Brunswick Charlie Website.</a:t>
            </a:r>
          </a:p>
          <a:p>
            <a:pPr lvl="1"/>
            <a:r>
              <a:rPr lang="en-CA" b="1" dirty="0">
                <a:hlinkClick r:id="rId3"/>
              </a:rPr>
              <a:t>https://www2.gnb.ca/content/gnb/en/departments/emo.html</a:t>
            </a:r>
            <a:endParaRPr lang="en-CA" b="1" dirty="0"/>
          </a:p>
          <a:p>
            <a:endParaRPr lang="en-CA" b="1" dirty="0"/>
          </a:p>
        </p:txBody>
      </p:sp>
    </p:spTree>
    <p:extLst>
      <p:ext uri="{BB962C8B-B14F-4D97-AF65-F5344CB8AC3E}">
        <p14:creationId xmlns:p14="http://schemas.microsoft.com/office/powerpoint/2010/main" val="2538894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FE6814-792F-4F1E-B3BC-0FA5CCE4F17E}"/>
              </a:ext>
            </a:extLst>
          </p:cNvPr>
          <p:cNvSpPr>
            <a:spLocks noGrp="1"/>
          </p:cNvSpPr>
          <p:nvPr>
            <p:ph idx="1"/>
          </p:nvPr>
        </p:nvSpPr>
        <p:spPr/>
        <p:txBody>
          <a:bodyPr/>
          <a:lstStyle/>
          <a:p>
            <a:r>
              <a:rPr lang="en-CA" sz="4400" b="1" dirty="0"/>
              <a:t>All completed inject sheets should be sent to:</a:t>
            </a:r>
          </a:p>
          <a:p>
            <a:pPr marL="0" indent="0" algn="ctr">
              <a:buNone/>
            </a:pPr>
            <a:r>
              <a:rPr lang="en-CA" sz="4400" b="1" dirty="0">
                <a:hlinkClick r:id="rId2"/>
              </a:rPr>
              <a:t>brunswickex1@gnb.ca</a:t>
            </a:r>
            <a:endParaRPr lang="en-CA" sz="4400" b="1" dirty="0"/>
          </a:p>
          <a:p>
            <a:pPr marL="0" indent="0" algn="ctr">
              <a:buNone/>
            </a:pPr>
            <a:endParaRPr lang="en-CA" sz="4400" b="1" dirty="0"/>
          </a:p>
          <a:p>
            <a:r>
              <a:rPr lang="en-CA" sz="4400" b="1" dirty="0"/>
              <a:t>Inject sheets must be received by:</a:t>
            </a:r>
          </a:p>
          <a:p>
            <a:pPr marL="0" indent="0" algn="ctr">
              <a:buNone/>
            </a:pPr>
            <a:r>
              <a:rPr lang="en-CA" sz="4400" b="1" dirty="0"/>
              <a:t>31 March 2020</a:t>
            </a:r>
          </a:p>
          <a:p>
            <a:pPr marL="0" indent="0" algn="ctr">
              <a:buNone/>
            </a:pPr>
            <a:endParaRPr lang="en-CA" sz="4400" b="1" dirty="0"/>
          </a:p>
        </p:txBody>
      </p:sp>
    </p:spTree>
    <p:extLst>
      <p:ext uri="{BB962C8B-B14F-4D97-AF65-F5344CB8AC3E}">
        <p14:creationId xmlns:p14="http://schemas.microsoft.com/office/powerpoint/2010/main" val="1715378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Box 1">
            <a:extLst>
              <a:ext uri="{FF2B5EF4-FFF2-40B4-BE49-F238E27FC236}">
                <a16:creationId xmlns:a16="http://schemas.microsoft.com/office/drawing/2014/main" id="{3CE536C2-2B6B-403F-9970-A039B6686F75}"/>
              </a:ext>
            </a:extLst>
          </p:cNvPr>
          <p:cNvSpPr txBox="1">
            <a:spLocks noChangeArrowheads="1"/>
          </p:cNvSpPr>
          <p:nvPr/>
        </p:nvSpPr>
        <p:spPr bwMode="auto">
          <a:xfrm>
            <a:off x="2208214" y="476250"/>
            <a:ext cx="76676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a:solidFill>
                  <a:prstClr val="black"/>
                </a:solidFill>
                <a:latin typeface="Arial" panose="020B0604020202020204" pitchFamily="34" charset="0"/>
                <a:cs typeface="Arial" panose="020B0604020202020204" pitchFamily="34" charset="0"/>
              </a:rPr>
              <a:t>Master Event List (MEL) Example</a:t>
            </a:r>
          </a:p>
        </p:txBody>
      </p:sp>
      <p:pic>
        <p:nvPicPr>
          <p:cNvPr id="3" name="Picture 2" descr="A screenshot of a cell phone&#10;&#10;Description generated with high confidence">
            <a:extLst>
              <a:ext uri="{FF2B5EF4-FFF2-40B4-BE49-F238E27FC236}">
                <a16:creationId xmlns:a16="http://schemas.microsoft.com/office/drawing/2014/main" id="{2EF75DAE-F6D1-4EA7-B6B6-6ECB50816C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544917"/>
            <a:ext cx="12192000" cy="5139765"/>
          </a:xfrm>
          <a:prstGeom prst="rect">
            <a:avLst/>
          </a:prstGeom>
        </p:spPr>
      </p:pic>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1431</Words>
  <Application>Microsoft Office PowerPoint</Application>
  <PresentationFormat>Widescreen</PresentationFormat>
  <Paragraphs>220</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Times New Roman</vt:lpstr>
      <vt:lpstr>TimesNewRomanPSMT</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Exercise Products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Gallant, Peter (DPS/MSP)</dc:creator>
  <cp:lastModifiedBy>Gallant, Peter (DPS/MSP)</cp:lastModifiedBy>
  <cp:revision>27</cp:revision>
  <dcterms:created xsi:type="dcterms:W3CDTF">2020-01-16T18:55:51Z</dcterms:created>
  <dcterms:modified xsi:type="dcterms:W3CDTF">2020-01-29T15:00:58Z</dcterms:modified>
</cp:coreProperties>
</file>