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21" r:id="rId2"/>
    <p:sldId id="364" r:id="rId3"/>
    <p:sldId id="323" r:id="rId4"/>
    <p:sldId id="324" r:id="rId5"/>
    <p:sldId id="403" r:id="rId6"/>
    <p:sldId id="404" r:id="rId7"/>
    <p:sldId id="267" r:id="rId8"/>
    <p:sldId id="406" r:id="rId9"/>
    <p:sldId id="337" r:id="rId10"/>
    <p:sldId id="402" r:id="rId11"/>
    <p:sldId id="40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327" autoAdjust="0"/>
  </p:normalViewPr>
  <p:slideViewPr>
    <p:cSldViewPr snapToGrid="0">
      <p:cViewPr varScale="1">
        <p:scale>
          <a:sx n="61" d="100"/>
          <a:sy n="61" d="100"/>
        </p:scale>
        <p:origin x="10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2F6365-AA8E-401C-B667-D7A0D95F6D03}" type="datetimeFigureOut">
              <a:rPr lang="en-CA" smtClean="0"/>
              <a:t>2020-02-05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CCC65-2DB4-4A36-B0A1-51D7E71145AA}" type="slidenum">
              <a:rPr lang="en-CA" smtClean="0"/>
              <a:t>‹#›</a:t>
            </a:fld>
            <a:endParaRPr lang="en-CA"/>
          </a:p>
        </p:txBody>
      </p:sp>
    </p:spTree>
    <p:extLst>
      <p:ext uri="{BB962C8B-B14F-4D97-AF65-F5344CB8AC3E}">
        <p14:creationId xmlns:p14="http://schemas.microsoft.com/office/powerpoint/2010/main" val="3240942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Its that time of the process to switch the focus onto creating your injects for the exercise. The next little while I will be discussing how to develop an inject for your organization then what we do with them…</a:t>
            </a:r>
            <a:r>
              <a:rPr lang="en-CA" dirty="0" err="1"/>
              <a:t>kinda</a:t>
            </a:r>
            <a:r>
              <a:rPr lang="en-CA" dirty="0"/>
              <a:t> how it all works.</a:t>
            </a:r>
          </a:p>
          <a:p>
            <a:endParaRPr lang="en-CA" dirty="0"/>
          </a:p>
          <a:p>
            <a:endParaRPr lang="en-CA" dirty="0"/>
          </a:p>
        </p:txBody>
      </p:sp>
      <p:sp>
        <p:nvSpPr>
          <p:cNvPr id="4" name="Slide Number Placeholder 3"/>
          <p:cNvSpPr>
            <a:spLocks noGrp="1"/>
          </p:cNvSpPr>
          <p:nvPr>
            <p:ph type="sldNum" sz="quarter" idx="5"/>
          </p:nvPr>
        </p:nvSpPr>
        <p:spPr/>
        <p:txBody>
          <a:bodyPr/>
          <a:lstStyle/>
          <a:p>
            <a:fld id="{B9DCCC65-2DB4-4A36-B0A1-51D7E71145AA}" type="slidenum">
              <a:rPr lang="en-CA" smtClean="0"/>
              <a:t>1</a:t>
            </a:fld>
            <a:endParaRPr lang="en-CA"/>
          </a:p>
        </p:txBody>
      </p:sp>
    </p:spTree>
    <p:extLst>
      <p:ext uri="{BB962C8B-B14F-4D97-AF65-F5344CB8AC3E}">
        <p14:creationId xmlns:p14="http://schemas.microsoft.com/office/powerpoint/2010/main" val="4065060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BD70F2E4-74B7-4ADB-B236-A5EFE05057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9893D733-5EE2-46D4-9047-54FEDB8328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a:t>All TAs; </a:t>
            </a:r>
          </a:p>
          <a:p>
            <a:endParaRPr lang="en-CA" altLang="en-US"/>
          </a:p>
          <a:p>
            <a:r>
              <a:rPr lang="en-CA" altLang="en-US"/>
              <a:t>If an organization is not participating but you require an inject/action from them in order to cause an effect for your organization then please indicate this so the EDT can prep it (white cell play).</a:t>
            </a:r>
          </a:p>
          <a:p>
            <a:endParaRPr lang="en-CA" altLang="en-US"/>
          </a:p>
        </p:txBody>
      </p:sp>
      <p:sp>
        <p:nvSpPr>
          <p:cNvPr id="82948" name="Slide Number Placeholder 3">
            <a:extLst>
              <a:ext uri="{FF2B5EF4-FFF2-40B4-BE49-F238E27FC236}">
                <a16:creationId xmlns:a16="http://schemas.microsoft.com/office/drawing/2014/main" id="{4C14E292-9422-4AFA-93BB-F038D7F2F9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ABBD502-A263-4157-953D-CA7862A5B2F4}"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78B10EE2-50E2-410D-9D07-E05ABDC83C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D601A56F-E6B7-40EC-84B4-6DD0B7F8B7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a:p>
        </p:txBody>
      </p:sp>
      <p:sp>
        <p:nvSpPr>
          <p:cNvPr id="83972" name="Slide Number Placeholder 3">
            <a:extLst>
              <a:ext uri="{FF2B5EF4-FFF2-40B4-BE49-F238E27FC236}">
                <a16:creationId xmlns:a16="http://schemas.microsoft.com/office/drawing/2014/main" id="{711C1329-160D-401C-90DA-BFCA8E33FB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5A8860F-885D-4714-933A-070AC363F2A4}"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394925F0-02B4-4571-AEDF-EE39864E51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20878D61-F018-4F58-A8C1-34BD3221B8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dirty="0"/>
              <a:t>An Inject template has been provided for your use. You can find it on the Exercise website……</a:t>
            </a:r>
          </a:p>
          <a:p>
            <a:endParaRPr lang="en-CA" altLang="en-US" dirty="0"/>
          </a:p>
          <a:p>
            <a:r>
              <a:rPr lang="en-CA" altLang="en-US" dirty="0"/>
              <a:t>If you have any questions please do not hesitate to contact us. </a:t>
            </a:r>
            <a:r>
              <a:rPr lang="en-CA" altLang="en-US" b="1" dirty="0"/>
              <a:t>THIS IS WHY WE ARE HERE!!! </a:t>
            </a:r>
          </a:p>
          <a:p>
            <a:endParaRPr lang="en-CA" altLang="en-US" dirty="0"/>
          </a:p>
        </p:txBody>
      </p:sp>
      <p:sp>
        <p:nvSpPr>
          <p:cNvPr id="84996" name="Slide Number Placeholder 3">
            <a:extLst>
              <a:ext uri="{FF2B5EF4-FFF2-40B4-BE49-F238E27FC236}">
                <a16:creationId xmlns:a16="http://schemas.microsoft.com/office/drawing/2014/main" id="{5C482AF6-203B-40E0-8EBF-EB07E64B93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754850E-2798-4CD1-AD2D-D808B8745E7F}"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Here is an inject filled out.</a:t>
            </a:r>
          </a:p>
          <a:p>
            <a:r>
              <a:rPr lang="en-CA" dirty="0"/>
              <a:t>What it tells us is that on 02 June, Exercise Control will call the rep in the Provincial Emergency Operations Center at 11 in the morning. We will be acting as someone from the Fire Center and report to the rep about the fire as described in the details.</a:t>
            </a:r>
          </a:p>
        </p:txBody>
      </p:sp>
      <p:sp>
        <p:nvSpPr>
          <p:cNvPr id="4" name="Slide Number Placeholder 3"/>
          <p:cNvSpPr>
            <a:spLocks noGrp="1"/>
          </p:cNvSpPr>
          <p:nvPr>
            <p:ph type="sldNum" sz="quarter" idx="5"/>
          </p:nvPr>
        </p:nvSpPr>
        <p:spPr/>
        <p:txBody>
          <a:bodyPr/>
          <a:lstStyle/>
          <a:p>
            <a:fld id="{B9DCCC65-2DB4-4A36-B0A1-51D7E71145AA}" type="slidenum">
              <a:rPr lang="en-CA" smtClean="0"/>
              <a:t>5</a:t>
            </a:fld>
            <a:endParaRPr lang="en-CA"/>
          </a:p>
        </p:txBody>
      </p:sp>
    </p:spTree>
    <p:extLst>
      <p:ext uri="{BB962C8B-B14F-4D97-AF65-F5344CB8AC3E}">
        <p14:creationId xmlns:p14="http://schemas.microsoft.com/office/powerpoint/2010/main" val="828420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Another example and this one is the Trusted Agent will call the EM Coord at the MEOC pretending to be the dep chief from Upper </a:t>
            </a:r>
            <a:r>
              <a:rPr lang="en-CA" dirty="0" err="1"/>
              <a:t>Kingclear</a:t>
            </a:r>
            <a:r>
              <a:rPr lang="en-CA" dirty="0"/>
              <a:t> and reporting powerlines down and fires.</a:t>
            </a:r>
          </a:p>
        </p:txBody>
      </p:sp>
      <p:sp>
        <p:nvSpPr>
          <p:cNvPr id="4" name="Slide Number Placeholder 3"/>
          <p:cNvSpPr>
            <a:spLocks noGrp="1"/>
          </p:cNvSpPr>
          <p:nvPr>
            <p:ph type="sldNum" sz="quarter" idx="5"/>
          </p:nvPr>
        </p:nvSpPr>
        <p:spPr/>
        <p:txBody>
          <a:bodyPr/>
          <a:lstStyle/>
          <a:p>
            <a:fld id="{B9DCCC65-2DB4-4A36-B0A1-51D7E71145AA}" type="slidenum">
              <a:rPr lang="en-CA" smtClean="0"/>
              <a:t>6</a:t>
            </a:fld>
            <a:endParaRPr lang="en-CA"/>
          </a:p>
        </p:txBody>
      </p:sp>
    </p:spTree>
    <p:extLst>
      <p:ext uri="{BB962C8B-B14F-4D97-AF65-F5344CB8AC3E}">
        <p14:creationId xmlns:p14="http://schemas.microsoft.com/office/powerpoint/2010/main" val="636206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If you want or need some ideas, there is about 50 examples of injects posted on the exercise website. Please feel free to use them…just will need to modify for your particular requirements</a:t>
            </a:r>
          </a:p>
        </p:txBody>
      </p:sp>
      <p:sp>
        <p:nvSpPr>
          <p:cNvPr id="4" name="Slide Number Placeholder 3"/>
          <p:cNvSpPr>
            <a:spLocks noGrp="1"/>
          </p:cNvSpPr>
          <p:nvPr>
            <p:ph type="sldNum" sz="quarter" idx="10"/>
          </p:nvPr>
        </p:nvSpPr>
        <p:spPr/>
        <p:txBody>
          <a:bodyPr/>
          <a:lstStyle/>
          <a:p>
            <a:fld id="{CFA3F26B-BB7D-4B05-9B3E-715D75EC13DF}" type="slidenum">
              <a:rPr lang="en-CA" smtClean="0"/>
              <a:t>7</a:t>
            </a:fld>
            <a:endParaRPr lang="en-CA"/>
          </a:p>
        </p:txBody>
      </p:sp>
    </p:spTree>
    <p:extLst>
      <p:ext uri="{BB962C8B-B14F-4D97-AF65-F5344CB8AC3E}">
        <p14:creationId xmlns:p14="http://schemas.microsoft.com/office/powerpoint/2010/main" val="131625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3CD90E10-4AF5-43C1-AFA3-CFC9DBD933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a:extLst>
              <a:ext uri="{FF2B5EF4-FFF2-40B4-BE49-F238E27FC236}">
                <a16:creationId xmlns:a16="http://schemas.microsoft.com/office/drawing/2014/main" id="{107D3C2B-779E-4905-8547-11E057CFB5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CA" altLang="en-US" dirty="0"/>
              <a:t>When an inject is received, we enter it into what is called the MEL – Master Events List. Here Is a snapshot of a page from last year.  All Tas will receive this at to follow along with the overall exercise and provide some context to players if needed…make it easier to answer any questions that may come up.  </a:t>
            </a:r>
          </a:p>
        </p:txBody>
      </p:sp>
      <p:sp>
        <p:nvSpPr>
          <p:cNvPr id="86020" name="Slide Number Placeholder 3">
            <a:extLst>
              <a:ext uri="{FF2B5EF4-FFF2-40B4-BE49-F238E27FC236}">
                <a16:creationId xmlns:a16="http://schemas.microsoft.com/office/drawing/2014/main" id="{14184EBC-7C97-4900-83E3-0A5BE91884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365CE60-42A2-4A9E-ADFC-D6A7FD7BAD9C}" type="slidenum">
              <a:rPr kumimoji="0" lang="en-CA"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CA"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There are some other exercise products that provide as well.  </a:t>
            </a:r>
          </a:p>
          <a:p>
            <a:r>
              <a:rPr lang="en-CA" dirty="0"/>
              <a:t>We will have two manuals, a Player Manual which describes the exercise, contact info and all needed information like how to log on to exercise social media.  No injects are included in this manual…don’t want to give away the surprise.</a:t>
            </a:r>
          </a:p>
          <a:p>
            <a:r>
              <a:rPr lang="en-CA" dirty="0"/>
              <a:t>The other Manual is the Trusted Agent Handbook.  This manual contains all info as per the players book but will also contain every inject sheet so that person can better understand what is occurring throughout the province.</a:t>
            </a:r>
          </a:p>
          <a:p>
            <a:endParaRPr lang="en-CA" dirty="0"/>
          </a:p>
          <a:p>
            <a:r>
              <a:rPr lang="en-CA" dirty="0"/>
              <a:t>Joint Task Force Atlantic will also provide exercise news media and Social Media aspect of the exercise.  News Medial is just like what you would see on real sites. They do a super job and mix real news stories from the day with exercise news including interviews from communities and organizations</a:t>
            </a:r>
          </a:p>
          <a:p>
            <a:endParaRPr lang="en-CA" dirty="0"/>
          </a:p>
          <a:p>
            <a:r>
              <a:rPr lang="en-CA" dirty="0"/>
              <a:t>ECCC will be providing the simulated </a:t>
            </a:r>
            <a:r>
              <a:rPr lang="en-CA" dirty="0" err="1"/>
              <a:t>Wx</a:t>
            </a:r>
            <a:r>
              <a:rPr lang="en-CA" dirty="0"/>
              <a:t> Forecasts and alerts/warning during the warm start 26 May – and during the exercise</a:t>
            </a:r>
          </a:p>
          <a:p>
            <a:endParaRPr lang="en-CA" dirty="0"/>
          </a:p>
          <a:p>
            <a:r>
              <a:rPr lang="en-CA" dirty="0"/>
              <a:t>Last but not least…EMO will be </a:t>
            </a:r>
            <a:r>
              <a:rPr lang="en-CA" dirty="0" err="1"/>
              <a:t>issueing</a:t>
            </a:r>
            <a:r>
              <a:rPr lang="en-CA" dirty="0"/>
              <a:t> some warm start product as well.  </a:t>
            </a:r>
          </a:p>
        </p:txBody>
      </p:sp>
      <p:sp>
        <p:nvSpPr>
          <p:cNvPr id="4" name="Slide Number Placeholder 3"/>
          <p:cNvSpPr>
            <a:spLocks noGrp="1"/>
          </p:cNvSpPr>
          <p:nvPr>
            <p:ph type="sldNum" sz="quarter" idx="5"/>
          </p:nvPr>
        </p:nvSpPr>
        <p:spPr/>
        <p:txBody>
          <a:bodyPr/>
          <a:lstStyle/>
          <a:p>
            <a:fld id="{B9DCCC65-2DB4-4A36-B0A1-51D7E71145AA}" type="slidenum">
              <a:rPr lang="en-CA" smtClean="0"/>
              <a:t>10</a:t>
            </a:fld>
            <a:endParaRPr lang="en-CA"/>
          </a:p>
        </p:txBody>
      </p:sp>
    </p:spTree>
    <p:extLst>
      <p:ext uri="{BB962C8B-B14F-4D97-AF65-F5344CB8AC3E}">
        <p14:creationId xmlns:p14="http://schemas.microsoft.com/office/powerpoint/2010/main" val="2846394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endParaRPr lang="en-CA"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7BB3C87-20E6-40E8-AE68-A8A2E0BC12CD}"/>
              </a:ext>
            </a:extLst>
          </p:cNvPr>
          <p:cNvSpPr>
            <a:spLocks noGrp="1"/>
          </p:cNvSpPr>
          <p:nvPr>
            <p:ph type="dt" sz="half" idx="10"/>
          </p:nvPr>
        </p:nvSpPr>
        <p:spPr/>
        <p:txBody>
          <a:bodyPr/>
          <a:lstStyle>
            <a:lvl1pPr>
              <a:defRPr/>
            </a:lvl1pPr>
          </a:lstStyle>
          <a:p>
            <a:pPr>
              <a:defRPr/>
            </a:pPr>
            <a:fld id="{2E37C5C1-FD94-43FE-B77C-852BC98E4573}" type="datetimeFigureOut">
              <a:rPr lang="en-CA"/>
              <a:pPr>
                <a:defRPr/>
              </a:pPr>
              <a:t>2020-02-05</a:t>
            </a:fld>
            <a:endParaRPr lang="en-CA"/>
          </a:p>
        </p:txBody>
      </p:sp>
      <p:sp>
        <p:nvSpPr>
          <p:cNvPr id="5" name="Footer Placeholder 4">
            <a:extLst>
              <a:ext uri="{FF2B5EF4-FFF2-40B4-BE49-F238E27FC236}">
                <a16:creationId xmlns:a16="http://schemas.microsoft.com/office/drawing/2014/main" id="{7FA8A91C-AB98-462F-88A9-EEE5AAA35116}"/>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D1E78693-69F8-4C7D-9A39-D467396D433E}"/>
              </a:ext>
            </a:extLst>
          </p:cNvPr>
          <p:cNvSpPr>
            <a:spLocks noGrp="1"/>
          </p:cNvSpPr>
          <p:nvPr>
            <p:ph type="sldNum" sz="quarter" idx="12"/>
          </p:nvPr>
        </p:nvSpPr>
        <p:spPr/>
        <p:txBody>
          <a:bodyPr/>
          <a:lstStyle>
            <a:lvl1pPr>
              <a:defRPr/>
            </a:lvl1pPr>
          </a:lstStyle>
          <a:p>
            <a:fld id="{CEC38394-5C3E-4A8C-9E09-A011BF9A7F55}" type="slidenum">
              <a:rPr lang="en-CA" altLang="en-US"/>
              <a:pPr/>
              <a:t>‹#›</a:t>
            </a:fld>
            <a:endParaRPr lang="en-CA" altLang="en-US"/>
          </a:p>
        </p:txBody>
      </p:sp>
    </p:spTree>
    <p:extLst>
      <p:ext uri="{BB962C8B-B14F-4D97-AF65-F5344CB8AC3E}">
        <p14:creationId xmlns:p14="http://schemas.microsoft.com/office/powerpoint/2010/main" val="881367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0223EBD-0500-4DCB-8C90-F13C65C72A3E}"/>
              </a:ext>
            </a:extLst>
          </p:cNvPr>
          <p:cNvSpPr>
            <a:spLocks noGrp="1"/>
          </p:cNvSpPr>
          <p:nvPr>
            <p:ph type="dt" sz="half" idx="10"/>
          </p:nvPr>
        </p:nvSpPr>
        <p:spPr/>
        <p:txBody>
          <a:bodyPr/>
          <a:lstStyle>
            <a:lvl1pPr>
              <a:defRPr/>
            </a:lvl1pPr>
          </a:lstStyle>
          <a:p>
            <a:pPr>
              <a:defRPr/>
            </a:pPr>
            <a:fld id="{2973F83F-4EB1-4BAF-B947-F66C2CDA2D9E}" type="datetimeFigureOut">
              <a:rPr lang="en-CA"/>
              <a:pPr>
                <a:defRPr/>
              </a:pPr>
              <a:t>2020-02-05</a:t>
            </a:fld>
            <a:endParaRPr lang="en-CA"/>
          </a:p>
        </p:txBody>
      </p:sp>
      <p:sp>
        <p:nvSpPr>
          <p:cNvPr id="5" name="Footer Placeholder 4">
            <a:extLst>
              <a:ext uri="{FF2B5EF4-FFF2-40B4-BE49-F238E27FC236}">
                <a16:creationId xmlns:a16="http://schemas.microsoft.com/office/drawing/2014/main" id="{94578E0E-F6DD-45AE-8227-B2F5E20F4458}"/>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93E9E8DB-E360-4054-80CF-2100389BC223}"/>
              </a:ext>
            </a:extLst>
          </p:cNvPr>
          <p:cNvSpPr>
            <a:spLocks noGrp="1"/>
          </p:cNvSpPr>
          <p:nvPr>
            <p:ph type="sldNum" sz="quarter" idx="12"/>
          </p:nvPr>
        </p:nvSpPr>
        <p:spPr/>
        <p:txBody>
          <a:bodyPr/>
          <a:lstStyle>
            <a:lvl1pPr>
              <a:defRPr/>
            </a:lvl1pPr>
          </a:lstStyle>
          <a:p>
            <a:fld id="{7446E589-AC69-4E4D-8203-AAC4F1131549}" type="slidenum">
              <a:rPr lang="en-CA" altLang="en-US"/>
              <a:pPr/>
              <a:t>‹#›</a:t>
            </a:fld>
            <a:endParaRPr lang="en-CA" altLang="en-US"/>
          </a:p>
        </p:txBody>
      </p:sp>
    </p:spTree>
    <p:extLst>
      <p:ext uri="{BB962C8B-B14F-4D97-AF65-F5344CB8AC3E}">
        <p14:creationId xmlns:p14="http://schemas.microsoft.com/office/powerpoint/2010/main" val="3927049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4189E9E-ACCD-40C9-9CDE-13D15A45A3BA}"/>
              </a:ext>
            </a:extLst>
          </p:cNvPr>
          <p:cNvSpPr>
            <a:spLocks noGrp="1"/>
          </p:cNvSpPr>
          <p:nvPr>
            <p:ph type="dt" sz="half" idx="10"/>
          </p:nvPr>
        </p:nvSpPr>
        <p:spPr/>
        <p:txBody>
          <a:bodyPr/>
          <a:lstStyle>
            <a:lvl1pPr>
              <a:defRPr/>
            </a:lvl1pPr>
          </a:lstStyle>
          <a:p>
            <a:pPr>
              <a:defRPr/>
            </a:pPr>
            <a:fld id="{7CC4F0AA-8252-4FAF-80E5-BE4E25AA9B96}" type="datetimeFigureOut">
              <a:rPr lang="en-CA"/>
              <a:pPr>
                <a:defRPr/>
              </a:pPr>
              <a:t>2020-02-05</a:t>
            </a:fld>
            <a:endParaRPr lang="en-CA"/>
          </a:p>
        </p:txBody>
      </p:sp>
      <p:sp>
        <p:nvSpPr>
          <p:cNvPr id="5" name="Footer Placeholder 4">
            <a:extLst>
              <a:ext uri="{FF2B5EF4-FFF2-40B4-BE49-F238E27FC236}">
                <a16:creationId xmlns:a16="http://schemas.microsoft.com/office/drawing/2014/main" id="{A7F8C300-726F-44B3-9827-26A2F9BEF20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2D3B0D64-DDAA-4EAF-B010-CDB3AEDB2077}"/>
              </a:ext>
            </a:extLst>
          </p:cNvPr>
          <p:cNvSpPr>
            <a:spLocks noGrp="1"/>
          </p:cNvSpPr>
          <p:nvPr>
            <p:ph type="sldNum" sz="quarter" idx="12"/>
          </p:nvPr>
        </p:nvSpPr>
        <p:spPr/>
        <p:txBody>
          <a:bodyPr/>
          <a:lstStyle>
            <a:lvl1pPr>
              <a:defRPr/>
            </a:lvl1pPr>
          </a:lstStyle>
          <a:p>
            <a:fld id="{A3BBE1A6-5FEC-473A-AE0A-11BAD4880061}" type="slidenum">
              <a:rPr lang="en-CA" altLang="en-US"/>
              <a:pPr/>
              <a:t>‹#›</a:t>
            </a:fld>
            <a:endParaRPr lang="en-CA" altLang="en-US"/>
          </a:p>
        </p:txBody>
      </p:sp>
    </p:spTree>
    <p:extLst>
      <p:ext uri="{BB962C8B-B14F-4D97-AF65-F5344CB8AC3E}">
        <p14:creationId xmlns:p14="http://schemas.microsoft.com/office/powerpoint/2010/main" val="4187723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4281366-CA26-4EFD-8F77-1E5B217AE92D}"/>
              </a:ext>
            </a:extLst>
          </p:cNvPr>
          <p:cNvSpPr>
            <a:spLocks noGrp="1"/>
          </p:cNvSpPr>
          <p:nvPr>
            <p:ph type="dt" sz="half" idx="10"/>
          </p:nvPr>
        </p:nvSpPr>
        <p:spPr/>
        <p:txBody>
          <a:bodyPr/>
          <a:lstStyle>
            <a:lvl1pPr>
              <a:defRPr/>
            </a:lvl1pPr>
          </a:lstStyle>
          <a:p>
            <a:pPr>
              <a:defRPr/>
            </a:pPr>
            <a:fld id="{F3B3E9D5-F380-4ECD-95C2-09CAC3663352}" type="datetimeFigureOut">
              <a:rPr lang="en-CA"/>
              <a:pPr>
                <a:defRPr/>
              </a:pPr>
              <a:t>2020-02-05</a:t>
            </a:fld>
            <a:endParaRPr lang="en-CA"/>
          </a:p>
        </p:txBody>
      </p:sp>
      <p:sp>
        <p:nvSpPr>
          <p:cNvPr id="5" name="Footer Placeholder 4">
            <a:extLst>
              <a:ext uri="{FF2B5EF4-FFF2-40B4-BE49-F238E27FC236}">
                <a16:creationId xmlns:a16="http://schemas.microsoft.com/office/drawing/2014/main" id="{16DAF346-B433-4D69-A01B-FC012B64A8A7}"/>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87D27ECA-A825-4FA1-B26E-FEA506B5BD79}"/>
              </a:ext>
            </a:extLst>
          </p:cNvPr>
          <p:cNvSpPr>
            <a:spLocks noGrp="1"/>
          </p:cNvSpPr>
          <p:nvPr>
            <p:ph type="sldNum" sz="quarter" idx="12"/>
          </p:nvPr>
        </p:nvSpPr>
        <p:spPr/>
        <p:txBody>
          <a:bodyPr/>
          <a:lstStyle>
            <a:lvl1pPr>
              <a:defRPr/>
            </a:lvl1pPr>
          </a:lstStyle>
          <a:p>
            <a:fld id="{35A7A6B5-54FB-46F6-ADF6-1BE413FC60E0}" type="slidenum">
              <a:rPr lang="en-CA" altLang="en-US"/>
              <a:pPr/>
              <a:t>‹#›</a:t>
            </a:fld>
            <a:endParaRPr lang="en-CA" altLang="en-US"/>
          </a:p>
        </p:txBody>
      </p:sp>
    </p:spTree>
    <p:extLst>
      <p:ext uri="{BB962C8B-B14F-4D97-AF65-F5344CB8AC3E}">
        <p14:creationId xmlns:p14="http://schemas.microsoft.com/office/powerpoint/2010/main" val="3016553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DB5128-746E-4AD8-BDE1-84A43F0E8A1B}"/>
              </a:ext>
            </a:extLst>
          </p:cNvPr>
          <p:cNvSpPr>
            <a:spLocks noGrp="1"/>
          </p:cNvSpPr>
          <p:nvPr>
            <p:ph type="dt" sz="half" idx="10"/>
          </p:nvPr>
        </p:nvSpPr>
        <p:spPr/>
        <p:txBody>
          <a:bodyPr/>
          <a:lstStyle>
            <a:lvl1pPr>
              <a:defRPr/>
            </a:lvl1pPr>
          </a:lstStyle>
          <a:p>
            <a:pPr>
              <a:defRPr/>
            </a:pPr>
            <a:fld id="{CA685CEE-B014-4DE2-B1C9-B978864CED32}" type="datetimeFigureOut">
              <a:rPr lang="en-CA"/>
              <a:pPr>
                <a:defRPr/>
              </a:pPr>
              <a:t>2020-02-05</a:t>
            </a:fld>
            <a:endParaRPr lang="en-CA"/>
          </a:p>
        </p:txBody>
      </p:sp>
      <p:sp>
        <p:nvSpPr>
          <p:cNvPr id="5" name="Footer Placeholder 4">
            <a:extLst>
              <a:ext uri="{FF2B5EF4-FFF2-40B4-BE49-F238E27FC236}">
                <a16:creationId xmlns:a16="http://schemas.microsoft.com/office/drawing/2014/main" id="{AB9D3C31-C352-4A68-8470-97136F03218F}"/>
              </a:ext>
            </a:extLst>
          </p:cNvPr>
          <p:cNvSpPr>
            <a:spLocks noGrp="1"/>
          </p:cNvSpPr>
          <p:nvPr>
            <p:ph type="ftr" sz="quarter" idx="11"/>
          </p:nvPr>
        </p:nvSpPr>
        <p:spPr/>
        <p:txBody>
          <a:bodyPr/>
          <a:lstStyle>
            <a:lvl1pPr>
              <a:defRPr/>
            </a:lvl1pPr>
          </a:lstStyle>
          <a:p>
            <a:pPr>
              <a:defRPr/>
            </a:pPr>
            <a:endParaRPr lang="en-CA"/>
          </a:p>
        </p:txBody>
      </p:sp>
      <p:sp>
        <p:nvSpPr>
          <p:cNvPr id="6" name="Slide Number Placeholder 5">
            <a:extLst>
              <a:ext uri="{FF2B5EF4-FFF2-40B4-BE49-F238E27FC236}">
                <a16:creationId xmlns:a16="http://schemas.microsoft.com/office/drawing/2014/main" id="{56885C42-6985-497F-80D1-9875BF53068B}"/>
              </a:ext>
            </a:extLst>
          </p:cNvPr>
          <p:cNvSpPr>
            <a:spLocks noGrp="1"/>
          </p:cNvSpPr>
          <p:nvPr>
            <p:ph type="sldNum" sz="quarter" idx="12"/>
          </p:nvPr>
        </p:nvSpPr>
        <p:spPr/>
        <p:txBody>
          <a:bodyPr/>
          <a:lstStyle>
            <a:lvl1pPr>
              <a:defRPr/>
            </a:lvl1pPr>
          </a:lstStyle>
          <a:p>
            <a:fld id="{9E34EAFC-D4E4-43D1-864A-E40EC80CABA2}" type="slidenum">
              <a:rPr lang="en-CA" altLang="en-US"/>
              <a:pPr/>
              <a:t>‹#›</a:t>
            </a:fld>
            <a:endParaRPr lang="en-CA" altLang="en-US"/>
          </a:p>
        </p:txBody>
      </p:sp>
    </p:spTree>
    <p:extLst>
      <p:ext uri="{BB962C8B-B14F-4D97-AF65-F5344CB8AC3E}">
        <p14:creationId xmlns:p14="http://schemas.microsoft.com/office/powerpoint/2010/main" val="1914719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3">
            <a:extLst>
              <a:ext uri="{FF2B5EF4-FFF2-40B4-BE49-F238E27FC236}">
                <a16:creationId xmlns:a16="http://schemas.microsoft.com/office/drawing/2014/main" id="{482FBAB4-E464-4CD0-8F81-C8349665A428}"/>
              </a:ext>
            </a:extLst>
          </p:cNvPr>
          <p:cNvSpPr>
            <a:spLocks noGrp="1"/>
          </p:cNvSpPr>
          <p:nvPr>
            <p:ph type="dt" sz="half" idx="10"/>
          </p:nvPr>
        </p:nvSpPr>
        <p:spPr/>
        <p:txBody>
          <a:bodyPr/>
          <a:lstStyle>
            <a:lvl1pPr>
              <a:defRPr/>
            </a:lvl1pPr>
          </a:lstStyle>
          <a:p>
            <a:pPr>
              <a:defRPr/>
            </a:pPr>
            <a:fld id="{00C734AE-F13E-42A5-B50B-29513044BE18}" type="datetimeFigureOut">
              <a:rPr lang="en-CA"/>
              <a:pPr>
                <a:defRPr/>
              </a:pPr>
              <a:t>2020-02-05</a:t>
            </a:fld>
            <a:endParaRPr lang="en-CA"/>
          </a:p>
        </p:txBody>
      </p:sp>
      <p:sp>
        <p:nvSpPr>
          <p:cNvPr id="6" name="Footer Placeholder 4">
            <a:extLst>
              <a:ext uri="{FF2B5EF4-FFF2-40B4-BE49-F238E27FC236}">
                <a16:creationId xmlns:a16="http://schemas.microsoft.com/office/drawing/2014/main" id="{BE5FC410-7F2C-4068-9C08-A955B004D9D4}"/>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19A0FB52-AD3F-4A12-A1D7-6C1289C0AAFD}"/>
              </a:ext>
            </a:extLst>
          </p:cNvPr>
          <p:cNvSpPr>
            <a:spLocks noGrp="1"/>
          </p:cNvSpPr>
          <p:nvPr>
            <p:ph type="sldNum" sz="quarter" idx="12"/>
          </p:nvPr>
        </p:nvSpPr>
        <p:spPr/>
        <p:txBody>
          <a:bodyPr/>
          <a:lstStyle>
            <a:lvl1pPr>
              <a:defRPr/>
            </a:lvl1pPr>
          </a:lstStyle>
          <a:p>
            <a:fld id="{A9A92C96-82F5-43D1-B65F-E257ECED663A}" type="slidenum">
              <a:rPr lang="en-CA" altLang="en-US"/>
              <a:pPr/>
              <a:t>‹#›</a:t>
            </a:fld>
            <a:endParaRPr lang="en-CA" altLang="en-US"/>
          </a:p>
        </p:txBody>
      </p:sp>
    </p:spTree>
    <p:extLst>
      <p:ext uri="{BB962C8B-B14F-4D97-AF65-F5344CB8AC3E}">
        <p14:creationId xmlns:p14="http://schemas.microsoft.com/office/powerpoint/2010/main" val="2397568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3">
            <a:extLst>
              <a:ext uri="{FF2B5EF4-FFF2-40B4-BE49-F238E27FC236}">
                <a16:creationId xmlns:a16="http://schemas.microsoft.com/office/drawing/2014/main" id="{5B7869B1-16F1-4A21-9F56-D13BCEA15FDA}"/>
              </a:ext>
            </a:extLst>
          </p:cNvPr>
          <p:cNvSpPr>
            <a:spLocks noGrp="1"/>
          </p:cNvSpPr>
          <p:nvPr>
            <p:ph type="dt" sz="half" idx="10"/>
          </p:nvPr>
        </p:nvSpPr>
        <p:spPr/>
        <p:txBody>
          <a:bodyPr/>
          <a:lstStyle>
            <a:lvl1pPr>
              <a:defRPr/>
            </a:lvl1pPr>
          </a:lstStyle>
          <a:p>
            <a:pPr>
              <a:defRPr/>
            </a:pPr>
            <a:fld id="{2C386BCD-D80C-4815-ADC9-B45E5BD59084}" type="datetimeFigureOut">
              <a:rPr lang="en-CA"/>
              <a:pPr>
                <a:defRPr/>
              </a:pPr>
              <a:t>2020-02-05</a:t>
            </a:fld>
            <a:endParaRPr lang="en-CA"/>
          </a:p>
        </p:txBody>
      </p:sp>
      <p:sp>
        <p:nvSpPr>
          <p:cNvPr id="8" name="Footer Placeholder 4">
            <a:extLst>
              <a:ext uri="{FF2B5EF4-FFF2-40B4-BE49-F238E27FC236}">
                <a16:creationId xmlns:a16="http://schemas.microsoft.com/office/drawing/2014/main" id="{980287F3-C551-4D0A-B17A-FF7F6E30AF88}"/>
              </a:ext>
            </a:extLst>
          </p:cNvPr>
          <p:cNvSpPr>
            <a:spLocks noGrp="1"/>
          </p:cNvSpPr>
          <p:nvPr>
            <p:ph type="ftr" sz="quarter" idx="11"/>
          </p:nvPr>
        </p:nvSpPr>
        <p:spPr/>
        <p:txBody>
          <a:bodyPr/>
          <a:lstStyle>
            <a:lvl1pPr>
              <a:defRPr/>
            </a:lvl1pPr>
          </a:lstStyle>
          <a:p>
            <a:pPr>
              <a:defRPr/>
            </a:pPr>
            <a:endParaRPr lang="en-CA"/>
          </a:p>
        </p:txBody>
      </p:sp>
      <p:sp>
        <p:nvSpPr>
          <p:cNvPr id="9" name="Slide Number Placeholder 5">
            <a:extLst>
              <a:ext uri="{FF2B5EF4-FFF2-40B4-BE49-F238E27FC236}">
                <a16:creationId xmlns:a16="http://schemas.microsoft.com/office/drawing/2014/main" id="{8F8DE934-6620-4C67-9CAA-D9FC37224665}"/>
              </a:ext>
            </a:extLst>
          </p:cNvPr>
          <p:cNvSpPr>
            <a:spLocks noGrp="1"/>
          </p:cNvSpPr>
          <p:nvPr>
            <p:ph type="sldNum" sz="quarter" idx="12"/>
          </p:nvPr>
        </p:nvSpPr>
        <p:spPr/>
        <p:txBody>
          <a:bodyPr/>
          <a:lstStyle>
            <a:lvl1pPr>
              <a:defRPr/>
            </a:lvl1pPr>
          </a:lstStyle>
          <a:p>
            <a:fld id="{AE797434-CDB6-48A9-9F5C-5A4C6609462A}" type="slidenum">
              <a:rPr lang="en-CA" altLang="en-US"/>
              <a:pPr/>
              <a:t>‹#›</a:t>
            </a:fld>
            <a:endParaRPr lang="en-CA" altLang="en-US"/>
          </a:p>
        </p:txBody>
      </p:sp>
    </p:spTree>
    <p:extLst>
      <p:ext uri="{BB962C8B-B14F-4D97-AF65-F5344CB8AC3E}">
        <p14:creationId xmlns:p14="http://schemas.microsoft.com/office/powerpoint/2010/main" val="1936753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3">
            <a:extLst>
              <a:ext uri="{FF2B5EF4-FFF2-40B4-BE49-F238E27FC236}">
                <a16:creationId xmlns:a16="http://schemas.microsoft.com/office/drawing/2014/main" id="{E96A632B-B1F9-4151-9FC7-3F955C3EB45E}"/>
              </a:ext>
            </a:extLst>
          </p:cNvPr>
          <p:cNvSpPr>
            <a:spLocks noGrp="1"/>
          </p:cNvSpPr>
          <p:nvPr>
            <p:ph type="dt" sz="half" idx="10"/>
          </p:nvPr>
        </p:nvSpPr>
        <p:spPr/>
        <p:txBody>
          <a:bodyPr/>
          <a:lstStyle>
            <a:lvl1pPr>
              <a:defRPr/>
            </a:lvl1pPr>
          </a:lstStyle>
          <a:p>
            <a:pPr>
              <a:defRPr/>
            </a:pPr>
            <a:fld id="{66865361-6426-4BD7-9FFD-F2CD0D209FA8}" type="datetimeFigureOut">
              <a:rPr lang="en-CA"/>
              <a:pPr>
                <a:defRPr/>
              </a:pPr>
              <a:t>2020-02-05</a:t>
            </a:fld>
            <a:endParaRPr lang="en-CA"/>
          </a:p>
        </p:txBody>
      </p:sp>
      <p:sp>
        <p:nvSpPr>
          <p:cNvPr id="4" name="Footer Placeholder 4">
            <a:extLst>
              <a:ext uri="{FF2B5EF4-FFF2-40B4-BE49-F238E27FC236}">
                <a16:creationId xmlns:a16="http://schemas.microsoft.com/office/drawing/2014/main" id="{FB954180-C963-480A-B33C-94509455F291}"/>
              </a:ext>
            </a:extLst>
          </p:cNvPr>
          <p:cNvSpPr>
            <a:spLocks noGrp="1"/>
          </p:cNvSpPr>
          <p:nvPr>
            <p:ph type="ftr" sz="quarter" idx="11"/>
          </p:nvPr>
        </p:nvSpPr>
        <p:spPr/>
        <p:txBody>
          <a:bodyPr/>
          <a:lstStyle>
            <a:lvl1pPr>
              <a:defRPr/>
            </a:lvl1pPr>
          </a:lstStyle>
          <a:p>
            <a:pPr>
              <a:defRPr/>
            </a:pPr>
            <a:endParaRPr lang="en-CA"/>
          </a:p>
        </p:txBody>
      </p:sp>
      <p:sp>
        <p:nvSpPr>
          <p:cNvPr id="5" name="Slide Number Placeholder 5">
            <a:extLst>
              <a:ext uri="{FF2B5EF4-FFF2-40B4-BE49-F238E27FC236}">
                <a16:creationId xmlns:a16="http://schemas.microsoft.com/office/drawing/2014/main" id="{02ADF729-17FA-4A86-ACA9-C7E3D8F4CF2C}"/>
              </a:ext>
            </a:extLst>
          </p:cNvPr>
          <p:cNvSpPr>
            <a:spLocks noGrp="1"/>
          </p:cNvSpPr>
          <p:nvPr>
            <p:ph type="sldNum" sz="quarter" idx="12"/>
          </p:nvPr>
        </p:nvSpPr>
        <p:spPr/>
        <p:txBody>
          <a:bodyPr/>
          <a:lstStyle>
            <a:lvl1pPr>
              <a:defRPr/>
            </a:lvl1pPr>
          </a:lstStyle>
          <a:p>
            <a:fld id="{6EA44493-D458-455C-A716-EE71AD1F9355}" type="slidenum">
              <a:rPr lang="en-CA" altLang="en-US"/>
              <a:pPr/>
              <a:t>‹#›</a:t>
            </a:fld>
            <a:endParaRPr lang="en-CA" altLang="en-US"/>
          </a:p>
        </p:txBody>
      </p:sp>
    </p:spTree>
    <p:extLst>
      <p:ext uri="{BB962C8B-B14F-4D97-AF65-F5344CB8AC3E}">
        <p14:creationId xmlns:p14="http://schemas.microsoft.com/office/powerpoint/2010/main" val="1082543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CA29876-ED35-47C2-A9D1-F9F8F106F2FB}"/>
              </a:ext>
            </a:extLst>
          </p:cNvPr>
          <p:cNvSpPr>
            <a:spLocks noGrp="1"/>
          </p:cNvSpPr>
          <p:nvPr>
            <p:ph type="dt" sz="half" idx="10"/>
          </p:nvPr>
        </p:nvSpPr>
        <p:spPr/>
        <p:txBody>
          <a:bodyPr/>
          <a:lstStyle>
            <a:lvl1pPr>
              <a:defRPr/>
            </a:lvl1pPr>
          </a:lstStyle>
          <a:p>
            <a:pPr>
              <a:defRPr/>
            </a:pPr>
            <a:fld id="{782DBD3F-BE41-46A4-9335-4431B1E99E92}" type="datetimeFigureOut">
              <a:rPr lang="en-CA"/>
              <a:pPr>
                <a:defRPr/>
              </a:pPr>
              <a:t>2020-02-05</a:t>
            </a:fld>
            <a:endParaRPr lang="en-CA"/>
          </a:p>
        </p:txBody>
      </p:sp>
      <p:sp>
        <p:nvSpPr>
          <p:cNvPr id="3" name="Footer Placeholder 4">
            <a:extLst>
              <a:ext uri="{FF2B5EF4-FFF2-40B4-BE49-F238E27FC236}">
                <a16:creationId xmlns:a16="http://schemas.microsoft.com/office/drawing/2014/main" id="{751CE696-2012-4ED7-B427-C5B9575834AD}"/>
              </a:ext>
            </a:extLst>
          </p:cNvPr>
          <p:cNvSpPr>
            <a:spLocks noGrp="1"/>
          </p:cNvSpPr>
          <p:nvPr>
            <p:ph type="ftr" sz="quarter" idx="11"/>
          </p:nvPr>
        </p:nvSpPr>
        <p:spPr/>
        <p:txBody>
          <a:bodyPr/>
          <a:lstStyle>
            <a:lvl1pPr>
              <a:defRPr/>
            </a:lvl1pPr>
          </a:lstStyle>
          <a:p>
            <a:pPr>
              <a:defRPr/>
            </a:pPr>
            <a:endParaRPr lang="en-CA"/>
          </a:p>
        </p:txBody>
      </p:sp>
      <p:sp>
        <p:nvSpPr>
          <p:cNvPr id="4" name="Slide Number Placeholder 5">
            <a:extLst>
              <a:ext uri="{FF2B5EF4-FFF2-40B4-BE49-F238E27FC236}">
                <a16:creationId xmlns:a16="http://schemas.microsoft.com/office/drawing/2014/main" id="{79A2DC95-FC19-476E-B597-03BF73CE81D2}"/>
              </a:ext>
            </a:extLst>
          </p:cNvPr>
          <p:cNvSpPr>
            <a:spLocks noGrp="1"/>
          </p:cNvSpPr>
          <p:nvPr>
            <p:ph type="sldNum" sz="quarter" idx="12"/>
          </p:nvPr>
        </p:nvSpPr>
        <p:spPr/>
        <p:txBody>
          <a:bodyPr/>
          <a:lstStyle>
            <a:lvl1pPr>
              <a:defRPr/>
            </a:lvl1pPr>
          </a:lstStyle>
          <a:p>
            <a:fld id="{6A930C57-75F8-42A6-BBE3-3561DF0FE011}" type="slidenum">
              <a:rPr lang="en-CA" altLang="en-US"/>
              <a:pPr/>
              <a:t>‹#›</a:t>
            </a:fld>
            <a:endParaRPr lang="en-CA" altLang="en-US"/>
          </a:p>
        </p:txBody>
      </p:sp>
    </p:spTree>
    <p:extLst>
      <p:ext uri="{BB962C8B-B14F-4D97-AF65-F5344CB8AC3E}">
        <p14:creationId xmlns:p14="http://schemas.microsoft.com/office/powerpoint/2010/main" val="1830819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DC42367-D51D-4650-BB3D-0C561B8481FD}"/>
              </a:ext>
            </a:extLst>
          </p:cNvPr>
          <p:cNvSpPr>
            <a:spLocks noGrp="1"/>
          </p:cNvSpPr>
          <p:nvPr>
            <p:ph type="dt" sz="half" idx="10"/>
          </p:nvPr>
        </p:nvSpPr>
        <p:spPr/>
        <p:txBody>
          <a:bodyPr/>
          <a:lstStyle>
            <a:lvl1pPr>
              <a:defRPr/>
            </a:lvl1pPr>
          </a:lstStyle>
          <a:p>
            <a:pPr>
              <a:defRPr/>
            </a:pPr>
            <a:fld id="{DDF5C694-0B8B-499F-9E76-BA8DCE9DB7C6}" type="datetimeFigureOut">
              <a:rPr lang="en-CA"/>
              <a:pPr>
                <a:defRPr/>
              </a:pPr>
              <a:t>2020-02-05</a:t>
            </a:fld>
            <a:endParaRPr lang="en-CA"/>
          </a:p>
        </p:txBody>
      </p:sp>
      <p:sp>
        <p:nvSpPr>
          <p:cNvPr id="6" name="Footer Placeholder 4">
            <a:extLst>
              <a:ext uri="{FF2B5EF4-FFF2-40B4-BE49-F238E27FC236}">
                <a16:creationId xmlns:a16="http://schemas.microsoft.com/office/drawing/2014/main" id="{AB8E1658-9F8D-4FB3-A52F-7850E49225A4}"/>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8D68C555-1676-4CEC-BE24-FE30207786F9}"/>
              </a:ext>
            </a:extLst>
          </p:cNvPr>
          <p:cNvSpPr>
            <a:spLocks noGrp="1"/>
          </p:cNvSpPr>
          <p:nvPr>
            <p:ph type="sldNum" sz="quarter" idx="12"/>
          </p:nvPr>
        </p:nvSpPr>
        <p:spPr/>
        <p:txBody>
          <a:bodyPr/>
          <a:lstStyle>
            <a:lvl1pPr>
              <a:defRPr/>
            </a:lvl1pPr>
          </a:lstStyle>
          <a:p>
            <a:fld id="{1EEF608D-7F88-492F-A42B-5B8307418780}" type="slidenum">
              <a:rPr lang="en-CA" altLang="en-US"/>
              <a:pPr/>
              <a:t>‹#›</a:t>
            </a:fld>
            <a:endParaRPr lang="en-CA" altLang="en-US"/>
          </a:p>
        </p:txBody>
      </p:sp>
    </p:spTree>
    <p:extLst>
      <p:ext uri="{BB962C8B-B14F-4D97-AF65-F5344CB8AC3E}">
        <p14:creationId xmlns:p14="http://schemas.microsoft.com/office/powerpoint/2010/main" val="136891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D3D714F-D39F-42E0-B5D3-F1CF1CDAE426}"/>
              </a:ext>
            </a:extLst>
          </p:cNvPr>
          <p:cNvSpPr>
            <a:spLocks noGrp="1"/>
          </p:cNvSpPr>
          <p:nvPr>
            <p:ph type="dt" sz="half" idx="10"/>
          </p:nvPr>
        </p:nvSpPr>
        <p:spPr/>
        <p:txBody>
          <a:bodyPr/>
          <a:lstStyle>
            <a:lvl1pPr>
              <a:defRPr/>
            </a:lvl1pPr>
          </a:lstStyle>
          <a:p>
            <a:pPr>
              <a:defRPr/>
            </a:pPr>
            <a:fld id="{A31D12E4-521F-482C-A1DD-B0AB344ED68E}" type="datetimeFigureOut">
              <a:rPr lang="en-CA"/>
              <a:pPr>
                <a:defRPr/>
              </a:pPr>
              <a:t>2020-02-05</a:t>
            </a:fld>
            <a:endParaRPr lang="en-CA"/>
          </a:p>
        </p:txBody>
      </p:sp>
      <p:sp>
        <p:nvSpPr>
          <p:cNvPr id="6" name="Footer Placeholder 4">
            <a:extLst>
              <a:ext uri="{FF2B5EF4-FFF2-40B4-BE49-F238E27FC236}">
                <a16:creationId xmlns:a16="http://schemas.microsoft.com/office/drawing/2014/main" id="{7C056D95-C5D5-4732-ADA6-7EFC79A896DA}"/>
              </a:ext>
            </a:extLst>
          </p:cNvPr>
          <p:cNvSpPr>
            <a:spLocks noGrp="1"/>
          </p:cNvSpPr>
          <p:nvPr>
            <p:ph type="ftr" sz="quarter" idx="11"/>
          </p:nvPr>
        </p:nvSpPr>
        <p:spPr/>
        <p:txBody>
          <a:bodyPr/>
          <a:lstStyle>
            <a:lvl1pPr>
              <a:defRPr/>
            </a:lvl1pPr>
          </a:lstStyle>
          <a:p>
            <a:pPr>
              <a:defRPr/>
            </a:pPr>
            <a:endParaRPr lang="en-CA"/>
          </a:p>
        </p:txBody>
      </p:sp>
      <p:sp>
        <p:nvSpPr>
          <p:cNvPr id="7" name="Slide Number Placeholder 5">
            <a:extLst>
              <a:ext uri="{FF2B5EF4-FFF2-40B4-BE49-F238E27FC236}">
                <a16:creationId xmlns:a16="http://schemas.microsoft.com/office/drawing/2014/main" id="{9D448888-406A-46AB-87E9-076C734D5F28}"/>
              </a:ext>
            </a:extLst>
          </p:cNvPr>
          <p:cNvSpPr>
            <a:spLocks noGrp="1"/>
          </p:cNvSpPr>
          <p:nvPr>
            <p:ph type="sldNum" sz="quarter" idx="12"/>
          </p:nvPr>
        </p:nvSpPr>
        <p:spPr/>
        <p:txBody>
          <a:bodyPr/>
          <a:lstStyle>
            <a:lvl1pPr>
              <a:defRPr/>
            </a:lvl1pPr>
          </a:lstStyle>
          <a:p>
            <a:fld id="{1955B922-E668-4270-8583-39C36E401235}" type="slidenum">
              <a:rPr lang="en-CA" altLang="en-US"/>
              <a:pPr/>
              <a:t>‹#›</a:t>
            </a:fld>
            <a:endParaRPr lang="en-CA" altLang="en-US"/>
          </a:p>
        </p:txBody>
      </p:sp>
    </p:spTree>
    <p:extLst>
      <p:ext uri="{BB962C8B-B14F-4D97-AF65-F5344CB8AC3E}">
        <p14:creationId xmlns:p14="http://schemas.microsoft.com/office/powerpoint/2010/main" val="3578801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BB9BE6F-D4F1-4AAC-A17E-B409E04857A7}"/>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1027" name="Text Placeholder 2">
            <a:extLst>
              <a:ext uri="{FF2B5EF4-FFF2-40B4-BE49-F238E27FC236}">
                <a16:creationId xmlns:a16="http://schemas.microsoft.com/office/drawing/2014/main" id="{E22E9317-9FF9-4B06-8C5B-F5FE94B37146}"/>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4" name="Date Placeholder 3">
            <a:extLst>
              <a:ext uri="{FF2B5EF4-FFF2-40B4-BE49-F238E27FC236}">
                <a16:creationId xmlns:a16="http://schemas.microsoft.com/office/drawing/2014/main" id="{F541E083-E605-4450-9C16-B470048A8C03}"/>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02637776-1533-4AC4-8682-271540098004}" type="datetimeFigureOut">
              <a:rPr lang="en-CA"/>
              <a:pPr>
                <a:defRPr/>
              </a:pPr>
              <a:t>2020-02-05</a:t>
            </a:fld>
            <a:endParaRPr lang="en-CA"/>
          </a:p>
        </p:txBody>
      </p:sp>
      <p:sp>
        <p:nvSpPr>
          <p:cNvPr id="5" name="Footer Placeholder 4">
            <a:extLst>
              <a:ext uri="{FF2B5EF4-FFF2-40B4-BE49-F238E27FC236}">
                <a16:creationId xmlns:a16="http://schemas.microsoft.com/office/drawing/2014/main" id="{9CB5C7CF-ECB6-4173-B388-C3CE9ECBE496}"/>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CA"/>
          </a:p>
        </p:txBody>
      </p:sp>
      <p:sp>
        <p:nvSpPr>
          <p:cNvPr id="6" name="Slide Number Placeholder 5">
            <a:extLst>
              <a:ext uri="{FF2B5EF4-FFF2-40B4-BE49-F238E27FC236}">
                <a16:creationId xmlns:a16="http://schemas.microsoft.com/office/drawing/2014/main" id="{0FC8AAF3-F30F-491B-B6F2-56217C7A2324}"/>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9535B1EA-1254-4A23-AA96-CC246AAC98BB}" type="slidenum">
              <a:rPr lang="en-CA" altLang="en-US"/>
              <a:pPr/>
              <a:t>‹#›</a:t>
            </a:fld>
            <a:endParaRPr lang="en-CA" altLang="en-US"/>
          </a:p>
        </p:txBody>
      </p:sp>
      <p:pic>
        <p:nvPicPr>
          <p:cNvPr id="1031" name="Picture 1">
            <a:extLst>
              <a:ext uri="{FF2B5EF4-FFF2-40B4-BE49-F238E27FC236}">
                <a16:creationId xmlns:a16="http://schemas.microsoft.com/office/drawing/2014/main" id="{E7FA1170-141F-4FDF-86D0-BE8D2AE5AD8C}"/>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896601" y="31750"/>
            <a:ext cx="120650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
            <a:extLst>
              <a:ext uri="{FF2B5EF4-FFF2-40B4-BE49-F238E27FC236}">
                <a16:creationId xmlns:a16="http://schemas.microsoft.com/office/drawing/2014/main" id="{2367DD8D-5A3A-4132-B6B9-89E4632C4A9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41300" y="1"/>
            <a:ext cx="192616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6869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brunswickex1@gnb.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2.gnb.ca/content/gnb/fr/ministeres/omu.html"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mailto:brunswickex1@gnb.c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a:extLst>
              <a:ext uri="{FF2B5EF4-FFF2-40B4-BE49-F238E27FC236}">
                <a16:creationId xmlns:a16="http://schemas.microsoft.com/office/drawing/2014/main" id="{DF84F98F-81CD-4EF7-BA24-9602D8305A52}"/>
              </a:ext>
            </a:extLst>
          </p:cNvPr>
          <p:cNvSpPr>
            <a:spLocks noChangeArrowheads="1"/>
          </p:cNvSpPr>
          <p:nvPr/>
        </p:nvSpPr>
        <p:spPr bwMode="auto">
          <a:xfrm>
            <a:off x="0" y="2767280"/>
            <a:ext cx="12192000" cy="4091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fr-FR" altLang="en-US" sz="4000" dirty="0">
                <a:solidFill>
                  <a:prstClr val="black"/>
                </a:solidFill>
                <a:latin typeface="Arial" panose="020B0604020202020204" pitchFamily="34" charset="0"/>
                <a:cs typeface="Arial" panose="020B0604020202020204" pitchFamily="34" charset="0"/>
              </a:rPr>
              <a:t>Élaboration des intrants </a:t>
            </a:r>
          </a:p>
          <a:p>
            <a:pPr algn="ctr" fontAlgn="base">
              <a:spcBef>
                <a:spcPct val="0"/>
              </a:spcBef>
              <a:spcAft>
                <a:spcPct val="0"/>
              </a:spcAft>
              <a:buNone/>
            </a:pPr>
            <a:r>
              <a:rPr lang="fr-FR" altLang="en-US" sz="4000" dirty="0">
                <a:solidFill>
                  <a:prstClr val="black"/>
                </a:solidFill>
                <a:latin typeface="Arial" panose="020B0604020202020204" pitchFamily="34" charset="0"/>
                <a:cs typeface="Arial" panose="020B0604020202020204" pitchFamily="34" charset="0"/>
              </a:rPr>
              <a:t>Liste des événements principaux (LEP) </a:t>
            </a:r>
          </a:p>
          <a:p>
            <a:pPr algn="ctr" fontAlgn="base">
              <a:spcBef>
                <a:spcPct val="0"/>
              </a:spcBef>
              <a:spcAft>
                <a:spcPct val="0"/>
              </a:spcAft>
              <a:buNone/>
            </a:pPr>
            <a:r>
              <a:rPr lang="fr-FR" altLang="en-US" sz="4000" dirty="0">
                <a:solidFill>
                  <a:prstClr val="black"/>
                </a:solidFill>
                <a:latin typeface="Arial" panose="020B0604020202020204" pitchFamily="34" charset="0"/>
                <a:cs typeface="Arial" panose="020B0604020202020204" pitchFamily="34" charset="0"/>
              </a:rPr>
              <a:t>Produits de l’exercice</a:t>
            </a:r>
          </a:p>
          <a:p>
            <a:pPr algn="ctr" fontAlgn="base">
              <a:spcBef>
                <a:spcPct val="0"/>
              </a:spcBef>
              <a:spcAft>
                <a:spcPct val="0"/>
              </a:spcAft>
              <a:buNone/>
            </a:pPr>
            <a:endParaRPr lang="en-CA" altLang="en-US" sz="4000" dirty="0">
              <a:solidFill>
                <a:prstClr val="black"/>
              </a:solidFill>
              <a:latin typeface="Arial" panose="020B0604020202020204" pitchFamily="34" charset="0"/>
              <a:cs typeface="Arial" panose="020B0604020202020204" pitchFamily="34" charset="0"/>
            </a:endParaRPr>
          </a:p>
          <a:p>
            <a:pPr lvl="0">
              <a:lnSpc>
                <a:spcPct val="90000"/>
              </a:lnSpc>
              <a:spcBef>
                <a:spcPts val="1000"/>
              </a:spcBef>
              <a:buNone/>
            </a:pPr>
            <a:r>
              <a:rPr lang="fr-FR" sz="2400" dirty="0">
                <a:solidFill>
                  <a:prstClr val="black"/>
                </a:solidFill>
                <a:latin typeface="Calibri" panose="020F0502020204030204"/>
              </a:rPr>
              <a:t>Capitaine de corvette Pete Gallant</a:t>
            </a:r>
          </a:p>
          <a:p>
            <a:pPr lvl="0">
              <a:lnSpc>
                <a:spcPct val="90000"/>
              </a:lnSpc>
              <a:spcBef>
                <a:spcPts val="1000"/>
              </a:spcBef>
              <a:buNone/>
            </a:pPr>
            <a:r>
              <a:rPr lang="fr-FR" sz="2400" dirty="0">
                <a:solidFill>
                  <a:prstClr val="black"/>
                </a:solidFill>
                <a:latin typeface="Calibri" panose="020F0502020204030204"/>
              </a:rPr>
              <a:t>Force opérationnelle interarmées (Atlantique)</a:t>
            </a:r>
          </a:p>
          <a:p>
            <a:pPr algn="ctr" fontAlgn="base">
              <a:spcBef>
                <a:spcPct val="0"/>
              </a:spcBef>
              <a:spcAft>
                <a:spcPct val="0"/>
              </a:spcAft>
              <a:buNone/>
            </a:pPr>
            <a:endParaRPr lang="en-CA" altLang="en-US" sz="40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57380AA2-76F6-4B69-B337-F016E435A938}"/>
              </a:ext>
            </a:extLst>
          </p:cNvPr>
          <p:cNvPicPr>
            <a:picLocks noChangeAspect="1"/>
          </p:cNvPicPr>
          <p:nvPr/>
        </p:nvPicPr>
        <p:blipFill>
          <a:blip r:embed="rId3"/>
          <a:stretch>
            <a:fillRect/>
          </a:stretch>
        </p:blipFill>
        <p:spPr>
          <a:xfrm>
            <a:off x="1889826" y="79007"/>
            <a:ext cx="8760711" cy="233497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3A27A91A-87B5-40C8-AEBF-34B49A8E2061}"/>
              </a:ext>
            </a:extLst>
          </p:cNvPr>
          <p:cNvSpPr>
            <a:spLocks noGrp="1"/>
          </p:cNvSpPr>
          <p:nvPr>
            <p:ph type="title"/>
          </p:nvPr>
        </p:nvSpPr>
        <p:spPr/>
        <p:txBody>
          <a:bodyPr/>
          <a:lstStyle/>
          <a:p>
            <a:r>
              <a:rPr lang="en-CA" altLang="en-US" u="sng" dirty="0" err="1"/>
              <a:t>Produits</a:t>
            </a:r>
            <a:r>
              <a:rPr lang="en-CA" altLang="en-US" u="sng" dirty="0"/>
              <a:t> de </a:t>
            </a:r>
            <a:r>
              <a:rPr lang="en-CA" altLang="en-US" u="sng" dirty="0" err="1"/>
              <a:t>l’exercice</a:t>
            </a:r>
            <a:endParaRPr lang="en-CA" altLang="en-US" u="sng" dirty="0"/>
          </a:p>
        </p:txBody>
      </p:sp>
      <p:sp>
        <p:nvSpPr>
          <p:cNvPr id="55299" name="Content Placeholder 2">
            <a:extLst>
              <a:ext uri="{FF2B5EF4-FFF2-40B4-BE49-F238E27FC236}">
                <a16:creationId xmlns:a16="http://schemas.microsoft.com/office/drawing/2014/main" id="{2FEFA0EA-01DA-4B3A-826C-32C674EA7732}"/>
              </a:ext>
            </a:extLst>
          </p:cNvPr>
          <p:cNvSpPr>
            <a:spLocks noGrp="1"/>
          </p:cNvSpPr>
          <p:nvPr>
            <p:ph idx="1"/>
          </p:nvPr>
        </p:nvSpPr>
        <p:spPr>
          <a:xfrm>
            <a:off x="2012950" y="1417638"/>
            <a:ext cx="8229600" cy="4525962"/>
          </a:xfrm>
        </p:spPr>
        <p:txBody>
          <a:bodyPr/>
          <a:lstStyle/>
          <a:p>
            <a:r>
              <a:rPr lang="fr-FR" altLang="en-US" sz="3000" dirty="0"/>
              <a:t>Manuel de l’exercice renfermant tous les renseignements nécessaires pour gérer l’exercice (manuel des joueurs et manuel des AC); </a:t>
            </a:r>
          </a:p>
          <a:p>
            <a:r>
              <a:rPr lang="fr-FR" altLang="en-US" sz="3000" dirty="0"/>
              <a:t>LEP (liste des événements principaux);</a:t>
            </a:r>
          </a:p>
          <a:p>
            <a:r>
              <a:rPr lang="fr-FR" altLang="en-US" sz="3000" dirty="0"/>
              <a:t>La FOIA fournira les services de médias sociaux et de médias de nouvelles de l’exercice.</a:t>
            </a:r>
          </a:p>
          <a:p>
            <a:r>
              <a:rPr lang="fr-FR" altLang="en-US" sz="3000" dirty="0"/>
              <a:t>ECCC a créé le dossier météorologique de l’exercice;</a:t>
            </a:r>
          </a:p>
          <a:p>
            <a:r>
              <a:rPr lang="fr-FR" altLang="en-US" sz="3000" dirty="0"/>
              <a:t>L’OMU NB créera les produits pour la mise en situation (SAIC, activation, etc.).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27EA0-1EBF-466D-B1C6-B4D4F4C18E88}"/>
              </a:ext>
            </a:extLst>
          </p:cNvPr>
          <p:cNvSpPr>
            <a:spLocks noGrp="1"/>
          </p:cNvSpPr>
          <p:nvPr>
            <p:ph idx="1"/>
          </p:nvPr>
        </p:nvSpPr>
        <p:spPr/>
        <p:txBody>
          <a:bodyPr/>
          <a:lstStyle/>
          <a:p>
            <a:pPr algn="ctr"/>
            <a:endParaRPr lang="en-CA" dirty="0"/>
          </a:p>
          <a:p>
            <a:pPr algn="ctr"/>
            <a:endParaRPr lang="en-CA" dirty="0"/>
          </a:p>
          <a:p>
            <a:pPr marL="0" indent="0" algn="ctr">
              <a:buNone/>
            </a:pPr>
            <a:r>
              <a:rPr lang="en-CA" sz="8000" dirty="0"/>
              <a:t>Questions?</a:t>
            </a:r>
          </a:p>
          <a:p>
            <a:pPr marL="0" indent="0" algn="ctr">
              <a:buNone/>
            </a:pPr>
            <a:r>
              <a:rPr lang="en-CA" sz="4000" dirty="0">
                <a:hlinkClick r:id="rId2"/>
              </a:rPr>
              <a:t>brunswickex1@gnb.ca</a:t>
            </a:r>
            <a:endParaRPr lang="en-CA" sz="4000" dirty="0"/>
          </a:p>
          <a:p>
            <a:pPr marL="0" indent="0" algn="ctr">
              <a:buNone/>
            </a:pPr>
            <a:endParaRPr lang="en-CA" sz="4000" dirty="0"/>
          </a:p>
        </p:txBody>
      </p:sp>
      <p:pic>
        <p:nvPicPr>
          <p:cNvPr id="4" name="Picture 3">
            <a:extLst>
              <a:ext uri="{FF2B5EF4-FFF2-40B4-BE49-F238E27FC236}">
                <a16:creationId xmlns:a16="http://schemas.microsoft.com/office/drawing/2014/main" id="{386014C7-7080-49D2-8504-41B2B4759C00}"/>
              </a:ext>
            </a:extLst>
          </p:cNvPr>
          <p:cNvPicPr>
            <a:picLocks noChangeAspect="1"/>
          </p:cNvPicPr>
          <p:nvPr/>
        </p:nvPicPr>
        <p:blipFill>
          <a:blip r:embed="rId3"/>
          <a:stretch>
            <a:fillRect/>
          </a:stretch>
        </p:blipFill>
        <p:spPr>
          <a:xfrm>
            <a:off x="1889826" y="79007"/>
            <a:ext cx="8760711" cy="2334970"/>
          </a:xfrm>
          <a:prstGeom prst="rect">
            <a:avLst/>
          </a:prstGeom>
        </p:spPr>
      </p:pic>
    </p:spTree>
    <p:extLst>
      <p:ext uri="{BB962C8B-B14F-4D97-AF65-F5344CB8AC3E}">
        <p14:creationId xmlns:p14="http://schemas.microsoft.com/office/powerpoint/2010/main" val="399997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a:extLst>
              <a:ext uri="{FF2B5EF4-FFF2-40B4-BE49-F238E27FC236}">
                <a16:creationId xmlns:a16="http://schemas.microsoft.com/office/drawing/2014/main" id="{C9411719-2182-4CD9-A803-BDCDE89DBB79}"/>
              </a:ext>
            </a:extLst>
          </p:cNvPr>
          <p:cNvSpPr txBox="1">
            <a:spLocks/>
          </p:cNvSpPr>
          <p:nvPr/>
        </p:nvSpPr>
        <p:spPr bwMode="auto">
          <a:xfrm>
            <a:off x="2279650" y="1412876"/>
            <a:ext cx="8388350" cy="503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Font typeface="Arial" charset="0"/>
              <a:buChar char="•"/>
              <a:defRPr sz="3200">
                <a:solidFill>
                  <a:schemeClr val="tx1"/>
                </a:solidFill>
                <a:latin typeface="Calibri" pitchFamily="34" charset="0"/>
              </a:defRPr>
            </a:lvl1pPr>
            <a:lvl2pPr marL="800100" indent="-34290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Aft>
                <a:spcPct val="0"/>
              </a:spcAft>
              <a:buFont typeface="Wingdings" pitchFamily="2" charset="2"/>
              <a:buChar char="§"/>
              <a:defRPr/>
            </a:pPr>
            <a:r>
              <a:rPr lang="fr-FR" altLang="en-US" sz="3600" dirty="0">
                <a:solidFill>
                  <a:prstClr val="black"/>
                </a:solidFill>
                <a:latin typeface="Arial" charset="0"/>
                <a:cs typeface="Arial" charset="0"/>
              </a:rPr>
              <a:t>Pourquoi ai-je besoin d'un intrant?</a:t>
            </a:r>
            <a:endParaRPr lang="en-CA" altLang="en-US" sz="3600" dirty="0">
              <a:solidFill>
                <a:prstClr val="black"/>
              </a:solidFill>
              <a:latin typeface="Arial" charset="0"/>
              <a:cs typeface="Arial" charset="0"/>
            </a:endParaRPr>
          </a:p>
          <a:p>
            <a:pPr fontAlgn="base">
              <a:spcAft>
                <a:spcPct val="0"/>
              </a:spcAft>
              <a:buFont typeface="Wingdings" pitchFamily="2" charset="2"/>
              <a:buChar char="§"/>
              <a:defRPr/>
            </a:pPr>
            <a:endParaRPr lang="en-CA" altLang="en-US" sz="1800" dirty="0">
              <a:solidFill>
                <a:prstClr val="black"/>
              </a:solidFill>
              <a:latin typeface="Arial" charset="0"/>
              <a:cs typeface="Arial" charset="0"/>
            </a:endParaRPr>
          </a:p>
          <a:p>
            <a:pPr lvl="1" fontAlgn="base">
              <a:spcAft>
                <a:spcPct val="0"/>
              </a:spcAft>
              <a:buFont typeface="Arial" charset="0"/>
              <a:buChar char="•"/>
              <a:defRPr/>
            </a:pPr>
            <a:r>
              <a:rPr lang="fr-FR" altLang="en-US" sz="1800" dirty="0">
                <a:solidFill>
                  <a:prstClr val="black"/>
                </a:solidFill>
                <a:latin typeface="Arial" charset="0"/>
                <a:cs typeface="Arial" charset="0"/>
              </a:rPr>
              <a:t>Les intrants sont habituellement exigés de toutes les organisations pour les aider à atteindre leurs objectifs. </a:t>
            </a:r>
          </a:p>
          <a:p>
            <a:pPr lvl="1" fontAlgn="base">
              <a:spcAft>
                <a:spcPct val="0"/>
              </a:spcAft>
              <a:buFont typeface="Arial" charset="0"/>
              <a:buChar char="•"/>
              <a:defRPr/>
            </a:pPr>
            <a:endParaRPr lang="fr-FR" altLang="en-US" sz="1800" dirty="0">
              <a:solidFill>
                <a:prstClr val="black"/>
              </a:solidFill>
              <a:latin typeface="Arial" charset="0"/>
              <a:cs typeface="Arial" charset="0"/>
            </a:endParaRPr>
          </a:p>
          <a:p>
            <a:pPr lvl="1" fontAlgn="base">
              <a:spcAft>
                <a:spcPct val="0"/>
              </a:spcAft>
              <a:buFont typeface="Arial" charset="0"/>
              <a:buChar char="•"/>
              <a:defRPr/>
            </a:pPr>
            <a:r>
              <a:rPr lang="fr-FR" altLang="en-US" sz="1800" dirty="0">
                <a:solidFill>
                  <a:prstClr val="black"/>
                </a:solidFill>
                <a:latin typeface="Arial" charset="0"/>
                <a:cs typeface="Arial" charset="0"/>
              </a:rPr>
              <a:t>Les agents de confiance (AC) sont les experts en la matière des organisations. Ils s’assurent que leur organisation cherche à atteindre les objectifs qu’elle s’est fixés.</a:t>
            </a:r>
          </a:p>
          <a:p>
            <a:pPr lvl="1" fontAlgn="base">
              <a:spcAft>
                <a:spcPct val="0"/>
              </a:spcAft>
              <a:buFont typeface="Arial" charset="0"/>
              <a:buChar char="•"/>
              <a:defRPr/>
            </a:pPr>
            <a:endParaRPr lang="fr-FR" altLang="en-US" sz="1800" dirty="0">
              <a:solidFill>
                <a:prstClr val="black"/>
              </a:solidFill>
              <a:latin typeface="Arial" charset="0"/>
              <a:cs typeface="Arial" charset="0"/>
            </a:endParaRPr>
          </a:p>
          <a:p>
            <a:pPr lvl="1" fontAlgn="base">
              <a:spcAft>
                <a:spcPct val="0"/>
              </a:spcAft>
              <a:buFont typeface="Arial" charset="0"/>
              <a:buChar char="•"/>
              <a:defRPr/>
            </a:pPr>
            <a:r>
              <a:rPr lang="fr-FR" altLang="en-US" sz="1800" dirty="0">
                <a:solidFill>
                  <a:prstClr val="black"/>
                </a:solidFill>
                <a:latin typeface="Arial" charset="0"/>
                <a:cs typeface="Arial" charset="0"/>
              </a:rPr>
              <a:t>Vous utilisez les intrants pour obtenir une réaction ou un travail qui aide à atteindre vos objectifs. </a:t>
            </a:r>
          </a:p>
          <a:p>
            <a:pPr lvl="1" fontAlgn="base">
              <a:spcAft>
                <a:spcPct val="0"/>
              </a:spcAft>
              <a:buFont typeface="Arial" charset="0"/>
              <a:buChar char="•"/>
              <a:defRPr/>
            </a:pPr>
            <a:endParaRPr lang="fr-FR" altLang="en-US" sz="1800" dirty="0">
              <a:solidFill>
                <a:prstClr val="black"/>
              </a:solidFill>
              <a:latin typeface="Arial" charset="0"/>
              <a:cs typeface="Arial" charset="0"/>
            </a:endParaRPr>
          </a:p>
          <a:p>
            <a:pPr lvl="1" fontAlgn="base">
              <a:spcAft>
                <a:spcPct val="0"/>
              </a:spcAft>
              <a:buFont typeface="Arial" charset="0"/>
              <a:buChar char="•"/>
              <a:defRPr/>
            </a:pPr>
            <a:r>
              <a:rPr lang="fr-FR" altLang="en-US" sz="1800" b="1" dirty="0">
                <a:solidFill>
                  <a:prstClr val="black"/>
                </a:solidFill>
                <a:latin typeface="Arial" charset="0"/>
                <a:cs typeface="Arial" charset="0"/>
              </a:rPr>
              <a:t>Si votre organisation ne prévoit pas livrer d’intrants, il est essentiel que vous participiez à l’élaboration d’intrants que vous êtes certain qu’elle obtiendra et de vous assurer qu’elle les obtiendra.</a:t>
            </a:r>
          </a:p>
        </p:txBody>
      </p:sp>
      <p:sp>
        <p:nvSpPr>
          <p:cNvPr id="51203" name="Rectangle 3">
            <a:extLst>
              <a:ext uri="{FF2B5EF4-FFF2-40B4-BE49-F238E27FC236}">
                <a16:creationId xmlns:a16="http://schemas.microsoft.com/office/drawing/2014/main" id="{88759994-0C5A-4F89-99A1-7359623CC6CD}"/>
              </a:ext>
            </a:extLst>
          </p:cNvPr>
          <p:cNvSpPr>
            <a:spLocks noChangeArrowheads="1"/>
          </p:cNvSpPr>
          <p:nvPr/>
        </p:nvSpPr>
        <p:spPr bwMode="auto">
          <a:xfrm>
            <a:off x="2495550" y="409576"/>
            <a:ext cx="7539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u="sng" dirty="0" err="1">
                <a:solidFill>
                  <a:prstClr val="black"/>
                </a:solidFill>
                <a:latin typeface="Arial" panose="020B0604020202020204" pitchFamily="34" charset="0"/>
                <a:cs typeface="Arial" panose="020B0604020202020204" pitchFamily="34" charset="0"/>
              </a:rPr>
              <a:t>Élaboration</a:t>
            </a:r>
            <a:r>
              <a:rPr lang="en-CA" altLang="en-US" sz="2800" u="sng" dirty="0">
                <a:solidFill>
                  <a:prstClr val="black"/>
                </a:solidFill>
                <a:latin typeface="Arial" panose="020B0604020202020204" pitchFamily="34" charset="0"/>
                <a:cs typeface="Arial" panose="020B0604020202020204" pitchFamily="34" charset="0"/>
              </a:rPr>
              <a:t> des </a:t>
            </a:r>
            <a:r>
              <a:rPr lang="en-CA" altLang="en-US" sz="2800" u="sng" dirty="0" err="1">
                <a:solidFill>
                  <a:prstClr val="black"/>
                </a:solidFill>
                <a:latin typeface="Arial" panose="020B0604020202020204" pitchFamily="34" charset="0"/>
                <a:cs typeface="Arial" panose="020B0604020202020204" pitchFamily="34" charset="0"/>
              </a:rPr>
              <a:t>intrants</a:t>
            </a:r>
            <a:r>
              <a:rPr lang="en-CA" altLang="en-US" sz="2800" u="sng" dirty="0">
                <a:solidFill>
                  <a:prstClr val="black"/>
                </a:solidFill>
                <a:latin typeface="Arial" panose="020B0604020202020204" pitchFamily="34" charset="0"/>
                <a:cs typeface="Arial" panose="020B0604020202020204"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720409DB-3523-427C-BDC4-4AAB9158C6D2}"/>
              </a:ext>
            </a:extLst>
          </p:cNvPr>
          <p:cNvSpPr txBox="1">
            <a:spLocks/>
          </p:cNvSpPr>
          <p:nvPr/>
        </p:nvSpPr>
        <p:spPr bwMode="auto">
          <a:xfrm>
            <a:off x="2279650" y="1412876"/>
            <a:ext cx="8388350" cy="4733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indent="-342900" algn="l">
              <a:buFont typeface="Wingdings" panose="05000000000000000000" pitchFamily="2" charset="2"/>
              <a:buChar char="§"/>
              <a:defRPr/>
            </a:pPr>
            <a:r>
              <a:rPr lang="fr-FR" sz="1800" dirty="0">
                <a:solidFill>
                  <a:prstClr val="black"/>
                </a:solidFill>
                <a:latin typeface="Arial" panose="020B0604020202020204" pitchFamily="34" charset="0"/>
                <a:cs typeface="Arial" panose="020B0604020202020204" pitchFamily="34" charset="0"/>
              </a:rPr>
              <a:t>Il doit y avoir une coordination </a:t>
            </a:r>
            <a:r>
              <a:rPr lang="fr-FR" sz="1800" b="1" dirty="0">
                <a:solidFill>
                  <a:prstClr val="black"/>
                </a:solidFill>
                <a:latin typeface="Arial" panose="020B0604020202020204" pitchFamily="34" charset="0"/>
                <a:cs typeface="Arial" panose="020B0604020202020204" pitchFamily="34" charset="0"/>
              </a:rPr>
              <a:t>EFFICACE</a:t>
            </a:r>
            <a:r>
              <a:rPr lang="fr-FR" sz="1800" dirty="0">
                <a:solidFill>
                  <a:prstClr val="black"/>
                </a:solidFill>
                <a:latin typeface="Arial" panose="020B0604020202020204" pitchFamily="34" charset="0"/>
                <a:cs typeface="Arial" panose="020B0604020202020204" pitchFamily="34" charset="0"/>
              </a:rPr>
              <a:t> entre vous, les agents de confiance (AC), les coordinateurs régionaux et l’équipe de contrôle de l’exercice (EXCON) au moment de créer vos propres intrants.</a:t>
            </a:r>
          </a:p>
          <a:p>
            <a:pPr marL="342900" indent="-342900" algn="l">
              <a:buFont typeface="Wingdings" panose="05000000000000000000" pitchFamily="2" charset="2"/>
              <a:buChar char="§"/>
              <a:defRPr/>
            </a:pPr>
            <a:endParaRPr lang="fr-FR" sz="1800" dirty="0">
              <a:solidFill>
                <a:prstClr val="black"/>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
              <a:defRPr/>
            </a:pPr>
            <a:r>
              <a:rPr lang="fr-FR" sz="1800" dirty="0">
                <a:solidFill>
                  <a:prstClr val="black"/>
                </a:solidFill>
                <a:latin typeface="Arial" panose="020B0604020202020204" pitchFamily="34" charset="0"/>
                <a:cs typeface="Arial" panose="020B0604020202020204" pitchFamily="34" charset="0"/>
              </a:rPr>
              <a:t>Principales exigences des intrants </a:t>
            </a:r>
            <a:r>
              <a:rPr lang="en-CA" sz="1800" dirty="0">
                <a:solidFill>
                  <a:prstClr val="black"/>
                </a:solidFill>
                <a:latin typeface="Arial" panose="020B0604020202020204" pitchFamily="34" charset="0"/>
                <a:cs typeface="Arial" panose="020B0604020202020204" pitchFamily="34" charset="0"/>
              </a:rPr>
              <a:t>:</a:t>
            </a:r>
          </a:p>
          <a:p>
            <a:pPr marL="742950" lvl="1" indent="-285750" algn="l">
              <a:buFont typeface="Arial" panose="020B0604020202020204" pitchFamily="34" charset="0"/>
              <a:buChar char="•"/>
              <a:defRPr/>
            </a:pPr>
            <a:r>
              <a:rPr lang="fr-FR" sz="1800" dirty="0">
                <a:solidFill>
                  <a:prstClr val="black"/>
                </a:solidFill>
                <a:latin typeface="Arial" panose="020B0604020202020204" pitchFamily="34" charset="0"/>
                <a:cs typeface="Arial" panose="020B0604020202020204" pitchFamily="34" charset="0"/>
              </a:rPr>
              <a:t>Date et heure</a:t>
            </a:r>
          </a:p>
          <a:p>
            <a:pPr lvl="1" algn="l">
              <a:defRPr/>
            </a:pPr>
            <a:r>
              <a:rPr lang="fr-FR" sz="1800" dirty="0">
                <a:solidFill>
                  <a:prstClr val="black"/>
                </a:solidFill>
                <a:latin typeface="Arial" panose="020B0604020202020204" pitchFamily="34" charset="0"/>
                <a:cs typeface="Arial" panose="020B0604020202020204" pitchFamily="34" charset="0"/>
              </a:rPr>
              <a:t>                 Exemple : 2 juin, 0800</a:t>
            </a:r>
          </a:p>
          <a:p>
            <a:pPr marL="742950" lvl="1" indent="-285750" algn="l">
              <a:buFont typeface="Arial" panose="020B0604020202020204" pitchFamily="34" charset="0"/>
              <a:buChar char="•"/>
              <a:defRPr/>
            </a:pPr>
            <a:r>
              <a:rPr lang="fr-FR" sz="1800" dirty="0">
                <a:solidFill>
                  <a:prstClr val="black"/>
                </a:solidFill>
                <a:latin typeface="Arial" panose="020B0604020202020204" pitchFamily="34" charset="0"/>
                <a:cs typeface="Arial" panose="020B0604020202020204" pitchFamily="34" charset="0"/>
              </a:rPr>
              <a:t>Transmis par – Transmis à;</a:t>
            </a:r>
          </a:p>
          <a:p>
            <a:pPr marL="742950" lvl="1" indent="-285750" algn="l">
              <a:buFont typeface="Arial" panose="020B0604020202020204" pitchFamily="34" charset="0"/>
              <a:buChar char="•"/>
              <a:defRPr/>
            </a:pPr>
            <a:r>
              <a:rPr lang="fr-FR" sz="1800" dirty="0">
                <a:solidFill>
                  <a:prstClr val="black"/>
                </a:solidFill>
                <a:latin typeface="Arial" panose="020B0604020202020204" pitchFamily="34" charset="0"/>
                <a:cs typeface="Arial" panose="020B0604020202020204" pitchFamily="34" charset="0"/>
              </a:rPr>
              <a:t>Mode de transmission de l’intrant (appel téléphonique, en main propre, à l’oral, courriel);</a:t>
            </a:r>
          </a:p>
          <a:p>
            <a:pPr marL="742950" lvl="1" indent="-285750" algn="l">
              <a:buFont typeface="Arial" panose="020B0604020202020204" pitchFamily="34" charset="0"/>
              <a:buChar char="•"/>
              <a:defRPr/>
            </a:pPr>
            <a:r>
              <a:rPr lang="fr-FR" sz="1800" dirty="0">
                <a:solidFill>
                  <a:prstClr val="black"/>
                </a:solidFill>
                <a:latin typeface="Arial" panose="020B0604020202020204" pitchFamily="34" charset="0"/>
                <a:cs typeface="Arial" panose="020B0604020202020204" pitchFamily="34" charset="0"/>
              </a:rPr>
              <a:t>Détails sur l’intrant (ce qui devrait se produire); </a:t>
            </a:r>
          </a:p>
          <a:p>
            <a:pPr marL="742950" lvl="1" indent="-285750" algn="l">
              <a:buFont typeface="Arial" panose="020B0604020202020204" pitchFamily="34" charset="0"/>
              <a:buChar char="•"/>
              <a:defRPr/>
            </a:pPr>
            <a:r>
              <a:rPr lang="fr-FR" sz="1800" dirty="0">
                <a:solidFill>
                  <a:prstClr val="black"/>
                </a:solidFill>
                <a:latin typeface="Arial" panose="020B0604020202020204" pitchFamily="34" charset="0"/>
                <a:cs typeface="Arial" panose="020B0604020202020204" pitchFamily="34" charset="0"/>
              </a:rPr>
              <a:t>Mesure attendue du joueur bleu (l’effet prévu de l’intrant).</a:t>
            </a:r>
            <a:endParaRPr lang="en-CA" sz="1800" dirty="0">
              <a:solidFill>
                <a:prstClr val="black"/>
              </a:solidFill>
              <a:latin typeface="Arial" panose="020B0604020202020204" pitchFamily="34" charset="0"/>
              <a:cs typeface="Arial" panose="020B0604020202020204" pitchFamily="34" charset="0"/>
            </a:endParaRPr>
          </a:p>
          <a:p>
            <a:pPr lvl="1" algn="l">
              <a:defRPr/>
            </a:pPr>
            <a:endParaRPr lang="en-CA" sz="1800" dirty="0">
              <a:solidFill>
                <a:prstClr val="black"/>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defRPr/>
            </a:pPr>
            <a:r>
              <a:rPr lang="fr-FR" sz="2200" dirty="0">
                <a:solidFill>
                  <a:srgbClr val="FF0000"/>
                </a:solidFill>
                <a:latin typeface="Arial" panose="020B0604020202020204" pitchFamily="34" charset="0"/>
                <a:cs typeface="Arial" panose="020B0604020202020204" pitchFamily="34" charset="0"/>
              </a:rPr>
              <a:t>Si une organisation ne participe pas, alors que vous avez besoin d’un intrant ou d’une action de sa part, indiquez-le pour que le contrôle de l’exercice (EXCON) puisse agir en jouant dans la cellule blanche</a:t>
            </a:r>
            <a:endParaRPr lang="en-CA" sz="2200" dirty="0">
              <a:solidFill>
                <a:srgbClr val="FF0000"/>
              </a:solidFill>
              <a:latin typeface="Arial" panose="020B0604020202020204" pitchFamily="34" charset="0"/>
              <a:cs typeface="Arial" panose="020B0604020202020204" pitchFamily="34" charset="0"/>
            </a:endParaRPr>
          </a:p>
        </p:txBody>
      </p:sp>
      <p:sp>
        <p:nvSpPr>
          <p:cNvPr id="52227" name="TextBox 1">
            <a:extLst>
              <a:ext uri="{FF2B5EF4-FFF2-40B4-BE49-F238E27FC236}">
                <a16:creationId xmlns:a16="http://schemas.microsoft.com/office/drawing/2014/main" id="{4A3AAC1F-0A0C-4F59-9660-C76ACABDCDD3}"/>
              </a:ext>
            </a:extLst>
          </p:cNvPr>
          <p:cNvSpPr txBox="1">
            <a:spLocks noChangeArrowheads="1"/>
          </p:cNvSpPr>
          <p:nvPr/>
        </p:nvSpPr>
        <p:spPr bwMode="auto">
          <a:xfrm>
            <a:off x="2640014" y="404814"/>
            <a:ext cx="76676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800" u="sng" dirty="0" err="1">
                <a:solidFill>
                  <a:prstClr val="black"/>
                </a:solidFill>
                <a:latin typeface="Arial" panose="020B0604020202020204" pitchFamily="34" charset="0"/>
                <a:cs typeface="Arial" panose="020B0604020202020204" pitchFamily="34" charset="0"/>
              </a:rPr>
              <a:t>Élaboration</a:t>
            </a:r>
            <a:r>
              <a:rPr lang="en-CA" altLang="en-US" sz="2800" u="sng" dirty="0">
                <a:solidFill>
                  <a:prstClr val="black"/>
                </a:solidFill>
                <a:latin typeface="Arial" panose="020B0604020202020204" pitchFamily="34" charset="0"/>
                <a:cs typeface="Arial" panose="020B0604020202020204" pitchFamily="34" charset="0"/>
              </a:rPr>
              <a:t> des </a:t>
            </a:r>
            <a:r>
              <a:rPr lang="en-CA" altLang="en-US" sz="2800" u="sng" dirty="0" err="1">
                <a:solidFill>
                  <a:prstClr val="black"/>
                </a:solidFill>
                <a:latin typeface="Arial" panose="020B0604020202020204" pitchFamily="34" charset="0"/>
                <a:cs typeface="Arial" panose="020B0604020202020204" pitchFamily="34" charset="0"/>
              </a:rPr>
              <a:t>intrants</a:t>
            </a:r>
            <a:endParaRPr lang="en-CA" altLang="en-US" sz="2800" u="sng" dirty="0">
              <a:solidFill>
                <a:prstClr val="black"/>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1">
            <a:extLst>
              <a:ext uri="{FF2B5EF4-FFF2-40B4-BE49-F238E27FC236}">
                <a16:creationId xmlns:a16="http://schemas.microsoft.com/office/drawing/2014/main" id="{F0F7050A-3D04-449A-B4F8-D4FA3B1AFF9D}"/>
              </a:ext>
            </a:extLst>
          </p:cNvPr>
          <p:cNvSpPr txBox="1">
            <a:spLocks noChangeArrowheads="1"/>
          </p:cNvSpPr>
          <p:nvPr/>
        </p:nvSpPr>
        <p:spPr bwMode="auto">
          <a:xfrm rot="18768078">
            <a:off x="171575" y="1658231"/>
            <a:ext cx="28153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400" dirty="0" err="1">
                <a:solidFill>
                  <a:prstClr val="black"/>
                </a:solidFill>
                <a:latin typeface="Arial" panose="020B0604020202020204" pitchFamily="34" charset="0"/>
                <a:cs typeface="Arial" panose="020B0604020202020204" pitchFamily="34" charset="0"/>
              </a:rPr>
              <a:t>Exemple</a:t>
            </a:r>
            <a:r>
              <a:rPr lang="en-CA" altLang="en-US" sz="2400" dirty="0">
                <a:solidFill>
                  <a:prstClr val="black"/>
                </a:solidFill>
                <a:latin typeface="Arial" panose="020B0604020202020204" pitchFamily="34" charset="0"/>
                <a:cs typeface="Arial" panose="020B0604020202020204" pitchFamily="34" charset="0"/>
              </a:rPr>
              <a:t> </a:t>
            </a:r>
            <a:r>
              <a:rPr lang="en-CA" altLang="en-US" sz="2400" dirty="0" err="1">
                <a:solidFill>
                  <a:prstClr val="black"/>
                </a:solidFill>
                <a:latin typeface="Arial" panose="020B0604020202020204" pitchFamily="34" charset="0"/>
                <a:cs typeface="Arial" panose="020B0604020202020204" pitchFamily="34" charset="0"/>
              </a:rPr>
              <a:t>d’intrant</a:t>
            </a:r>
            <a:endParaRPr lang="en-CA" altLang="en-US" sz="2400" dirty="0">
              <a:solidFill>
                <a:prstClr val="black"/>
              </a:solidFill>
              <a:latin typeface="Arial" panose="020B0604020202020204" pitchFamily="34" charset="0"/>
              <a:cs typeface="Arial" panose="020B0604020202020204" pitchFamily="34" charset="0"/>
            </a:endParaRPr>
          </a:p>
        </p:txBody>
      </p:sp>
      <p:sp>
        <p:nvSpPr>
          <p:cNvPr id="9" name="TextBox 1">
            <a:extLst>
              <a:ext uri="{FF2B5EF4-FFF2-40B4-BE49-F238E27FC236}">
                <a16:creationId xmlns:a16="http://schemas.microsoft.com/office/drawing/2014/main" id="{C8E29640-8959-463C-AE87-3014BD6A478C}"/>
              </a:ext>
            </a:extLst>
          </p:cNvPr>
          <p:cNvSpPr txBox="1">
            <a:spLocks noChangeArrowheads="1"/>
          </p:cNvSpPr>
          <p:nvPr/>
        </p:nvSpPr>
        <p:spPr bwMode="auto">
          <a:xfrm rot="3103086">
            <a:off x="9276082" y="1841610"/>
            <a:ext cx="28153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400" dirty="0" err="1">
                <a:solidFill>
                  <a:prstClr val="black"/>
                </a:solidFill>
                <a:latin typeface="Arial" panose="020B0604020202020204" pitchFamily="34" charset="0"/>
                <a:cs typeface="Arial" panose="020B0604020202020204" pitchFamily="34" charset="0"/>
              </a:rPr>
              <a:t>Exemple</a:t>
            </a:r>
            <a:r>
              <a:rPr lang="en-CA" altLang="en-US" sz="2400" dirty="0">
                <a:solidFill>
                  <a:prstClr val="black"/>
                </a:solidFill>
                <a:latin typeface="Arial" panose="020B0604020202020204" pitchFamily="34" charset="0"/>
                <a:cs typeface="Arial" panose="020B0604020202020204" pitchFamily="34" charset="0"/>
              </a:rPr>
              <a:t> </a:t>
            </a:r>
            <a:r>
              <a:rPr lang="en-CA" altLang="en-US" sz="2400" dirty="0" err="1">
                <a:solidFill>
                  <a:prstClr val="black"/>
                </a:solidFill>
                <a:latin typeface="Arial" panose="020B0604020202020204" pitchFamily="34" charset="0"/>
                <a:cs typeface="Arial" panose="020B0604020202020204" pitchFamily="34" charset="0"/>
              </a:rPr>
              <a:t>d’intrant</a:t>
            </a:r>
            <a:endParaRPr lang="en-CA" altLang="en-US" sz="2400" dirty="0">
              <a:solidFill>
                <a:prstClr val="black"/>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32049139-E60B-49EE-A46C-FD5BF8428D45}"/>
              </a:ext>
            </a:extLst>
          </p:cNvPr>
          <p:cNvGraphicFramePr>
            <a:graphicFrameLocks noGrp="1"/>
          </p:cNvGraphicFramePr>
          <p:nvPr>
            <p:extLst>
              <p:ext uri="{D42A27DB-BD31-4B8C-83A1-F6EECF244321}">
                <p14:modId xmlns:p14="http://schemas.microsoft.com/office/powerpoint/2010/main" val="2035639070"/>
              </p:ext>
            </p:extLst>
          </p:nvPr>
        </p:nvGraphicFramePr>
        <p:xfrm>
          <a:off x="2560321" y="0"/>
          <a:ext cx="7046342" cy="6881023"/>
        </p:xfrm>
        <a:graphic>
          <a:graphicData uri="http://schemas.openxmlformats.org/drawingml/2006/table">
            <a:tbl>
              <a:tblPr firstRow="1" firstCol="1" lastRow="1" lastCol="1" bandRow="1" bandCol="1"/>
              <a:tblGrid>
                <a:gridCol w="1409127">
                  <a:extLst>
                    <a:ext uri="{9D8B030D-6E8A-4147-A177-3AD203B41FA5}">
                      <a16:colId xmlns:a16="http://schemas.microsoft.com/office/drawing/2014/main" val="76642432"/>
                    </a:ext>
                  </a:extLst>
                </a:gridCol>
                <a:gridCol w="1409127">
                  <a:extLst>
                    <a:ext uri="{9D8B030D-6E8A-4147-A177-3AD203B41FA5}">
                      <a16:colId xmlns:a16="http://schemas.microsoft.com/office/drawing/2014/main" val="2333749907"/>
                    </a:ext>
                  </a:extLst>
                </a:gridCol>
                <a:gridCol w="1409127">
                  <a:extLst>
                    <a:ext uri="{9D8B030D-6E8A-4147-A177-3AD203B41FA5}">
                      <a16:colId xmlns:a16="http://schemas.microsoft.com/office/drawing/2014/main" val="1697268264"/>
                    </a:ext>
                  </a:extLst>
                </a:gridCol>
                <a:gridCol w="1261357">
                  <a:extLst>
                    <a:ext uri="{9D8B030D-6E8A-4147-A177-3AD203B41FA5}">
                      <a16:colId xmlns:a16="http://schemas.microsoft.com/office/drawing/2014/main" val="4078329399"/>
                    </a:ext>
                  </a:extLst>
                </a:gridCol>
                <a:gridCol w="1557604">
                  <a:extLst>
                    <a:ext uri="{9D8B030D-6E8A-4147-A177-3AD203B41FA5}">
                      <a16:colId xmlns:a16="http://schemas.microsoft.com/office/drawing/2014/main" val="1734980226"/>
                    </a:ext>
                  </a:extLst>
                </a:gridCol>
              </a:tblGrid>
              <a:tr h="514907">
                <a:tc>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N</a:t>
                      </a:r>
                      <a:r>
                        <a:rPr lang="fr-CA" sz="1000" kern="1200" baseline="30000" dirty="0">
                          <a:effectLst/>
                          <a:latin typeface="Times New Roman" panose="02020603050405020304" pitchFamily="18" charset="0"/>
                          <a:ea typeface="Calibri" panose="020F0502020204030204" pitchFamily="34" charset="0"/>
                          <a:cs typeface="Times New Roman" panose="02020603050405020304" pitchFamily="18" charset="0"/>
                        </a:rPr>
                        <a:t>o</a:t>
                      </a: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 d’intrant (à l’usage exclusif de l’EXCON)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Date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Heure à laquelle l’intrant doit être transmis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De (p. ex. : chef du service d’incendie)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À (p. ex. : centre des opérations d’urgence [COU])</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644528660"/>
                  </a:ext>
                </a:extLst>
              </a:tr>
              <a:tr h="493710">
                <a:tc>
                  <a:txBody>
                    <a:bodyPr/>
                    <a:lstStyle/>
                    <a:p>
                      <a:pPr marL="0" marR="0" algn="ctr">
                        <a:lnSpc>
                          <a:spcPct val="115000"/>
                        </a:lnSpc>
                        <a:spcBef>
                          <a:spcPts val="0"/>
                        </a:spcBef>
                        <a:spcAft>
                          <a:spcPts val="0"/>
                        </a:spcAft>
                      </a:pPr>
                      <a:r>
                        <a:rPr lang="fr-CA" sz="10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2 juin 2020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00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0800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fr-CA" sz="1000" kern="1200" dirty="0">
                          <a:effectLst/>
                          <a:latin typeface="TimesNewRomanPSMT"/>
                          <a:ea typeface="Calibri" panose="020F0502020204030204" pitchFamily="34" charset="0"/>
                          <a:cs typeface="TimesNewRomanPSMT"/>
                        </a:rPr>
                        <a:t>Expéditeur de l’intrant</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fr-CA" sz="1000" kern="1200" dirty="0">
                          <a:effectLst/>
                          <a:latin typeface="TimesNewRomanPSMT"/>
                          <a:ea typeface="Calibri" panose="020F0502020204030204" pitchFamily="34" charset="0"/>
                          <a:cs typeface="TimesNewRomanPSMT"/>
                        </a:rPr>
                        <a:t>Destinataire de l’intrant est envoyé</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4487340"/>
                  </a:ext>
                </a:extLst>
              </a:tr>
              <a:tr h="687062">
                <a:tc gridSpan="2">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Méthode de transmission de l’intrant (courriel, téléphone, système de radiocommunications mobiles; le cas échéant, inclure l’adresse de courriel ou le numéro de téléphone)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gridSpan="2">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Nom et coordonnées de l’agent de confiance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a:txBody>
                    <a:bodyPr/>
                    <a:lstStyle/>
                    <a:p>
                      <a:pPr marL="0" marR="0">
                        <a:lnSpc>
                          <a:spcPct val="115000"/>
                        </a:lnSpc>
                        <a:spcBef>
                          <a:spcPts val="0"/>
                        </a:spcBef>
                        <a:spcAft>
                          <a:spcPts val="0"/>
                        </a:spcAft>
                      </a:pPr>
                      <a:r>
                        <a:rPr lang="fr-CA" sz="1000" kern="1200" dirty="0">
                          <a:effectLst/>
                          <a:latin typeface="Times New Roman" panose="02020603050405020304" pitchFamily="18" charset="0"/>
                          <a:ea typeface="Calibri" panose="020F0502020204030204" pitchFamily="34" charset="0"/>
                          <a:cs typeface="Times New Roman" panose="02020603050405020304" pitchFamily="18" charset="0"/>
                        </a:rPr>
                        <a:t>Responsable de la transmission de l’intrant (EXCON, agent de confiance ou autre)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1404479603"/>
                  </a:ext>
                </a:extLst>
              </a:tr>
              <a:tr h="514907">
                <a:tc gridSpan="2">
                  <a:txBody>
                    <a:bodyPr/>
                    <a:lstStyle/>
                    <a:p>
                      <a:pPr marL="0" marR="0">
                        <a:lnSpc>
                          <a:spcPct val="115000"/>
                        </a:lnSpc>
                        <a:spcBef>
                          <a:spcPts val="0"/>
                        </a:spcBef>
                        <a:spcAft>
                          <a:spcPts val="0"/>
                        </a:spcAft>
                      </a:pPr>
                      <a:r>
                        <a:rPr lang="fr-CA" sz="1000" kern="1200">
                          <a:effectLst/>
                          <a:latin typeface="TimesNewRomanPSMT"/>
                          <a:ea typeface="Calibri" panose="020F0502020204030204" pitchFamily="34" charset="0"/>
                          <a:cs typeface="TimesNewRomanPSMT"/>
                        </a:rPr>
                        <a:t>Façon dont l’intrant sera transmis</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00" kern="1200">
                          <a:effectLst/>
                          <a:latin typeface="TimesNewRomanPSMT"/>
                          <a:ea typeface="Calibri" panose="020F0502020204030204" pitchFamily="34" charset="0"/>
                          <a:cs typeface="TimesNewRomanPSMT"/>
                        </a:rPr>
                        <a:t>(à l’oral, par téléphone, par courriel, par radio, sur les médias sociaux)</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nSpc>
                          <a:spcPct val="115000"/>
                        </a:lnSpc>
                        <a:spcBef>
                          <a:spcPts val="0"/>
                        </a:spcBef>
                        <a:spcAft>
                          <a:spcPts val="0"/>
                        </a:spcAft>
                      </a:pPr>
                      <a:r>
                        <a:rPr lang="fr-CA" sz="1000" kern="1200" dirty="0">
                          <a:effectLst/>
                          <a:latin typeface="TimesNewRomanPSMT"/>
                          <a:ea typeface="Calibri" panose="020F0502020204030204" pitchFamily="34" charset="0"/>
                          <a:cs typeface="TimesNewRomanPSMT"/>
                        </a:rPr>
                        <a:t>Nom et coordonnées de la personne ayant créé l’intrant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15000"/>
                        </a:lnSpc>
                        <a:spcBef>
                          <a:spcPts val="0"/>
                        </a:spcBef>
                        <a:spcAft>
                          <a:spcPts val="0"/>
                        </a:spcAft>
                      </a:pPr>
                      <a:r>
                        <a:rPr lang="fr-CA" sz="1000" kern="1200" dirty="0">
                          <a:effectLst/>
                          <a:latin typeface="TimesNewRomanPSMT"/>
                          <a:ea typeface="Calibri" panose="020F0502020204030204" pitchFamily="34" charset="0"/>
                          <a:cs typeface="TimesNewRomanPSMT"/>
                        </a:rPr>
                        <a:t>Responsable de l’envoi de l’intrant durant l’exercice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8818113"/>
                  </a:ext>
                </a:extLst>
              </a:tr>
              <a:tr h="223306">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Renseignements détaillés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345261806"/>
                  </a:ext>
                </a:extLst>
              </a:tr>
              <a:tr h="2603474">
                <a:tc gridSpan="5">
                  <a:txBody>
                    <a:bodyPr/>
                    <a:lstStyle/>
                    <a:p>
                      <a:pPr marL="0" marR="0" algn="ctr">
                        <a:lnSpc>
                          <a:spcPct val="115000"/>
                        </a:lnSpc>
                        <a:spcBef>
                          <a:spcPts val="0"/>
                        </a:spcBef>
                        <a:spcAft>
                          <a:spcPts val="0"/>
                        </a:spcAft>
                      </a:pPr>
                      <a:r>
                        <a:rPr lang="fr-CA" sz="105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POUR EXERCICE ***** POUR EXERCICE ***** POUR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809625" marR="848360" indent="-809625">
                        <a:lnSpc>
                          <a:spcPct val="115000"/>
                        </a:lnSpc>
                        <a:spcBef>
                          <a:spcPts val="0"/>
                        </a:spcBef>
                        <a:spcAft>
                          <a:spcPts val="0"/>
                        </a:spcAft>
                      </a:pPr>
                      <a:r>
                        <a:rPr lang="fr-CA" sz="1050" b="1" kern="1200" dirty="0">
                          <a:effectLst/>
                          <a:latin typeface="TimesNewRomanPSMT"/>
                          <a:ea typeface="Calibri" panose="020F0502020204030204" pitchFamily="34" charset="0"/>
                          <a:cs typeface="TimesNewRomanPSMT"/>
                        </a:rPr>
                        <a:t>Qui</a:t>
                      </a:r>
                      <a:r>
                        <a:rPr lang="fr-CA" sz="1050" kern="1200" dirty="0">
                          <a:effectLst/>
                          <a:latin typeface="TimesNewRomanPSMT"/>
                          <a:ea typeface="Calibri" panose="020F0502020204030204" pitchFamily="34" charset="0"/>
                          <a:cs typeface="TimesNewRomanPSMT"/>
                        </a:rPr>
                        <a:t> : De : Qui transmettra tous les renseignements de cet intrant?</a:t>
                      </a:r>
                      <a:r>
                        <a:rPr lang="fr-CA" sz="1050" kern="1200" dirty="0">
                          <a:solidFill>
                            <a:srgbClr val="000000"/>
                          </a:solidFill>
                          <a:effectLst/>
                          <a:latin typeface="TimesNewRomanPSMT"/>
                          <a:ea typeface="Calibri" panose="020F0502020204030204" pitchFamily="34" charset="0"/>
                          <a:cs typeface="TimesNewRomanPSMT"/>
                        </a:rPr>
                        <a:t> </a:t>
                      </a:r>
                      <a:r>
                        <a:rPr lang="fr-CA" sz="1050" kern="1200" dirty="0">
                          <a:effectLst/>
                          <a:latin typeface="TimesNewRomanPSMT"/>
                          <a:ea typeface="Calibri" panose="020F0502020204030204" pitchFamily="34" charset="0"/>
                          <a:cs typeface="TimesNewRomanPSMT"/>
                        </a:rPr>
                        <a:t>(nom, numéro de téléphone, coordonnées, titre de poste, s’il s’agit d’une simulation)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809625" marR="848360" indent="-400050">
                        <a:lnSpc>
                          <a:spcPct val="115000"/>
                        </a:lnSpc>
                        <a:spcBef>
                          <a:spcPts val="0"/>
                        </a:spcBef>
                        <a:spcAft>
                          <a:spcPts val="0"/>
                        </a:spcAft>
                      </a:pPr>
                      <a:r>
                        <a:rPr lang="fr-CA" sz="1050" kern="1200" dirty="0">
                          <a:effectLst/>
                          <a:latin typeface="TimesNewRomanPSMT"/>
                          <a:ea typeface="Calibri" panose="020F0502020204030204" pitchFamily="34" charset="0"/>
                          <a:cs typeface="TimesNewRomanPSMT"/>
                        </a:rPr>
                        <a:t>De : Qui recevra tous les renseignements de cet intrant?</a:t>
                      </a:r>
                      <a:r>
                        <a:rPr lang="fr-CA" sz="1050" kern="1200" dirty="0">
                          <a:solidFill>
                            <a:srgbClr val="000000"/>
                          </a:solidFill>
                          <a:effectLst/>
                          <a:latin typeface="TimesNewRomanPSMT"/>
                          <a:ea typeface="Calibri" panose="020F0502020204030204" pitchFamily="34" charset="0"/>
                          <a:cs typeface="TimesNewRomanPSMT"/>
                        </a:rPr>
                        <a:t> </a:t>
                      </a:r>
                      <a:r>
                        <a:rPr lang="fr-CA" sz="1050" kern="1200" dirty="0">
                          <a:effectLst/>
                          <a:latin typeface="TimesNewRomanPSMT"/>
                          <a:ea typeface="Calibri" panose="020F0502020204030204" pitchFamily="34" charset="0"/>
                          <a:cs typeface="TimesNewRomanPSMT"/>
                        </a:rPr>
                        <a:t>(nom, numéro ou adresse de courriel, est-il transmis à l’EXCON ou à une personne réelle)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NewRomanPSMT"/>
                          <a:ea typeface="Calibri" panose="020F0502020204030204" pitchFamily="34" charset="0"/>
                          <a:cs typeface="TimesNewRomanPSMT"/>
                        </a:rPr>
                        <a:t>Quoi</a:t>
                      </a:r>
                      <a:r>
                        <a:rPr lang="fr-CA" sz="1050" kern="1200" dirty="0">
                          <a:effectLst/>
                          <a:latin typeface="TimesNewRomanPSMT"/>
                          <a:ea typeface="Calibri" panose="020F0502020204030204" pitchFamily="34" charset="0"/>
                          <a:cs typeface="TimesNewRomanPSMT"/>
                        </a:rPr>
                        <a:t> : Quel est le principal objectif de cet intrant?</a:t>
                      </a:r>
                      <a:r>
                        <a:rPr lang="fr-CA" sz="1050" kern="1200" dirty="0">
                          <a:solidFill>
                            <a:srgbClr val="000000"/>
                          </a:solidFill>
                          <a:effectLst/>
                          <a:latin typeface="TimesNewRomanPSMT"/>
                          <a:ea typeface="Calibri" panose="020F0502020204030204" pitchFamily="34" charset="0"/>
                          <a:cs typeface="TimesNewRomanPSMT"/>
                        </a:rPr>
                        <a:t> </a:t>
                      </a:r>
                      <a:r>
                        <a:rPr lang="fr-CA" sz="1050" kern="1200" dirty="0">
                          <a:effectLst/>
                          <a:latin typeface="TimesNewRomanPSMT"/>
                          <a:ea typeface="Calibri" panose="020F0502020204030204" pitchFamily="34" charset="0"/>
                          <a:cs typeface="TimesNewRomanPSMT"/>
                        </a:rPr>
                        <a:t>(inondation, mise en activité du COU, incendie, personne disparue, etc.)</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NewRomanPSMT"/>
                          <a:ea typeface="Calibri" panose="020F0502020204030204" pitchFamily="34" charset="0"/>
                          <a:cs typeface="TimesNewRomanPSMT"/>
                        </a:rPr>
                        <a:t>Quand</a:t>
                      </a:r>
                      <a:r>
                        <a:rPr lang="fr-CA" sz="1050" kern="1200" dirty="0">
                          <a:effectLst/>
                          <a:latin typeface="TimesNewRomanPSMT"/>
                          <a:ea typeface="Calibri" panose="020F0502020204030204" pitchFamily="34" charset="0"/>
                          <a:cs typeface="TimesNewRomanPSMT"/>
                        </a:rPr>
                        <a:t> : Quand l’intervention de cet intrant aura-t-elle lieu?</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NewRomanPSMT"/>
                          <a:ea typeface="Calibri" panose="020F0502020204030204" pitchFamily="34" charset="0"/>
                          <a:cs typeface="TimesNewRomanPSMT"/>
                        </a:rPr>
                        <a:t>Où</a:t>
                      </a:r>
                      <a:r>
                        <a:rPr lang="fr-CA" sz="1050" kern="1200" dirty="0">
                          <a:effectLst/>
                          <a:latin typeface="TimesNewRomanPSMT"/>
                          <a:ea typeface="Calibri" panose="020F0502020204030204" pitchFamily="34" charset="0"/>
                          <a:cs typeface="TimesNewRomanPSMT"/>
                        </a:rPr>
                        <a:t> : À quel endroit l’intervention de cet intrant aura-t-elle lieu?</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600"/>
                        </a:spcAft>
                      </a:pPr>
                      <a:r>
                        <a:rPr lang="fr-CA" sz="1050" b="1" kern="1200" dirty="0">
                          <a:effectLst/>
                          <a:latin typeface="TimesNewRomanPSMT"/>
                          <a:ea typeface="Calibri" panose="020F0502020204030204" pitchFamily="34" charset="0"/>
                          <a:cs typeface="TimesNewRomanPSMT"/>
                        </a:rPr>
                        <a:t>Détails</a:t>
                      </a:r>
                      <a:r>
                        <a:rPr lang="fr-CA" sz="1050" kern="1200" dirty="0">
                          <a:effectLst/>
                          <a:latin typeface="TimesNewRomanPSMT"/>
                          <a:ea typeface="Calibri" panose="020F0502020204030204" pitchFamily="34" charset="0"/>
                          <a:cs typeface="TimesNewRomanPSMT"/>
                        </a:rPr>
                        <a:t> : Tous les renseignements et détails qui seront transférés à la personne qui reçoit cet intrant.</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05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POUR EXERCICE ***** POUR EXERCICE ***** POUR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998173703"/>
                  </a:ext>
                </a:extLst>
              </a:tr>
              <a:tr h="359468">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Consignes – Renseignements concernant le responsable de la transmission de l’intrant (p. ex. : L’EXCON, agissant à titre de chef du service d’incendie appellera...)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464698489"/>
                  </a:ext>
                </a:extLst>
              </a:tr>
              <a:tr h="540231">
                <a:tc gridSpan="5">
                  <a:txBody>
                    <a:bodyPr/>
                    <a:lstStyle/>
                    <a:p>
                      <a:pPr marL="0" marR="101981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CA" sz="1050" kern="1200" dirty="0">
                          <a:effectLst/>
                          <a:latin typeface="TimesNewRomanPSMT"/>
                          <a:ea typeface="Calibri" panose="020F0502020204030204" pitchFamily="34" charset="0"/>
                          <a:cs typeface="TimesNewRomanPSMT"/>
                        </a:rPr>
                        <a:t>Comment cet intrant sera-t-il intégré à l’exercice?</a:t>
                      </a:r>
                      <a:r>
                        <a:rPr lang="fr-CA" sz="1050" kern="1200" dirty="0">
                          <a:solidFill>
                            <a:srgbClr val="000000"/>
                          </a:solidFill>
                          <a:effectLst/>
                          <a:latin typeface="TimesNewRomanPSMT"/>
                          <a:ea typeface="Calibri" panose="020F0502020204030204" pitchFamily="34" charset="0"/>
                          <a:cs typeface="TimesNewRomanPSMT"/>
                        </a:rPr>
                        <a:t> </a:t>
                      </a:r>
                      <a:r>
                        <a:rPr lang="fr-CA" sz="1050" kern="1200" dirty="0">
                          <a:effectLst/>
                          <a:latin typeface="TimesNewRomanPSMT"/>
                          <a:ea typeface="Calibri" panose="020F0502020204030204" pitchFamily="34" charset="0"/>
                          <a:cs typeface="TimesNewRomanPSMT"/>
                        </a:rPr>
                        <a:t>Lorsque vient le temps d’insérer cet intrant dans l’exercice, quelles sont les directives sur la façon de l’émettre?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1019810">
                        <a:lnSpc>
                          <a:spcPct val="115000"/>
                        </a:lnSpc>
                        <a:spcBef>
                          <a:spcPts val="0"/>
                        </a:spcBef>
                        <a:spcAft>
                          <a:spcPts val="0"/>
                        </a:spcAft>
                      </a:pPr>
                      <a:r>
                        <a:rPr lang="fr-CA" sz="1050" kern="1200" dirty="0">
                          <a:effectLst/>
                          <a:latin typeface="TimesNewRomanPSMT"/>
                          <a:ea typeface="Calibri" panose="020F0502020204030204" pitchFamily="34" charset="0"/>
                          <a:cs typeface="TimesNewRomanPSMT"/>
                        </a:rPr>
                        <a:t>Fournir le plus de renseignements possible afin que quiconque puisse publier cet intrant.</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142694919"/>
                  </a:ext>
                </a:extLst>
              </a:tr>
              <a:tr h="223306">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Mesure attendue par le joueur bleu – (p. ex. : L’organisme ou les personnes recevant l’intrant doivent faire ce qui suit :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408705139"/>
                  </a:ext>
                </a:extLst>
              </a:tr>
              <a:tr h="626510">
                <a:tc gridSpan="5">
                  <a:txBody>
                    <a:bodyPr/>
                    <a:lstStyle/>
                    <a:p>
                      <a:pPr marL="0" marR="67691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CA" sz="1050" kern="1200" dirty="0">
                          <a:effectLst/>
                          <a:latin typeface="TimesNewRomanPSMT"/>
                          <a:ea typeface="Calibri" panose="020F0502020204030204" pitchFamily="34" charset="0"/>
                          <a:cs typeface="TimesNewRomanPSMT"/>
                        </a:rPr>
                        <a:t>Après la réalisation de cet intrant, comment les participants à l’exercice pourraient-ils réagir?</a:t>
                      </a:r>
                      <a:r>
                        <a:rPr lang="fr-CA" sz="1050" kern="1200" dirty="0">
                          <a:solidFill>
                            <a:srgbClr val="000000"/>
                          </a:solidFill>
                          <a:effectLst/>
                          <a:latin typeface="TimesNewRomanPSMT"/>
                          <a:ea typeface="Calibri" panose="020F0502020204030204" pitchFamily="34" charset="0"/>
                          <a:cs typeface="TimesNewRomanPSMT"/>
                        </a:rPr>
                        <a:t> </a:t>
                      </a:r>
                      <a:r>
                        <a:rPr lang="fr-CA" sz="1050" kern="1200" dirty="0">
                          <a:effectLst/>
                          <a:latin typeface="TimesNewRomanPSMT"/>
                          <a:ea typeface="Calibri" panose="020F0502020204030204" pitchFamily="34" charset="0"/>
                          <a:cs typeface="TimesNewRomanPSMT"/>
                        </a:rPr>
                        <a:t>Quel est le résultat attendu?</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effectLst/>
                          <a:latin typeface="TimesNewRomanPSMT"/>
                          <a:ea typeface="Calibri" panose="020F0502020204030204" pitchFamily="34" charset="0"/>
                          <a:cs typeface="TimesNewRomanPSMT"/>
                        </a:rPr>
                        <a:t>Cela permettra aux organisations de s’autoévaluer et de s’assurer que les objectifs ont été atteints.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8735" marR="3873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025855456"/>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334C8E4-D21F-4D82-BA67-4EE70E8E9735}"/>
              </a:ext>
            </a:extLst>
          </p:cNvPr>
          <p:cNvGraphicFramePr>
            <a:graphicFrameLocks noGrp="1"/>
          </p:cNvGraphicFramePr>
          <p:nvPr>
            <p:ph idx="1"/>
            <p:extLst>
              <p:ext uri="{D42A27DB-BD31-4B8C-83A1-F6EECF244321}">
                <p14:modId xmlns:p14="http://schemas.microsoft.com/office/powerpoint/2010/main" val="914601719"/>
              </p:ext>
            </p:extLst>
          </p:nvPr>
        </p:nvGraphicFramePr>
        <p:xfrm>
          <a:off x="2624425" y="64009"/>
          <a:ext cx="6915813" cy="6743666"/>
        </p:xfrm>
        <a:graphic>
          <a:graphicData uri="http://schemas.openxmlformats.org/drawingml/2006/table">
            <a:tbl>
              <a:tblPr firstRow="1" firstCol="1" lastRow="1" lastCol="1" bandRow="1" bandCol="1"/>
              <a:tblGrid>
                <a:gridCol w="1383025">
                  <a:extLst>
                    <a:ext uri="{9D8B030D-6E8A-4147-A177-3AD203B41FA5}">
                      <a16:colId xmlns:a16="http://schemas.microsoft.com/office/drawing/2014/main" val="914165002"/>
                    </a:ext>
                  </a:extLst>
                </a:gridCol>
                <a:gridCol w="1383025">
                  <a:extLst>
                    <a:ext uri="{9D8B030D-6E8A-4147-A177-3AD203B41FA5}">
                      <a16:colId xmlns:a16="http://schemas.microsoft.com/office/drawing/2014/main" val="3396432649"/>
                    </a:ext>
                  </a:extLst>
                </a:gridCol>
                <a:gridCol w="1383025">
                  <a:extLst>
                    <a:ext uri="{9D8B030D-6E8A-4147-A177-3AD203B41FA5}">
                      <a16:colId xmlns:a16="http://schemas.microsoft.com/office/drawing/2014/main" val="4176983475"/>
                    </a:ext>
                  </a:extLst>
                </a:gridCol>
                <a:gridCol w="1237990">
                  <a:extLst>
                    <a:ext uri="{9D8B030D-6E8A-4147-A177-3AD203B41FA5}">
                      <a16:colId xmlns:a16="http://schemas.microsoft.com/office/drawing/2014/main" val="1536953501"/>
                    </a:ext>
                  </a:extLst>
                </a:gridCol>
                <a:gridCol w="1528748">
                  <a:extLst>
                    <a:ext uri="{9D8B030D-6E8A-4147-A177-3AD203B41FA5}">
                      <a16:colId xmlns:a16="http://schemas.microsoft.com/office/drawing/2014/main" val="3725507296"/>
                    </a:ext>
                  </a:extLst>
                </a:gridCol>
              </a:tblGrid>
              <a:tr h="222248">
                <a:tc>
                  <a:txBody>
                    <a:bodyPr/>
                    <a:lstStyle/>
                    <a:p>
                      <a:pPr marL="0" marR="0">
                        <a:lnSpc>
                          <a:spcPct val="115000"/>
                        </a:lnSpc>
                        <a:spcBef>
                          <a:spcPts val="0"/>
                        </a:spcBef>
                        <a:spcAft>
                          <a:spcPts val="0"/>
                        </a:spcAft>
                      </a:pPr>
                      <a:r>
                        <a:rPr lang="fr-CA" sz="1100" kern="1200" dirty="0">
                          <a:effectLst/>
                          <a:latin typeface="Times New Roman" panose="02020603050405020304" pitchFamily="18" charset="0"/>
                          <a:ea typeface="Calibri" panose="020F0502020204030204" pitchFamily="34" charset="0"/>
                          <a:cs typeface="Times New Roman" panose="02020603050405020304" pitchFamily="18" charset="0"/>
                        </a:rPr>
                        <a:t>N</a:t>
                      </a:r>
                      <a:r>
                        <a:rPr lang="fr-CA" sz="1100" kern="1200" baseline="30000" dirty="0">
                          <a:effectLst/>
                          <a:latin typeface="Times New Roman" panose="02020603050405020304" pitchFamily="18" charset="0"/>
                          <a:ea typeface="Calibri" panose="020F0502020204030204" pitchFamily="34" charset="0"/>
                          <a:cs typeface="Times New Roman" panose="02020603050405020304" pitchFamily="18" charset="0"/>
                        </a:rPr>
                        <a:t>o</a:t>
                      </a:r>
                      <a:r>
                        <a:rPr lang="fr-CA" sz="1100" kern="1200" dirty="0">
                          <a:effectLst/>
                          <a:latin typeface="Times New Roman" panose="02020603050405020304" pitchFamily="18" charset="0"/>
                          <a:ea typeface="Calibri" panose="020F0502020204030204" pitchFamily="34" charset="0"/>
                          <a:cs typeface="Times New Roman" panose="02020603050405020304" pitchFamily="18" charset="0"/>
                        </a:rPr>
                        <a:t> d’intrant</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100" kern="1200">
                          <a:effectLst/>
                          <a:latin typeface="Times New Roman" panose="02020603050405020304" pitchFamily="18" charset="0"/>
                          <a:ea typeface="Calibri" panose="020F0502020204030204" pitchFamily="34" charset="0"/>
                          <a:cs typeface="Times New Roman" panose="02020603050405020304" pitchFamily="18" charset="0"/>
                        </a:rPr>
                        <a:t>Date</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100" kern="1200">
                          <a:effectLst/>
                          <a:latin typeface="Times New Roman" panose="02020603050405020304" pitchFamily="18" charset="0"/>
                          <a:ea typeface="Calibri" panose="020F0502020204030204" pitchFamily="34" charset="0"/>
                          <a:cs typeface="Times New Roman" panose="02020603050405020304" pitchFamily="18" charset="0"/>
                        </a:rPr>
                        <a:t>Heure</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100" kern="1200">
                          <a:effectLst/>
                          <a:latin typeface="Times New Roman" panose="02020603050405020304" pitchFamily="18" charset="0"/>
                          <a:ea typeface="Calibri" panose="020F0502020204030204" pitchFamily="34" charset="0"/>
                          <a:cs typeface="Times New Roman" panose="02020603050405020304" pitchFamily="18" charset="0"/>
                        </a:rPr>
                        <a:t>De</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15000"/>
                        </a:lnSpc>
                        <a:spcBef>
                          <a:spcPts val="0"/>
                        </a:spcBef>
                        <a:spcAft>
                          <a:spcPts val="0"/>
                        </a:spcAft>
                      </a:pPr>
                      <a:r>
                        <a:rPr lang="fr-CA" sz="1100" kern="1200">
                          <a:effectLst/>
                          <a:latin typeface="Times New Roman" panose="02020603050405020304" pitchFamily="18" charset="0"/>
                          <a:ea typeface="Calibri" panose="020F0502020204030204" pitchFamily="34" charset="0"/>
                          <a:cs typeface="Times New Roman" panose="02020603050405020304" pitchFamily="18" charset="0"/>
                        </a:rPr>
                        <a:t>À</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906329433"/>
                  </a:ext>
                </a:extLst>
              </a:tr>
              <a:tr h="413390">
                <a:tc>
                  <a:txBody>
                    <a:bodyPr/>
                    <a:lstStyle/>
                    <a:p>
                      <a:pPr marL="0" marR="0" algn="ctr">
                        <a:lnSpc>
                          <a:spcPct val="115000"/>
                        </a:lnSpc>
                        <a:spcBef>
                          <a:spcPts val="0"/>
                        </a:spcBef>
                        <a:spcAft>
                          <a:spcPts val="0"/>
                        </a:spcAft>
                      </a:pPr>
                      <a:r>
                        <a:rPr lang="en-CA" sz="110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2 juin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1100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EXCON – Centre provincial de lutte contre les feux de forêt</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Représentant du ministère du Développement de l’énergie et des ressources (MDER) du Centre provincial des opérations d’urgence (CPOU)</a:t>
                      </a: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6658469"/>
                  </a:ext>
                </a:extLst>
              </a:tr>
              <a:tr h="210007">
                <a:tc gridSpan="2">
                  <a:txBody>
                    <a:bodyPr/>
                    <a:lstStyle/>
                    <a:p>
                      <a:pPr marL="0" marR="0">
                        <a:lnSpc>
                          <a:spcPct val="115000"/>
                        </a:lnSpc>
                        <a:spcBef>
                          <a:spcPts val="0"/>
                        </a:spcBef>
                        <a:spcAft>
                          <a:spcPts val="0"/>
                        </a:spcAft>
                      </a:pPr>
                      <a:r>
                        <a:rPr lang="fr-CA" sz="1050" kern="1200">
                          <a:effectLst/>
                          <a:latin typeface="Times New Roman" panose="02020603050405020304" pitchFamily="18" charset="0"/>
                          <a:ea typeface="Calibri" panose="020F0502020204030204" pitchFamily="34" charset="0"/>
                          <a:cs typeface="Times New Roman" panose="02020603050405020304" pitchFamily="18" charset="0"/>
                        </a:rPr>
                        <a:t>Méthode de transmission de l’intrant</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gridSpan="2">
                  <a:txBody>
                    <a:bodyPr/>
                    <a:lstStyle/>
                    <a:p>
                      <a:pPr marL="0" marR="0">
                        <a:lnSpc>
                          <a:spcPct val="115000"/>
                        </a:lnSpc>
                        <a:spcBef>
                          <a:spcPts val="0"/>
                        </a:spcBef>
                        <a:spcAft>
                          <a:spcPts val="0"/>
                        </a:spcAft>
                      </a:pPr>
                      <a:r>
                        <a:rPr lang="fr-CA" sz="1050" kern="1200">
                          <a:effectLst/>
                          <a:latin typeface="Times New Roman" panose="02020603050405020304" pitchFamily="18" charset="0"/>
                          <a:ea typeface="Calibri" panose="020F0502020204030204" pitchFamily="34" charset="0"/>
                          <a:cs typeface="Times New Roman" panose="02020603050405020304" pitchFamily="18" charset="0"/>
                        </a:rPr>
                        <a:t>Coordonnées de l’AC</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Mesure attendue par</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2824272694"/>
                  </a:ext>
                </a:extLst>
              </a:tr>
              <a:tr h="210007">
                <a:tc gridSpan="2">
                  <a:txBody>
                    <a:bodyPr/>
                    <a:lstStyle/>
                    <a:p>
                      <a:pPr marL="0" marR="0">
                        <a:lnSpc>
                          <a:spcPct val="115000"/>
                        </a:lnSpc>
                        <a:spcBef>
                          <a:spcPts val="0"/>
                        </a:spcBef>
                        <a:spcAft>
                          <a:spcPts val="0"/>
                        </a:spcAft>
                      </a:pPr>
                      <a:r>
                        <a:rPr lang="fr-CA" sz="1050" kern="1200">
                          <a:effectLst/>
                          <a:latin typeface="Times New Roman" panose="02020603050405020304" pitchFamily="18" charset="0"/>
                          <a:ea typeface="Calibri" panose="020F0502020204030204" pitchFamily="34" charset="0"/>
                          <a:cs typeface="Times New Roman" panose="02020603050405020304" pitchFamily="18" charset="0"/>
                        </a:rPr>
                        <a:t>Téléphone : 453-9999</a:t>
                      </a:r>
                      <a:r>
                        <a:rPr lang="en-CA" sz="1050" kern="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nSpc>
                          <a:spcPct val="115000"/>
                        </a:lnSpc>
                        <a:spcBef>
                          <a:spcPts val="0"/>
                        </a:spcBef>
                        <a:spcAft>
                          <a:spcPts val="0"/>
                        </a:spcAft>
                      </a:pPr>
                      <a:r>
                        <a:rPr lang="fr-CA" sz="1050" kern="1200">
                          <a:effectLst/>
                          <a:latin typeface="Times New Roman" panose="02020603050405020304" pitchFamily="18" charset="0"/>
                          <a:ea typeface="Calibri" panose="020F0502020204030204" pitchFamily="34" charset="0"/>
                          <a:cs typeface="Times New Roman" panose="02020603050405020304" pitchFamily="18" charset="0"/>
                        </a:rPr>
                        <a:t>Pete Lussier 111-2222</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EXCON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0370774"/>
                  </a:ext>
                </a:extLst>
              </a:tr>
              <a:tr h="210007">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Renseignements détaillés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712473694"/>
                  </a:ext>
                </a:extLst>
              </a:tr>
              <a:tr h="3589999">
                <a:tc gridSpan="5">
                  <a:txBody>
                    <a:bodyPr/>
                    <a:lstStyle/>
                    <a:p>
                      <a:pPr marL="0" marR="0">
                        <a:lnSpc>
                          <a:spcPct val="115000"/>
                        </a:lnSpc>
                        <a:spcBef>
                          <a:spcPts val="0"/>
                        </a:spcBef>
                        <a:spcAft>
                          <a:spcPts val="0"/>
                        </a:spcAft>
                      </a:pPr>
                      <a:r>
                        <a:rPr lang="fr-CA" sz="5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05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POUR EXERCICE ***** POUR EXERCICE ***** POUR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6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9525" marR="0">
                        <a:lnSpc>
                          <a:spcPct val="115000"/>
                        </a:lnSpc>
                        <a:spcBef>
                          <a:spcPts val="0"/>
                        </a:spcBef>
                        <a:spcAft>
                          <a:spcPts val="0"/>
                        </a:spcAft>
                      </a:pPr>
                      <a:r>
                        <a:rPr lang="fr-CA" sz="1050" b="1" kern="1200" dirty="0">
                          <a:effectLst/>
                          <a:latin typeface="Times New Roman" panose="02020603050405020304" pitchFamily="18" charset="0"/>
                          <a:ea typeface="Calibri" panose="020F0502020204030204" pitchFamily="34" charset="0"/>
                          <a:cs typeface="Times New Roman" panose="02020603050405020304" pitchFamily="18" charset="0"/>
                        </a:rPr>
                        <a:t>Qui</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 : De : Centre provincial de lutte contre les feux de forêt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409575"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De : Représentant du MDER du CPOU, Eric</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 New Roman" panose="02020603050405020304" pitchFamily="18" charset="0"/>
                          <a:ea typeface="Calibri" panose="020F0502020204030204" pitchFamily="34" charset="0"/>
                          <a:cs typeface="Times New Roman" panose="02020603050405020304" pitchFamily="18" charset="0"/>
                        </a:rPr>
                        <a:t>Quoi</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 : Incendie important en cours à Grand </a:t>
                      </a:r>
                      <a:r>
                        <a:rPr lang="fr-CA" sz="1050" kern="1200" dirty="0" err="1">
                          <a:effectLst/>
                          <a:latin typeface="Times New Roman" panose="02020603050405020304" pitchFamily="18" charset="0"/>
                          <a:ea typeface="Calibri" panose="020F0502020204030204" pitchFamily="34" charset="0"/>
                          <a:cs typeface="Times New Roman" panose="02020603050405020304" pitchFamily="18" charset="0"/>
                        </a:rPr>
                        <a:t>Manan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 New Roman" panose="02020603050405020304" pitchFamily="18" charset="0"/>
                          <a:ea typeface="Calibri" panose="020F0502020204030204" pitchFamily="34" charset="0"/>
                          <a:cs typeface="Times New Roman" panose="02020603050405020304" pitchFamily="18" charset="0"/>
                        </a:rPr>
                        <a:t>Quand</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 : 2 juin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 New Roman" panose="02020603050405020304" pitchFamily="18" charset="0"/>
                          <a:ea typeface="Calibri" panose="020F0502020204030204" pitchFamily="34" charset="0"/>
                          <a:cs typeface="Times New Roman" panose="02020603050405020304" pitchFamily="18" charset="0"/>
                        </a:rPr>
                        <a:t>Où</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 : À Grand </a:t>
                      </a:r>
                      <a:r>
                        <a:rPr lang="fr-CA" sz="1050" kern="1200" dirty="0" err="1">
                          <a:effectLst/>
                          <a:latin typeface="Times New Roman" panose="02020603050405020304" pitchFamily="18" charset="0"/>
                          <a:ea typeface="Calibri" panose="020F0502020204030204" pitchFamily="34" charset="0"/>
                          <a:cs typeface="Times New Roman" panose="02020603050405020304" pitchFamily="18" charset="0"/>
                        </a:rPr>
                        <a:t>Manan</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 près de Miller Pond; coordonnées GPS : 44° 41' 12.9" N, 66° 49' 37.1" O </a:t>
                      </a: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b="1" kern="1200" dirty="0">
                          <a:effectLst/>
                          <a:latin typeface="Times New Roman" panose="02020603050405020304" pitchFamily="18" charset="0"/>
                          <a:ea typeface="Calibri" panose="020F0502020204030204" pitchFamily="34" charset="0"/>
                          <a:cs typeface="Times New Roman" panose="02020603050405020304" pitchFamily="18" charset="0"/>
                        </a:rPr>
                        <a:t>Renseignements détaillés : </a:t>
                      </a:r>
                      <a:r>
                        <a:rPr lang="fr-CA" sz="105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Exercice, Exercice,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Un important incendie s’est déclaré à Grand </a:t>
                      </a:r>
                      <a:r>
                        <a:rPr lang="fr-CA" sz="1050" kern="1200" dirty="0" err="1">
                          <a:effectLst/>
                          <a:latin typeface="Times New Roman" panose="02020603050405020304" pitchFamily="18" charset="0"/>
                          <a:ea typeface="Calibri" panose="020F0502020204030204" pitchFamily="34" charset="0"/>
                          <a:cs typeface="Times New Roman" panose="02020603050405020304" pitchFamily="18" charset="0"/>
                        </a:rPr>
                        <a:t>Manan</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 près de Miller Pont. Voici les coordonnées GPS de l’incendie : 44° 41' 12.9" N, 66° 49' 37.1" O. Deux avions-citernes en provenance du Québec ont été appelés sur les lieux et devraient arriver dans 7 heures.</a:t>
                      </a: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L’incendie n’a toujours pas été maîtrisé et s’étend sur environ 90 hectares.</a:t>
                      </a: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Tout le personnel disponible est en route, mais les services de traversier sont interrompus. Nous cherchons une solution.</a:t>
                      </a: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Évaluez ce que vous pouvez faire pour venir en aide.</a:t>
                      </a:r>
                      <a:r>
                        <a:rPr lang="fr-CA" sz="1050" kern="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CA" sz="105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Exercice, Exercice,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CA" sz="5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fr-CA" sz="105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POUR EXERCICE ***** POUR EXERCICE ***** POUR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564122466"/>
                  </a:ext>
                </a:extLst>
              </a:tr>
              <a:tr h="210007">
                <a:tc gridSpan="5">
                  <a:txBody>
                    <a:bodyPr/>
                    <a:lstStyle/>
                    <a:p>
                      <a:pPr marL="0" marR="0">
                        <a:lnSpc>
                          <a:spcPct val="115000"/>
                        </a:lnSpc>
                        <a:spcBef>
                          <a:spcPts val="0"/>
                        </a:spcBef>
                        <a:spcAft>
                          <a:spcPts val="0"/>
                        </a:spcAft>
                      </a:pPr>
                      <a:r>
                        <a:rPr lang="en-CA" sz="1050" kern="1200" dirty="0" err="1">
                          <a:effectLst/>
                          <a:latin typeface="Times New Roman" panose="02020603050405020304" pitchFamily="18" charset="0"/>
                          <a:ea typeface="Calibri" panose="020F0502020204030204" pitchFamily="34" charset="0"/>
                          <a:cs typeface="Times New Roman" panose="02020603050405020304" pitchFamily="18" charset="0"/>
                        </a:rPr>
                        <a:t>Consignes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235956950"/>
                  </a:ext>
                </a:extLst>
              </a:tr>
              <a:tr h="228998">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L’EXCON doit appeler le représentant de MDER du CPOU et lui fournir de l’information sur l’incendie. Peu de renseignements sont disponibles pour le moment.</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464328201"/>
                  </a:ext>
                </a:extLst>
              </a:tr>
              <a:tr h="210007">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Mesure attendue par le joueur bleu</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377303634"/>
                  </a:ext>
                </a:extLst>
              </a:tr>
              <a:tr h="413390">
                <a:tc gridSpan="5">
                  <a:txBody>
                    <a:bodyPr/>
                    <a:lstStyle/>
                    <a:p>
                      <a:pPr marL="0" marR="0">
                        <a:lnSpc>
                          <a:spcPct val="115000"/>
                        </a:lnSpc>
                        <a:spcBef>
                          <a:spcPts val="0"/>
                        </a:spcBef>
                        <a:spcAft>
                          <a:spcPts val="0"/>
                        </a:spcAft>
                      </a:pPr>
                      <a:r>
                        <a:rPr lang="fr-CA" sz="1050" kern="1200" dirty="0">
                          <a:effectLst/>
                          <a:latin typeface="Times New Roman" panose="02020603050405020304" pitchFamily="18" charset="0"/>
                          <a:ea typeface="Calibri" panose="020F0502020204030204" pitchFamily="34" charset="0"/>
                          <a:cs typeface="Times New Roman" panose="02020603050405020304" pitchFamily="18" charset="0"/>
                        </a:rPr>
                        <a:t>Le représentant du MDER doit fournir un résumé de la situation au CPOU et examiner les collectivités de la région en vue de les évacuer.</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180" marR="431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567794826"/>
                  </a:ext>
                </a:extLst>
              </a:tr>
            </a:tbl>
          </a:graphicData>
        </a:graphic>
      </p:graphicFrame>
      <p:sp>
        <p:nvSpPr>
          <p:cNvPr id="6" name="TextBox 1">
            <a:extLst>
              <a:ext uri="{FF2B5EF4-FFF2-40B4-BE49-F238E27FC236}">
                <a16:creationId xmlns:a16="http://schemas.microsoft.com/office/drawing/2014/main" id="{287DB24C-D8D3-49E7-A4A3-0EB0C35D1EC2}"/>
              </a:ext>
            </a:extLst>
          </p:cNvPr>
          <p:cNvSpPr txBox="1">
            <a:spLocks noChangeArrowheads="1"/>
          </p:cNvSpPr>
          <p:nvPr/>
        </p:nvSpPr>
        <p:spPr bwMode="auto">
          <a:xfrm rot="18768078">
            <a:off x="171575" y="1658231"/>
            <a:ext cx="28153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400" dirty="0" err="1">
                <a:solidFill>
                  <a:prstClr val="black"/>
                </a:solidFill>
                <a:latin typeface="Arial" panose="020B0604020202020204" pitchFamily="34" charset="0"/>
                <a:cs typeface="Arial" panose="020B0604020202020204" pitchFamily="34" charset="0"/>
              </a:rPr>
              <a:t>Exemple</a:t>
            </a:r>
            <a:r>
              <a:rPr lang="en-CA" altLang="en-US" sz="2400" dirty="0">
                <a:solidFill>
                  <a:prstClr val="black"/>
                </a:solidFill>
                <a:latin typeface="Arial" panose="020B0604020202020204" pitchFamily="34" charset="0"/>
                <a:cs typeface="Arial" panose="020B0604020202020204" pitchFamily="34" charset="0"/>
              </a:rPr>
              <a:t> </a:t>
            </a:r>
            <a:r>
              <a:rPr lang="en-CA" altLang="en-US" sz="2400" dirty="0" err="1">
                <a:solidFill>
                  <a:prstClr val="black"/>
                </a:solidFill>
                <a:latin typeface="Arial" panose="020B0604020202020204" pitchFamily="34" charset="0"/>
                <a:cs typeface="Arial" panose="020B0604020202020204" pitchFamily="34" charset="0"/>
              </a:rPr>
              <a:t>d’intrant</a:t>
            </a:r>
            <a:endParaRPr lang="en-CA" altLang="en-US" sz="2400" dirty="0">
              <a:solidFill>
                <a:prstClr val="black"/>
              </a:solidFill>
              <a:latin typeface="Arial" panose="020B0604020202020204" pitchFamily="34" charset="0"/>
              <a:cs typeface="Arial" panose="020B0604020202020204" pitchFamily="34" charset="0"/>
            </a:endParaRPr>
          </a:p>
        </p:txBody>
      </p:sp>
      <p:sp>
        <p:nvSpPr>
          <p:cNvPr id="7" name="TextBox 1">
            <a:extLst>
              <a:ext uri="{FF2B5EF4-FFF2-40B4-BE49-F238E27FC236}">
                <a16:creationId xmlns:a16="http://schemas.microsoft.com/office/drawing/2014/main" id="{41B8C20D-7659-4938-BD81-867D5DCCAFB0}"/>
              </a:ext>
            </a:extLst>
          </p:cNvPr>
          <p:cNvSpPr txBox="1">
            <a:spLocks noChangeArrowheads="1"/>
          </p:cNvSpPr>
          <p:nvPr/>
        </p:nvSpPr>
        <p:spPr bwMode="auto">
          <a:xfrm rot="3103086">
            <a:off x="9276082" y="1841610"/>
            <a:ext cx="28153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400" dirty="0" err="1">
                <a:solidFill>
                  <a:prstClr val="black"/>
                </a:solidFill>
                <a:latin typeface="Arial" panose="020B0604020202020204" pitchFamily="34" charset="0"/>
                <a:cs typeface="Arial" panose="020B0604020202020204" pitchFamily="34" charset="0"/>
              </a:rPr>
              <a:t>Exemple</a:t>
            </a:r>
            <a:r>
              <a:rPr lang="en-CA" altLang="en-US" sz="2400" dirty="0">
                <a:solidFill>
                  <a:prstClr val="black"/>
                </a:solidFill>
                <a:latin typeface="Arial" panose="020B0604020202020204" pitchFamily="34" charset="0"/>
                <a:cs typeface="Arial" panose="020B0604020202020204" pitchFamily="34" charset="0"/>
              </a:rPr>
              <a:t> </a:t>
            </a:r>
            <a:r>
              <a:rPr lang="en-CA" altLang="en-US" sz="2400" dirty="0" err="1">
                <a:solidFill>
                  <a:prstClr val="black"/>
                </a:solidFill>
                <a:latin typeface="Arial" panose="020B0604020202020204" pitchFamily="34" charset="0"/>
                <a:cs typeface="Arial" panose="020B0604020202020204" pitchFamily="34" charset="0"/>
              </a:rPr>
              <a:t>d’intrant</a:t>
            </a:r>
            <a:endParaRPr lang="en-CA" alt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4917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C9B1111-AFB0-415A-9262-700BF534B18E}"/>
              </a:ext>
            </a:extLst>
          </p:cNvPr>
          <p:cNvGraphicFramePr>
            <a:graphicFrameLocks noGrp="1"/>
          </p:cNvGraphicFramePr>
          <p:nvPr>
            <p:extLst>
              <p:ext uri="{D42A27DB-BD31-4B8C-83A1-F6EECF244321}">
                <p14:modId xmlns:p14="http://schemas.microsoft.com/office/powerpoint/2010/main" val="1384936872"/>
              </p:ext>
            </p:extLst>
          </p:nvPr>
        </p:nvGraphicFramePr>
        <p:xfrm>
          <a:off x="2966721" y="0"/>
          <a:ext cx="6238240" cy="6858001"/>
        </p:xfrm>
        <a:graphic>
          <a:graphicData uri="http://schemas.openxmlformats.org/drawingml/2006/table">
            <a:tbl>
              <a:tblPr firstRow="1" firstCol="1" bandRow="1"/>
              <a:tblGrid>
                <a:gridCol w="1248024">
                  <a:extLst>
                    <a:ext uri="{9D8B030D-6E8A-4147-A177-3AD203B41FA5}">
                      <a16:colId xmlns:a16="http://schemas.microsoft.com/office/drawing/2014/main" val="417050839"/>
                    </a:ext>
                  </a:extLst>
                </a:gridCol>
                <a:gridCol w="1248024">
                  <a:extLst>
                    <a:ext uri="{9D8B030D-6E8A-4147-A177-3AD203B41FA5}">
                      <a16:colId xmlns:a16="http://schemas.microsoft.com/office/drawing/2014/main" val="2814574118"/>
                    </a:ext>
                  </a:extLst>
                </a:gridCol>
                <a:gridCol w="1245519">
                  <a:extLst>
                    <a:ext uri="{9D8B030D-6E8A-4147-A177-3AD203B41FA5}">
                      <a16:colId xmlns:a16="http://schemas.microsoft.com/office/drawing/2014/main" val="1772385244"/>
                    </a:ext>
                  </a:extLst>
                </a:gridCol>
                <a:gridCol w="1117276">
                  <a:extLst>
                    <a:ext uri="{9D8B030D-6E8A-4147-A177-3AD203B41FA5}">
                      <a16:colId xmlns:a16="http://schemas.microsoft.com/office/drawing/2014/main" val="3979177211"/>
                    </a:ext>
                  </a:extLst>
                </a:gridCol>
                <a:gridCol w="1379397">
                  <a:extLst>
                    <a:ext uri="{9D8B030D-6E8A-4147-A177-3AD203B41FA5}">
                      <a16:colId xmlns:a16="http://schemas.microsoft.com/office/drawing/2014/main" val="4263024698"/>
                    </a:ext>
                  </a:extLst>
                </a:gridCol>
              </a:tblGrid>
              <a:tr h="318697">
                <a:tc>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N</a:t>
                      </a:r>
                      <a:r>
                        <a:rPr lang="fr-CA" sz="1050" kern="1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o</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d’intrant</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Date</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06000"/>
                        </a:lnSpc>
                        <a:spcBef>
                          <a:spcPts val="0"/>
                        </a:spcBef>
                        <a:spcAft>
                          <a:spcPts val="0"/>
                        </a:spcAft>
                      </a:pPr>
                      <a:r>
                        <a:rPr lang="fr-CA" sz="1050" kern="1200">
                          <a:effectLst/>
                          <a:latin typeface="Times New Roman" panose="02020603050405020304" pitchFamily="18" charset="0"/>
                          <a:ea typeface="Times New Roman" panose="02020603050405020304" pitchFamily="18" charset="0"/>
                          <a:cs typeface="Times New Roman" panose="02020603050405020304" pitchFamily="18" charset="0"/>
                        </a:rPr>
                        <a:t>Heure</a:t>
                      </a:r>
                      <a:r>
                        <a:rPr lang="fr-CA" sz="105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06000"/>
                        </a:lnSpc>
                        <a:spcBef>
                          <a:spcPts val="0"/>
                        </a:spcBef>
                        <a:spcAft>
                          <a:spcPts val="0"/>
                        </a:spcAft>
                      </a:pPr>
                      <a:r>
                        <a:rPr lang="fr-CA" sz="1050" kern="1200">
                          <a:effectLst/>
                          <a:latin typeface="Times New Roman" panose="02020603050405020304" pitchFamily="18" charset="0"/>
                          <a:ea typeface="Times New Roman" panose="02020603050405020304" pitchFamily="18" charset="0"/>
                          <a:cs typeface="Times New Roman" panose="02020603050405020304" pitchFamily="18" charset="0"/>
                        </a:rPr>
                        <a:t>De</a:t>
                      </a:r>
                      <a:r>
                        <a:rPr lang="fr-CA" sz="105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a:lnSpc>
                          <a:spcPct val="106000"/>
                        </a:lnSpc>
                        <a:spcBef>
                          <a:spcPts val="0"/>
                        </a:spcBef>
                        <a:spcAft>
                          <a:spcPts val="0"/>
                        </a:spcAft>
                      </a:pPr>
                      <a:r>
                        <a:rPr lang="fr-CA" sz="1050" kern="1200">
                          <a:effectLst/>
                          <a:latin typeface="Times New Roman" panose="02020603050405020304" pitchFamily="18" charset="0"/>
                          <a:ea typeface="Times New Roman" panose="02020603050405020304" pitchFamily="18" charset="0"/>
                          <a:cs typeface="Times New Roman" panose="02020603050405020304" pitchFamily="18" charset="0"/>
                        </a:rPr>
                        <a:t>À</a:t>
                      </a:r>
                      <a:r>
                        <a:rPr lang="fr-CA" sz="105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604102784"/>
                  </a:ext>
                </a:extLst>
              </a:tr>
              <a:tr h="708167">
                <a:tc>
                  <a:txBody>
                    <a:bodyPr/>
                    <a:lstStyle/>
                    <a:p>
                      <a:pPr>
                        <a:lnSpc>
                          <a:spcPct val="115000"/>
                        </a:lnSpc>
                      </a:pPr>
                      <a:endParaRPr lang="en-CA" sz="1000">
                        <a:effectLst/>
                        <a:latin typeface="Calibri" panose="020F0502020204030204" pitchFamily="34"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 marR="0" algn="ctr">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2 juin 2020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830" marR="0" algn="ctr">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1315</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Chef adjoint du service d’incendie d’</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Upper</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Kingsclear</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Bureau municipal</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6000"/>
                        </a:lnSpc>
                        <a:spcBef>
                          <a:spcPts val="0"/>
                        </a:spcBef>
                        <a:spcAft>
                          <a:spcPts val="0"/>
                        </a:spcAft>
                      </a:pPr>
                      <a:r>
                        <a:rPr lang="en-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2369, route 640</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9215784"/>
                  </a:ext>
                </a:extLst>
              </a:tr>
              <a:tr h="321687">
                <a:tc gridSpan="2">
                  <a:txBody>
                    <a:bodyPr/>
                    <a:lstStyle/>
                    <a:p>
                      <a:pPr marL="0" marR="0">
                        <a:lnSpc>
                          <a:spcPct val="106000"/>
                        </a:lnSpc>
                        <a:spcBef>
                          <a:spcPts val="0"/>
                        </a:spcBef>
                        <a:spcAft>
                          <a:spcPts val="0"/>
                        </a:spcAft>
                      </a:pPr>
                      <a:r>
                        <a:rPr lang="fr-CA" sz="1050" kern="1200">
                          <a:effectLst/>
                          <a:latin typeface="Times New Roman" panose="02020603050405020304" pitchFamily="18" charset="0"/>
                          <a:ea typeface="Times New Roman" panose="02020603050405020304" pitchFamily="18" charset="0"/>
                          <a:cs typeface="Times New Roman" panose="02020603050405020304" pitchFamily="18" charset="0"/>
                        </a:rPr>
                        <a:t>Méthode de transmission de l’intrant</a:t>
                      </a:r>
                      <a:r>
                        <a:rPr lang="fr-CA" sz="105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gridSpan="2">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Coordonnées de l’AC</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Mesure attendue par</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41590051"/>
                  </a:ext>
                </a:extLst>
              </a:tr>
              <a:tr h="385061">
                <a:tc gridSpan="2">
                  <a:txBody>
                    <a:bodyPr/>
                    <a:lstStyle/>
                    <a:p>
                      <a:pPr marL="0" marR="0">
                        <a:lnSpc>
                          <a:spcPct val="106000"/>
                        </a:lnSpc>
                        <a:spcBef>
                          <a:spcPts val="0"/>
                        </a:spcBef>
                        <a:spcAft>
                          <a:spcPts val="0"/>
                        </a:spcAft>
                      </a:pPr>
                      <a:r>
                        <a:rPr lang="en-CA" sz="105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a:effectLst/>
                          <a:latin typeface="Times New Roman" panose="02020603050405020304" pitchFamily="18" charset="0"/>
                          <a:ea typeface="Times New Roman" panose="02020603050405020304" pitchFamily="18" charset="0"/>
                          <a:cs typeface="Times New Roman" panose="02020603050405020304" pitchFamily="18" charset="0"/>
                        </a:rPr>
                        <a:t>Téléphone : 460-1111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gridSpan="2">
                  <a:txBody>
                    <a:bodyPr/>
                    <a:lstStyle/>
                    <a:p>
                      <a:pPr marL="0" marR="0">
                        <a:lnSpc>
                          <a:spcPct val="106000"/>
                        </a:lnSpc>
                        <a:spcBef>
                          <a:spcPts val="0"/>
                        </a:spcBef>
                        <a:spcAft>
                          <a:spcPts val="0"/>
                        </a:spcAft>
                      </a:pPr>
                      <a:r>
                        <a:rPr lang="fr-CA" sz="1050" kern="1200">
                          <a:effectLst/>
                          <a:latin typeface="Times New Roman" panose="02020603050405020304" pitchFamily="18" charset="0"/>
                          <a:ea typeface="Times New Roman" panose="02020603050405020304" pitchFamily="18" charset="0"/>
                          <a:cs typeface="Times New Roman" panose="02020603050405020304" pitchFamily="18" charset="0"/>
                        </a:rPr>
                        <a:t>Cathy Lussier – commise du COU</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460-1111</a:t>
                      </a:r>
                      <a:endParaRPr lang="en-CA" sz="100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a:txBody>
                    <a:bodyPr/>
                    <a:lstStyle/>
                    <a:p>
                      <a:pPr marL="0" marR="0">
                        <a:lnSpc>
                          <a:spcPct val="106000"/>
                        </a:lnSpc>
                        <a:spcBef>
                          <a:spcPts val="0"/>
                        </a:spcBef>
                        <a:spcAft>
                          <a:spcPts val="0"/>
                        </a:spcAft>
                        <a:tabLst>
                          <a:tab pos="219710" algn="l"/>
                        </a:tabLs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Agent de confiance</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9160037"/>
                  </a:ext>
                </a:extLst>
              </a:tr>
              <a:tr h="318697">
                <a:tc gridSpan="5">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Renseignements détaillés</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265075629"/>
                  </a:ext>
                </a:extLst>
              </a:tr>
              <a:tr h="2911033">
                <a:tc gridSpan="5">
                  <a:txBody>
                    <a:bodyPr/>
                    <a:lstStyle/>
                    <a:p>
                      <a:pPr marL="0" marR="0" algn="ctr">
                        <a:lnSpc>
                          <a:spcPct val="106000"/>
                        </a:lnSpc>
                        <a:spcBef>
                          <a:spcPts val="0"/>
                        </a:spcBef>
                        <a:spcAft>
                          <a:spcPts val="0"/>
                        </a:spcAft>
                      </a:pPr>
                      <a:r>
                        <a:rPr lang="en-CA" sz="105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POUR EXERCICE ***** POUR EXERCICE ***** POUR EXERCICE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endParaRPr lang="en-CA" sz="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Qui</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De : Chef adjoint Crouse du service d’incendie d’</a:t>
                      </a:r>
                      <a:r>
                        <a:rPr lang="fr-CA" sz="1050" b="1" kern="1200" dirty="0" err="1">
                          <a:effectLst/>
                          <a:latin typeface="Times New Roman" panose="02020603050405020304" pitchFamily="18" charset="0"/>
                          <a:ea typeface="Times New Roman" panose="02020603050405020304" pitchFamily="18" charset="0"/>
                          <a:cs typeface="Times New Roman" panose="02020603050405020304" pitchFamily="18" charset="0"/>
                        </a:rPr>
                        <a:t>Upper</a:t>
                      </a: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b="1" kern="1200" dirty="0" err="1">
                          <a:effectLst/>
                          <a:latin typeface="Times New Roman" panose="02020603050405020304" pitchFamily="18" charset="0"/>
                          <a:ea typeface="Times New Roman" panose="02020603050405020304" pitchFamily="18" charset="0"/>
                          <a:cs typeface="Times New Roman" panose="02020603050405020304" pitchFamily="18" charset="0"/>
                        </a:rPr>
                        <a:t>Kingsclear</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409575" marR="18415" algn="just">
                        <a:lnSpc>
                          <a:spcPct val="97000"/>
                        </a:lnSpc>
                        <a:spcBef>
                          <a:spcPts val="0"/>
                        </a:spcBef>
                        <a:spcAft>
                          <a:spcPts val="0"/>
                        </a:spcAft>
                      </a:pP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À</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 Pete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Hackett</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 Coordinateur municipal des mesures d’urgence d’</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Hanwell</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3465830" algn="just">
                        <a:lnSpc>
                          <a:spcPct val="97000"/>
                        </a:lnSpc>
                        <a:spcBef>
                          <a:spcPts val="0"/>
                        </a:spcBef>
                        <a:spcAft>
                          <a:spcPts val="0"/>
                        </a:spcAft>
                      </a:pP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Quoi</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 Incendie causé par des vents de force ouragan qui arrachent des câbles et des mâts de maison.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Quand</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 2 juin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Où</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 Avenue Michael,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Hanwell</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N.-B.</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fr-CA" sz="1050" b="1" kern="1200" dirty="0">
                          <a:effectLst/>
                          <a:latin typeface="Times New Roman" panose="02020603050405020304" pitchFamily="18" charset="0"/>
                          <a:ea typeface="Times New Roman" panose="02020603050405020304" pitchFamily="18" charset="0"/>
                          <a:cs typeface="Times New Roman" panose="02020603050405020304" pitchFamily="18" charset="0"/>
                        </a:rPr>
                        <a:t>Renseignements détaillés : </a:t>
                      </a:r>
                      <a:r>
                        <a:rPr lang="fr-CA" sz="105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Exercice, Exercice, Exercice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1075"/>
                        </a:spcAft>
                      </a:pP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M.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Hacket</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ici le chef du service d’incendie. Je vous appelle pour vous informer que des lignes électriques sont tombées en raison des vents violents de l’ouragan Bravo. Deux maisons de l’avenue Michael, à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Hanwell</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ont pris feu en raison de câbles et de mâts arrachés des maisons.</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Tout le personnel disponible est sur place. On s’inquiète de la proximité d’autres structures du secteur qui pourraient être touchées en raison des vents violents qui attisent les flammes et le panache de feu.</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1075"/>
                        </a:spcAft>
                      </a:pPr>
                      <a:r>
                        <a:rPr lang="fr-CA" sz="105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POUR EXERCICE ***** POUR EXERCICE ***** POUR EXERCICE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49052301"/>
                  </a:ext>
                </a:extLst>
              </a:tr>
              <a:tr h="318697">
                <a:tc gridSpan="5">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Consignes</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113396752"/>
                  </a:ext>
                </a:extLst>
              </a:tr>
              <a:tr h="637209">
                <a:tc gridSpan="5">
                  <a:txBody>
                    <a:bodyPr/>
                    <a:lstStyle/>
                    <a:p>
                      <a:pPr marL="0" marR="0">
                        <a:lnSpc>
                          <a:spcPct val="106000"/>
                        </a:lnSpc>
                        <a:spcBef>
                          <a:spcPts val="0"/>
                        </a:spcBef>
                        <a:spcAft>
                          <a:spcPts val="1075"/>
                        </a:spcAft>
                      </a:pPr>
                      <a:r>
                        <a:rPr lang="en-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Le service d’incendie d’</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Upper</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Kingsclear</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est sur place pour combattre l’incendie. On s’inquiète de la proximité de la garderie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Jilly</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Beans</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et d’autres maisons du secteur qui pourraient être touchées en raison des vents violents qui attisent les flammes et le panache de feu.</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639679291"/>
                  </a:ext>
                </a:extLst>
              </a:tr>
              <a:tr h="321687">
                <a:tc gridSpan="5">
                  <a:txBody>
                    <a:bodyPr/>
                    <a:lstStyle/>
                    <a:p>
                      <a:pPr marL="0" marR="0">
                        <a:lnSpc>
                          <a:spcPct val="106000"/>
                        </a:lnSpc>
                        <a:spcBef>
                          <a:spcPts val="0"/>
                        </a:spcBef>
                        <a:spcAft>
                          <a:spcPts val="0"/>
                        </a:spcAft>
                      </a:pP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Mesure attendue par le joueur bleu</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086938152"/>
                  </a:ext>
                </a:extLst>
              </a:tr>
              <a:tr h="617066">
                <a:tc gridSpan="5">
                  <a:txBody>
                    <a:bodyPr/>
                    <a:lstStyle/>
                    <a:p>
                      <a:pPr marL="0" marR="0">
                        <a:lnSpc>
                          <a:spcPct val="106000"/>
                        </a:lnSpc>
                        <a:spcBef>
                          <a:spcPts val="0"/>
                        </a:spcBef>
                        <a:spcAft>
                          <a:spcPts val="0"/>
                        </a:spcAft>
                      </a:pP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Le service d’incendie d’</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Upper</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err="1">
                          <a:effectLst/>
                          <a:latin typeface="Times New Roman" panose="02020603050405020304" pitchFamily="18" charset="0"/>
                          <a:ea typeface="Times New Roman" panose="02020603050405020304" pitchFamily="18" charset="0"/>
                          <a:cs typeface="Times New Roman" panose="02020603050405020304" pitchFamily="18" charset="0"/>
                        </a:rPr>
                        <a:t>Kingsclear</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 combattra le feu. Le centre des opérations d’urgence (COU) municipal est activé. Les messages sont envoyés sur les médias sociaux et le site Web. La coordonnatrice des mesures d’urgence est le point de contact et elle dirige les participants du COU.</a:t>
                      </a:r>
                      <a:r>
                        <a:rPr lang="fr-CA" sz="105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CA" sz="1050" kern="1200" dirty="0">
                          <a:effectLst/>
                          <a:latin typeface="Times New Roman" panose="02020603050405020304" pitchFamily="18" charset="0"/>
                          <a:ea typeface="Times New Roman" panose="02020603050405020304" pitchFamily="18" charset="0"/>
                          <a:cs typeface="Times New Roman" panose="02020603050405020304" pitchFamily="18" charset="0"/>
                        </a:rPr>
                        <a:t>Discuter la possibilité d’évacuer le secteur.</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910" marR="4635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791335037"/>
                  </a:ext>
                </a:extLst>
              </a:tr>
            </a:tbl>
          </a:graphicData>
        </a:graphic>
      </p:graphicFrame>
      <p:sp>
        <p:nvSpPr>
          <p:cNvPr id="7" name="TextBox 1">
            <a:extLst>
              <a:ext uri="{FF2B5EF4-FFF2-40B4-BE49-F238E27FC236}">
                <a16:creationId xmlns:a16="http://schemas.microsoft.com/office/drawing/2014/main" id="{6BB22A2D-A364-4753-80D0-688529FD9476}"/>
              </a:ext>
            </a:extLst>
          </p:cNvPr>
          <p:cNvSpPr txBox="1">
            <a:spLocks noChangeArrowheads="1"/>
          </p:cNvSpPr>
          <p:nvPr/>
        </p:nvSpPr>
        <p:spPr bwMode="auto">
          <a:xfrm rot="18768078">
            <a:off x="171575" y="1658231"/>
            <a:ext cx="28153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400" dirty="0" err="1">
                <a:solidFill>
                  <a:prstClr val="black"/>
                </a:solidFill>
                <a:latin typeface="Arial" panose="020B0604020202020204" pitchFamily="34" charset="0"/>
                <a:cs typeface="Arial" panose="020B0604020202020204" pitchFamily="34" charset="0"/>
              </a:rPr>
              <a:t>Exemple</a:t>
            </a:r>
            <a:r>
              <a:rPr lang="en-CA" altLang="en-US" sz="2400" dirty="0">
                <a:solidFill>
                  <a:prstClr val="black"/>
                </a:solidFill>
                <a:latin typeface="Arial" panose="020B0604020202020204" pitchFamily="34" charset="0"/>
                <a:cs typeface="Arial" panose="020B0604020202020204" pitchFamily="34" charset="0"/>
              </a:rPr>
              <a:t> </a:t>
            </a:r>
            <a:r>
              <a:rPr lang="en-CA" altLang="en-US" sz="2400" dirty="0" err="1">
                <a:solidFill>
                  <a:prstClr val="black"/>
                </a:solidFill>
                <a:latin typeface="Arial" panose="020B0604020202020204" pitchFamily="34" charset="0"/>
                <a:cs typeface="Arial" panose="020B0604020202020204" pitchFamily="34" charset="0"/>
              </a:rPr>
              <a:t>d’intrant</a:t>
            </a:r>
            <a:endParaRPr lang="en-CA" altLang="en-US" sz="2400" dirty="0">
              <a:solidFill>
                <a:prstClr val="black"/>
              </a:solidFill>
              <a:latin typeface="Arial" panose="020B0604020202020204" pitchFamily="34" charset="0"/>
              <a:cs typeface="Arial" panose="020B0604020202020204" pitchFamily="34" charset="0"/>
            </a:endParaRPr>
          </a:p>
        </p:txBody>
      </p:sp>
      <p:sp>
        <p:nvSpPr>
          <p:cNvPr id="8" name="TextBox 1">
            <a:extLst>
              <a:ext uri="{FF2B5EF4-FFF2-40B4-BE49-F238E27FC236}">
                <a16:creationId xmlns:a16="http://schemas.microsoft.com/office/drawing/2014/main" id="{62BDC0F9-6E8B-4929-95E3-D59347CD3B32}"/>
              </a:ext>
            </a:extLst>
          </p:cNvPr>
          <p:cNvSpPr txBox="1">
            <a:spLocks noChangeArrowheads="1"/>
          </p:cNvSpPr>
          <p:nvPr/>
        </p:nvSpPr>
        <p:spPr bwMode="auto">
          <a:xfrm rot="3103086">
            <a:off x="9276082" y="1841610"/>
            <a:ext cx="28153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CA" altLang="en-US" sz="2400" dirty="0" err="1">
                <a:solidFill>
                  <a:prstClr val="black"/>
                </a:solidFill>
                <a:latin typeface="Arial" panose="020B0604020202020204" pitchFamily="34" charset="0"/>
                <a:cs typeface="Arial" panose="020B0604020202020204" pitchFamily="34" charset="0"/>
              </a:rPr>
              <a:t>Exemple</a:t>
            </a:r>
            <a:r>
              <a:rPr lang="en-CA" altLang="en-US" sz="2400" dirty="0">
                <a:solidFill>
                  <a:prstClr val="black"/>
                </a:solidFill>
                <a:latin typeface="Arial" panose="020B0604020202020204" pitchFamily="34" charset="0"/>
                <a:cs typeface="Arial" panose="020B0604020202020204" pitchFamily="34" charset="0"/>
              </a:rPr>
              <a:t> </a:t>
            </a:r>
            <a:r>
              <a:rPr lang="en-CA" altLang="en-US" sz="2400" dirty="0" err="1">
                <a:solidFill>
                  <a:prstClr val="black"/>
                </a:solidFill>
                <a:latin typeface="Arial" panose="020B0604020202020204" pitchFamily="34" charset="0"/>
                <a:cs typeface="Arial" panose="020B0604020202020204" pitchFamily="34" charset="0"/>
              </a:rPr>
              <a:t>d’intrant</a:t>
            </a:r>
            <a:endParaRPr lang="en-CA" alt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545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https://www2.snb.ca/content/snb/en/services-to-government/logos/_jcr_content/mainContent_par_snb/columncontrol/col-6-6-1/textimage/image.img.jpg/1492091813092.jpg">
            <a:extLst>
              <a:ext uri="{FF2B5EF4-FFF2-40B4-BE49-F238E27FC236}">
                <a16:creationId xmlns:a16="http://schemas.microsoft.com/office/drawing/2014/main" id="{96FB9E9A-A6D5-4976-BF71-81795D7C508A}"/>
              </a:ext>
            </a:extLst>
          </p:cNvPr>
          <p:cNvSpPr>
            <a:spLocks noChangeAspect="1" noChangeArrowheads="1"/>
          </p:cNvSpPr>
          <p:nvPr/>
        </p:nvSpPr>
        <p:spPr bwMode="auto">
          <a:xfrm>
            <a:off x="7965058" y="416720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8" name="AutoShape 6" descr="https://www2.snb.ca/content/dam/snb/images/wordmarks/NB_Canada_Colour.jpg">
            <a:extLst>
              <a:ext uri="{FF2B5EF4-FFF2-40B4-BE49-F238E27FC236}">
                <a16:creationId xmlns:a16="http://schemas.microsoft.com/office/drawing/2014/main" id="{17C427A5-0274-433D-9653-A54F4AE7DA62}"/>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a:p>
        </p:txBody>
      </p:sp>
      <p:sp>
        <p:nvSpPr>
          <p:cNvPr id="10" name="TextBox 9">
            <a:extLst>
              <a:ext uri="{FF2B5EF4-FFF2-40B4-BE49-F238E27FC236}">
                <a16:creationId xmlns:a16="http://schemas.microsoft.com/office/drawing/2014/main" id="{AE5854D6-743F-4732-8EC9-8DB9043D7B6F}"/>
              </a:ext>
            </a:extLst>
          </p:cNvPr>
          <p:cNvSpPr txBox="1"/>
          <p:nvPr/>
        </p:nvSpPr>
        <p:spPr>
          <a:xfrm>
            <a:off x="3677920" y="31653"/>
            <a:ext cx="4591938" cy="769441"/>
          </a:xfrm>
          <a:prstGeom prst="rect">
            <a:avLst/>
          </a:prstGeom>
          <a:noFill/>
        </p:spPr>
        <p:txBody>
          <a:bodyPr wrap="square" rtlCol="0">
            <a:spAutoFit/>
          </a:bodyPr>
          <a:lstStyle/>
          <a:p>
            <a:r>
              <a:rPr lang="en-CA" sz="4400" dirty="0"/>
              <a:t>Banque </a:t>
            </a:r>
            <a:r>
              <a:rPr lang="en-CA" sz="4400" dirty="0" err="1"/>
              <a:t>d’intrants</a:t>
            </a:r>
            <a:endParaRPr lang="en-CA" sz="4400" dirty="0"/>
          </a:p>
        </p:txBody>
      </p:sp>
      <p:sp>
        <p:nvSpPr>
          <p:cNvPr id="11" name="TextBox 10">
            <a:extLst>
              <a:ext uri="{FF2B5EF4-FFF2-40B4-BE49-F238E27FC236}">
                <a16:creationId xmlns:a16="http://schemas.microsoft.com/office/drawing/2014/main" id="{0DA7C48A-71B0-4794-8B45-110AA80DCD73}"/>
              </a:ext>
            </a:extLst>
          </p:cNvPr>
          <p:cNvSpPr txBox="1"/>
          <p:nvPr/>
        </p:nvSpPr>
        <p:spPr>
          <a:xfrm>
            <a:off x="2133600" y="1295400"/>
            <a:ext cx="7979664" cy="4247317"/>
          </a:xfrm>
          <a:prstGeom prst="rect">
            <a:avLst/>
          </a:prstGeom>
          <a:noFill/>
        </p:spPr>
        <p:txBody>
          <a:bodyPr wrap="square" rtlCol="0">
            <a:spAutoFit/>
          </a:bodyPr>
          <a:lstStyle/>
          <a:p>
            <a:r>
              <a:rPr lang="fr-FR" dirty="0"/>
              <a:t>Une banque d’intrants portant sur une grande variété de situations a été constituée pour aider les collectivités </a:t>
            </a:r>
            <a:r>
              <a:rPr lang="en-CA" dirty="0"/>
              <a:t>: </a:t>
            </a:r>
          </a:p>
          <a:p>
            <a:pPr marL="285750" indent="-285750">
              <a:buFont typeface="Arial" panose="020B0604020202020204" pitchFamily="34" charset="0"/>
              <a:buChar char="•"/>
            </a:pPr>
            <a:r>
              <a:rPr lang="fr-FR" dirty="0"/>
              <a:t>Communications</a:t>
            </a:r>
          </a:p>
          <a:p>
            <a:pPr marL="285750" indent="-285750">
              <a:buFont typeface="Arial" panose="020B0604020202020204" pitchFamily="34" charset="0"/>
              <a:buChar char="•"/>
            </a:pPr>
            <a:r>
              <a:rPr lang="fr-FR" dirty="0"/>
              <a:t>Activation des centres des opérations d’urgence </a:t>
            </a:r>
          </a:p>
          <a:p>
            <a:pPr marL="285750" indent="-285750">
              <a:buFont typeface="Arial" panose="020B0604020202020204" pitchFamily="34" charset="0"/>
              <a:buChar char="•"/>
            </a:pPr>
            <a:r>
              <a:rPr lang="fr-FR" dirty="0"/>
              <a:t>Évacuation</a:t>
            </a:r>
          </a:p>
          <a:p>
            <a:pPr marL="285750" indent="-285750">
              <a:buFont typeface="Arial" panose="020B0604020202020204" pitchFamily="34" charset="0"/>
              <a:buChar char="•"/>
            </a:pPr>
            <a:r>
              <a:rPr lang="fr-FR" dirty="0"/>
              <a:t>Incendie</a:t>
            </a:r>
          </a:p>
          <a:p>
            <a:pPr marL="285750" indent="-285750">
              <a:buFont typeface="Arial" panose="020B0604020202020204" pitchFamily="34" charset="0"/>
              <a:buChar char="•"/>
            </a:pPr>
            <a:r>
              <a:rPr lang="fr-FR" dirty="0"/>
              <a:t>Inondations</a:t>
            </a:r>
          </a:p>
          <a:p>
            <a:pPr marL="285750" indent="-285750">
              <a:buFont typeface="Arial" panose="020B0604020202020204" pitchFamily="34" charset="0"/>
              <a:buChar char="•"/>
            </a:pPr>
            <a:r>
              <a:rPr lang="fr-FR" dirty="0"/>
              <a:t>Recherche au sol et sauvetage</a:t>
            </a:r>
          </a:p>
          <a:p>
            <a:pPr marL="285750" indent="-285750">
              <a:buFont typeface="Arial" panose="020B0604020202020204" pitchFamily="34" charset="0"/>
              <a:buChar char="•"/>
            </a:pPr>
            <a:r>
              <a:rPr lang="fr-FR" dirty="0"/>
              <a:t>Santé</a:t>
            </a:r>
          </a:p>
          <a:p>
            <a:pPr marL="285750" indent="-285750">
              <a:buFont typeface="Arial" panose="020B0604020202020204" pitchFamily="34" charset="0"/>
              <a:buChar char="•"/>
            </a:pPr>
            <a:r>
              <a:rPr lang="fr-FR" dirty="0"/>
              <a:t>Organismes d’application de la loi</a:t>
            </a:r>
          </a:p>
          <a:p>
            <a:pPr marL="285750" indent="-285750">
              <a:buFont typeface="Arial" panose="020B0604020202020204" pitchFamily="34" charset="0"/>
              <a:buChar char="•"/>
            </a:pPr>
            <a:r>
              <a:rPr lang="fr-FR" dirty="0"/>
              <a:t>Transport</a:t>
            </a:r>
          </a:p>
          <a:p>
            <a:r>
              <a:rPr lang="en-CA" dirty="0"/>
              <a:t> </a:t>
            </a:r>
          </a:p>
          <a:p>
            <a:r>
              <a:rPr lang="fr-FR" b="1" dirty="0"/>
              <a:t>REMARQUE : La banque d’intrants est disponible sur le site Web de l’Exercice Brunswick Charlie.</a:t>
            </a:r>
            <a:endParaRPr lang="en-CA" b="1" dirty="0"/>
          </a:p>
          <a:p>
            <a:pPr lvl="1"/>
            <a:r>
              <a:rPr lang="en-CA" b="1" dirty="0">
                <a:hlinkClick r:id="rId3"/>
              </a:rPr>
              <a:t>https://www2.gnb.ca/content/gnb/fr/ministeres/omu.html</a:t>
            </a:r>
            <a:r>
              <a:rPr lang="en-CA" b="1" dirty="0"/>
              <a:t> </a:t>
            </a:r>
          </a:p>
        </p:txBody>
      </p:sp>
    </p:spTree>
    <p:extLst>
      <p:ext uri="{BB962C8B-B14F-4D97-AF65-F5344CB8AC3E}">
        <p14:creationId xmlns:p14="http://schemas.microsoft.com/office/powerpoint/2010/main" val="2538894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FE6814-792F-4F1E-B3BC-0FA5CCE4F17E}"/>
              </a:ext>
            </a:extLst>
          </p:cNvPr>
          <p:cNvSpPr>
            <a:spLocks noGrp="1"/>
          </p:cNvSpPr>
          <p:nvPr>
            <p:ph idx="1"/>
          </p:nvPr>
        </p:nvSpPr>
        <p:spPr/>
        <p:txBody>
          <a:bodyPr/>
          <a:lstStyle/>
          <a:p>
            <a:r>
              <a:rPr lang="fr-FR" sz="4400" b="1" dirty="0"/>
              <a:t>Tous les intrants dûment remplis doivent être transmis à </a:t>
            </a:r>
            <a:r>
              <a:rPr lang="en-CA" sz="4400" b="1" dirty="0"/>
              <a:t>:</a:t>
            </a:r>
          </a:p>
          <a:p>
            <a:pPr marL="0" indent="0" algn="ctr">
              <a:buNone/>
            </a:pPr>
            <a:r>
              <a:rPr lang="en-CA" sz="4400" b="1" dirty="0">
                <a:hlinkClick r:id="rId2"/>
              </a:rPr>
              <a:t>brunswickex1@gnb.ca</a:t>
            </a:r>
            <a:endParaRPr lang="en-CA" sz="4400" b="1" dirty="0"/>
          </a:p>
          <a:p>
            <a:pPr marL="0" indent="0" algn="ctr">
              <a:buNone/>
            </a:pPr>
            <a:endParaRPr lang="en-CA" sz="4400" b="1" dirty="0"/>
          </a:p>
          <a:p>
            <a:r>
              <a:rPr lang="fr-FR" sz="4400" b="1" dirty="0"/>
              <a:t>Ils doivent être transmis au plus tard le :</a:t>
            </a:r>
          </a:p>
          <a:p>
            <a:pPr marL="0" indent="0" algn="ctr">
              <a:buNone/>
            </a:pPr>
            <a:r>
              <a:rPr lang="fr-FR" sz="4400" b="1" dirty="0"/>
              <a:t>31 mars 2020</a:t>
            </a:r>
          </a:p>
        </p:txBody>
      </p:sp>
    </p:spTree>
    <p:extLst>
      <p:ext uri="{BB962C8B-B14F-4D97-AF65-F5344CB8AC3E}">
        <p14:creationId xmlns:p14="http://schemas.microsoft.com/office/powerpoint/2010/main" val="1715378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Box 1">
            <a:extLst>
              <a:ext uri="{FF2B5EF4-FFF2-40B4-BE49-F238E27FC236}">
                <a16:creationId xmlns:a16="http://schemas.microsoft.com/office/drawing/2014/main" id="{3CE536C2-2B6B-403F-9970-A039B6686F75}"/>
              </a:ext>
            </a:extLst>
          </p:cNvPr>
          <p:cNvSpPr txBox="1">
            <a:spLocks noChangeArrowheads="1"/>
          </p:cNvSpPr>
          <p:nvPr/>
        </p:nvSpPr>
        <p:spPr bwMode="auto">
          <a:xfrm>
            <a:off x="2208214" y="476250"/>
            <a:ext cx="7667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fr-FR" altLang="en-US" sz="2800" dirty="0">
                <a:solidFill>
                  <a:prstClr val="black"/>
                </a:solidFill>
                <a:latin typeface="Arial" panose="020B0604020202020204" pitchFamily="34" charset="0"/>
                <a:cs typeface="Arial" panose="020B0604020202020204" pitchFamily="34" charset="0"/>
              </a:rPr>
              <a:t>Exemple de liste d’événements principaux</a:t>
            </a:r>
            <a:endParaRPr lang="en-CA" altLang="en-US" sz="2800" dirty="0">
              <a:solidFill>
                <a:prstClr val="black"/>
              </a:solidFill>
              <a:latin typeface="Arial" panose="020B0604020202020204" pitchFamily="34" charset="0"/>
              <a:cs typeface="Arial" panose="020B0604020202020204" pitchFamily="34" charset="0"/>
            </a:endParaRPr>
          </a:p>
        </p:txBody>
      </p:sp>
      <p:pic>
        <p:nvPicPr>
          <p:cNvPr id="3" name="Picture 2" descr="A screenshot of a cell phone&#10;&#10;Description generated with high confidence">
            <a:extLst>
              <a:ext uri="{FF2B5EF4-FFF2-40B4-BE49-F238E27FC236}">
                <a16:creationId xmlns:a16="http://schemas.microsoft.com/office/drawing/2014/main" id="{2EF75DAE-F6D1-4EA7-B6B6-6ECB50816C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44917"/>
            <a:ext cx="12192000" cy="5139765"/>
          </a:xfrm>
          <a:prstGeom prst="rect">
            <a:avLst/>
          </a:prstGeom>
        </p:spPr>
      </p:pic>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1417</Words>
  <Application>Microsoft Office PowerPoint</Application>
  <PresentationFormat>Widescreen</PresentationFormat>
  <Paragraphs>201</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Times New Roman</vt:lpstr>
      <vt:lpstr>TimesNewRomanPSMT</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Produits de l’exercice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Gallant, Peter (DPS/MSP)</dc:creator>
  <cp:lastModifiedBy>McKeen, Kate (DPS/MSP)</cp:lastModifiedBy>
  <cp:revision>45</cp:revision>
  <dcterms:created xsi:type="dcterms:W3CDTF">2020-01-16T18:55:51Z</dcterms:created>
  <dcterms:modified xsi:type="dcterms:W3CDTF">2020-02-05T14:09:05Z</dcterms:modified>
</cp:coreProperties>
</file>