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7" r:id="rId3"/>
    <p:sldId id="259" r:id="rId4"/>
    <p:sldId id="260" r:id="rId5"/>
    <p:sldId id="265" r:id="rId6"/>
    <p:sldId id="267"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BB7"/>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7" autoAdjust="0"/>
    <p:restoredTop sz="79111" autoAdjust="0"/>
  </p:normalViewPr>
  <p:slideViewPr>
    <p:cSldViewPr>
      <p:cViewPr varScale="1">
        <p:scale>
          <a:sx n="78" d="100"/>
          <a:sy n="78" d="100"/>
        </p:scale>
        <p:origin x="154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813DE-B162-4212-A22E-100121DA5960}" type="datetimeFigureOut">
              <a:rPr lang="en-CA" smtClean="0"/>
              <a:t>2020-01-09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70E0B-9BD8-40D9-BBFA-61C1C5C05900}" type="slidenum">
              <a:rPr lang="en-CA" smtClean="0"/>
              <a:t>‹#›</a:t>
            </a:fld>
            <a:endParaRPr lang="en-CA"/>
          </a:p>
        </p:txBody>
      </p:sp>
    </p:spTree>
    <p:extLst>
      <p:ext uri="{BB962C8B-B14F-4D97-AF65-F5344CB8AC3E}">
        <p14:creationId xmlns:p14="http://schemas.microsoft.com/office/powerpoint/2010/main" val="227414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1</a:t>
            </a:fld>
            <a:endParaRPr lang="en-CA" dirty="0"/>
          </a:p>
        </p:txBody>
      </p:sp>
    </p:spTree>
    <p:extLst>
      <p:ext uri="{BB962C8B-B14F-4D97-AF65-F5344CB8AC3E}">
        <p14:creationId xmlns:p14="http://schemas.microsoft.com/office/powerpoint/2010/main" val="353251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F70E0B-9BD8-40D9-BBFA-61C1C5C05900}" type="slidenum">
              <a:rPr lang="en-CA" smtClean="0"/>
              <a:t>3</a:t>
            </a:fld>
            <a:endParaRPr lang="en-CA"/>
          </a:p>
        </p:txBody>
      </p:sp>
    </p:spTree>
    <p:extLst>
      <p:ext uri="{BB962C8B-B14F-4D97-AF65-F5344CB8AC3E}">
        <p14:creationId xmlns:p14="http://schemas.microsoft.com/office/powerpoint/2010/main" val="272251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Les collectivités peuvent déterminer leur niveau de participation, qui va de la base, comme l’activation et la communication, à un niveau plus avancé pour celles qui ont plus de ressources et qui veulent participer à un niveau supérieur.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6D347C-5AB2-402F-AD31-C5A676B72C29}" type="slidenum">
              <a:rPr lang="en-CA" smtClean="0"/>
              <a:t>4</a:t>
            </a:fld>
            <a:endParaRPr lang="en-CA" dirty="0"/>
          </a:p>
        </p:txBody>
      </p:sp>
    </p:spTree>
    <p:extLst>
      <p:ext uri="{BB962C8B-B14F-4D97-AF65-F5344CB8AC3E}">
        <p14:creationId xmlns:p14="http://schemas.microsoft.com/office/powerpoint/2010/main" val="47625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De nombreux partenaires de l’OMU NB ont décidé de saisir cette occasion et d’ainsi ajouter une dose de réalisme à cet exercice, notamment, Environnement et Changement climatique Canada (ECCC), Énergie NB, le Bureau d’assurance du Canada (BAC), le système de radiocommunications mobiles à ressources partagées du Nouveau-Brunswick, Sécurité publique Canada et la Croix-Rouge. ECCC, Énergie NB et le BAC offriront de courtes présentations.</a:t>
            </a:r>
            <a:endParaRPr lang="en-CA" dirty="0"/>
          </a:p>
        </p:txBody>
      </p:sp>
      <p:sp>
        <p:nvSpPr>
          <p:cNvPr id="4" name="Slide Number Placeholder 3"/>
          <p:cNvSpPr>
            <a:spLocks noGrp="1"/>
          </p:cNvSpPr>
          <p:nvPr>
            <p:ph type="sldNum" sz="quarter" idx="10"/>
          </p:nvPr>
        </p:nvSpPr>
        <p:spPr/>
        <p:txBody>
          <a:bodyPr/>
          <a:lstStyle/>
          <a:p>
            <a:fld id="{CFA3F26B-BB7D-4B05-9B3E-715D75EC13DF}" type="slidenum">
              <a:rPr lang="en-CA" smtClean="0"/>
              <a:t>6</a:t>
            </a:fld>
            <a:endParaRPr lang="en-CA"/>
          </a:p>
        </p:txBody>
      </p:sp>
    </p:spTree>
    <p:extLst>
      <p:ext uri="{BB962C8B-B14F-4D97-AF65-F5344CB8AC3E}">
        <p14:creationId xmlns:p14="http://schemas.microsoft.com/office/powerpoint/2010/main" val="1316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La prochaine présentation à l’ordre du jour est celle d’ECCC.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F70E0B-9BD8-40D9-BBFA-61C1C5C05900}" type="slidenum">
              <a:rPr lang="en-CA" smtClean="0"/>
              <a:t>7</a:t>
            </a:fld>
            <a:endParaRPr lang="en-CA"/>
          </a:p>
        </p:txBody>
      </p:sp>
    </p:spTree>
    <p:extLst>
      <p:ext uri="{BB962C8B-B14F-4D97-AF65-F5344CB8AC3E}">
        <p14:creationId xmlns:p14="http://schemas.microsoft.com/office/powerpoint/2010/main" val="142468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7EEA8FF-D9C7-4270-9AF9-EA2F873416A0}"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68727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EEA8FF-D9C7-4270-9AF9-EA2F873416A0}"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113810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EEA8FF-D9C7-4270-9AF9-EA2F873416A0}"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288962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EEA8FF-D9C7-4270-9AF9-EA2F873416A0}"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352195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EA8FF-D9C7-4270-9AF9-EA2F873416A0}"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223119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7EEA8FF-D9C7-4270-9AF9-EA2F873416A0}"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302683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EEA8FF-D9C7-4270-9AF9-EA2F873416A0}" type="datetimeFigureOut">
              <a:rPr lang="en-CA" smtClean="0"/>
              <a:t>2020-01-09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391404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7EEA8FF-D9C7-4270-9AF9-EA2F873416A0}" type="datetimeFigureOut">
              <a:rPr lang="en-CA" smtClean="0"/>
              <a:t>2020-01-09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201869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EA8FF-D9C7-4270-9AF9-EA2F873416A0}" type="datetimeFigureOut">
              <a:rPr lang="en-CA" smtClean="0"/>
              <a:t>2020-01-09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27804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EA8FF-D9C7-4270-9AF9-EA2F873416A0}"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94784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EEA8FF-D9C7-4270-9AF9-EA2F873416A0}"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A5C9C6-04C9-450F-BC7A-B2B6B8476408}" type="slidenum">
              <a:rPr lang="en-CA" smtClean="0"/>
              <a:t>‹#›</a:t>
            </a:fld>
            <a:endParaRPr lang="en-CA"/>
          </a:p>
        </p:txBody>
      </p:sp>
    </p:spTree>
    <p:extLst>
      <p:ext uri="{BB962C8B-B14F-4D97-AF65-F5344CB8AC3E}">
        <p14:creationId xmlns:p14="http://schemas.microsoft.com/office/powerpoint/2010/main" val="409612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EA8FF-D9C7-4270-9AF9-EA2F873416A0}" type="datetimeFigureOut">
              <a:rPr lang="en-CA" smtClean="0"/>
              <a:t>2020-01-09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5C9C6-04C9-450F-BC7A-B2B6B8476408}" type="slidenum">
              <a:rPr lang="en-CA" smtClean="0"/>
              <a:t>‹#›</a:t>
            </a:fld>
            <a:endParaRPr lang="en-CA"/>
          </a:p>
        </p:txBody>
      </p:sp>
    </p:spTree>
    <p:extLst>
      <p:ext uri="{BB962C8B-B14F-4D97-AF65-F5344CB8AC3E}">
        <p14:creationId xmlns:p14="http://schemas.microsoft.com/office/powerpoint/2010/main" val="381860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a:t>Exercice</a:t>
            </a:r>
            <a:r>
              <a:rPr lang="en-CA" dirty="0"/>
              <a:t> Brunswick Charlie 2020</a:t>
            </a:r>
          </a:p>
        </p:txBody>
      </p:sp>
      <p:sp>
        <p:nvSpPr>
          <p:cNvPr id="3" name="TextBox 2"/>
          <p:cNvSpPr txBox="1"/>
          <p:nvPr/>
        </p:nvSpPr>
        <p:spPr>
          <a:xfrm>
            <a:off x="3200400" y="4572000"/>
            <a:ext cx="3048000" cy="830997"/>
          </a:xfrm>
          <a:prstGeom prst="rect">
            <a:avLst/>
          </a:prstGeom>
          <a:noFill/>
        </p:spPr>
        <p:txBody>
          <a:bodyPr wrap="square" rtlCol="0">
            <a:spAutoFit/>
          </a:bodyPr>
          <a:lstStyle/>
          <a:p>
            <a:pPr algn="ctr"/>
            <a:r>
              <a:rPr lang="en-CA" sz="2400" dirty="0"/>
              <a:t>Greg MacCallum</a:t>
            </a:r>
          </a:p>
          <a:p>
            <a:pPr algn="ctr"/>
            <a:r>
              <a:rPr lang="en-CA" sz="2400" dirty="0"/>
              <a:t>Directeur de </a:t>
            </a:r>
            <a:r>
              <a:rPr lang="en-CA" sz="2400" dirty="0" err="1"/>
              <a:t>l’OMU</a:t>
            </a:r>
            <a:r>
              <a:rPr lang="en-CA" sz="2400" dirty="0"/>
              <a:t> NB</a:t>
            </a:r>
          </a:p>
        </p:txBody>
      </p:sp>
      <p:pic>
        <p:nvPicPr>
          <p:cNvPr id="8" name="Picture 7" descr="A close up of a logo&#10;&#10;Description generated with very high confidence">
            <a:extLst>
              <a:ext uri="{FF2B5EF4-FFF2-40B4-BE49-F238E27FC236}">
                <a16:creationId xmlns:a16="http://schemas.microsoft.com/office/drawing/2014/main" id="{267F50CF-66FD-44A2-B6AB-912BF2E16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261709"/>
            <a:ext cx="8763000" cy="2334581"/>
          </a:xfrm>
          <a:prstGeom prst="rect">
            <a:avLst/>
          </a:prstGeom>
        </p:spPr>
      </p:pic>
    </p:spTree>
    <p:extLst>
      <p:ext uri="{BB962C8B-B14F-4D97-AF65-F5344CB8AC3E}">
        <p14:creationId xmlns:p14="http://schemas.microsoft.com/office/powerpoint/2010/main" val="45513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CA" sz="6000" b="1" dirty="0" err="1"/>
              <a:t>Exercice</a:t>
            </a:r>
            <a:r>
              <a:rPr lang="en-CA" sz="6000" b="1" dirty="0"/>
              <a:t> Brunswick Charlie 2020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514600"/>
            <a:ext cx="2895600" cy="3124200"/>
          </a:xfrm>
          <a:prstGeom prst="rect">
            <a:avLst/>
          </a:prstGeom>
        </p:spPr>
      </p:pic>
    </p:spTree>
    <p:extLst>
      <p:ext uri="{BB962C8B-B14F-4D97-AF65-F5344CB8AC3E}">
        <p14:creationId xmlns:p14="http://schemas.microsoft.com/office/powerpoint/2010/main" val="30888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CA" b="1" dirty="0"/>
              <a:t>But</a:t>
            </a:r>
          </a:p>
        </p:txBody>
      </p:sp>
      <p:sp>
        <p:nvSpPr>
          <p:cNvPr id="5" name="Content Placeholder 4"/>
          <p:cNvSpPr>
            <a:spLocks noGrp="1"/>
          </p:cNvSpPr>
          <p:nvPr>
            <p:ph idx="1"/>
          </p:nvPr>
        </p:nvSpPr>
        <p:spPr>
          <a:xfrm>
            <a:off x="381000" y="990600"/>
            <a:ext cx="8229600" cy="4525963"/>
          </a:xfrm>
        </p:spPr>
        <p:txBody>
          <a:bodyPr>
            <a:normAutofit fontScale="85000" lnSpcReduction="10000"/>
          </a:bodyPr>
          <a:lstStyle/>
          <a:p>
            <a:r>
              <a:rPr lang="fr-FR" dirty="0"/>
              <a:t>Un exercice provincial conçu pour offrir une occasion aux personnes responsables de la gestion des urgences et à celles qui y participent de s’exercer à réaliser les interventions prévues et d’autres procédures.</a:t>
            </a:r>
          </a:p>
          <a:p>
            <a:r>
              <a:rPr lang="fr-FR" dirty="0"/>
              <a:t>Comme les exercices précédents, celui-ci donnera l’occasion aux participants de mettre à l’essai leurs capacités relatives à la gestion et à l’intervention en situation d’urgence.</a:t>
            </a:r>
          </a:p>
          <a:p>
            <a:r>
              <a:rPr lang="fr-FR" dirty="0"/>
              <a:t>Un scénario inédit et réaliste sera utilisé et une banque d’intrants sera préparée pour aider les collectivités et ajouter du réalisme. </a:t>
            </a:r>
            <a:endParaRPr lang="en-CA" dirty="0"/>
          </a:p>
          <a:p>
            <a:endParaRPr lang="en-CA" dirty="0"/>
          </a:p>
        </p:txBody>
      </p:sp>
    </p:spTree>
    <p:extLst>
      <p:ext uri="{BB962C8B-B14F-4D97-AF65-F5344CB8AC3E}">
        <p14:creationId xmlns:p14="http://schemas.microsoft.com/office/powerpoint/2010/main" val="370978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CA" b="1" dirty="0" err="1"/>
              <a:t>Portée</a:t>
            </a:r>
            <a:endParaRPr lang="en-CA" b="1" dirty="0"/>
          </a:p>
        </p:txBody>
      </p:sp>
      <p:sp>
        <p:nvSpPr>
          <p:cNvPr id="3" name="Content Placeholder 2"/>
          <p:cNvSpPr>
            <a:spLocks noGrp="1"/>
          </p:cNvSpPr>
          <p:nvPr>
            <p:ph idx="1"/>
          </p:nvPr>
        </p:nvSpPr>
        <p:spPr>
          <a:xfrm>
            <a:off x="381000" y="1143000"/>
            <a:ext cx="8229600" cy="4525963"/>
          </a:xfrm>
        </p:spPr>
        <p:txBody>
          <a:bodyPr>
            <a:normAutofit fontScale="70000" lnSpcReduction="20000"/>
          </a:bodyPr>
          <a:lstStyle/>
          <a:p>
            <a:pPr lvl="0"/>
            <a:r>
              <a:rPr lang="fr-FR" dirty="0"/>
              <a:t>La portée de l’exercice, conçu à l’échelle provinciale est établie de manière à favoriser la participation optimale de l’ensemble des municipalités, des districts de services locaux (DSL), des intervenants en recherche et sauvetage et des Premières Nations de la province, quel que soit leur niveau de préparation.</a:t>
            </a:r>
          </a:p>
          <a:p>
            <a:pPr lvl="0"/>
            <a:r>
              <a:rPr lang="fr-FR" dirty="0"/>
              <a:t>Toutes les collectivités et leurs partenaires de gestion des urgences sont invités à participer.</a:t>
            </a:r>
          </a:p>
          <a:p>
            <a:pPr lvl="0"/>
            <a:r>
              <a:rPr lang="fr-FR" dirty="0"/>
              <a:t>Cet exercice mettra en scène un scénario inédit qui donnera aux participants l’occasion de se préparer aux répercussions qui pourraient toucher les concitoyens.</a:t>
            </a:r>
          </a:p>
          <a:p>
            <a:pPr lvl="0"/>
            <a:r>
              <a:rPr lang="fr-FR" dirty="0"/>
              <a:t>Le Centre provincial des opérations d’urgence (CPOU) et les centres régionaux des opérations d’urgences (CROU) seront en activité pendant cet exercice. </a:t>
            </a:r>
            <a:endParaRPr lang="en-CA" dirty="0"/>
          </a:p>
        </p:txBody>
      </p:sp>
    </p:spTree>
    <p:extLst>
      <p:ext uri="{BB962C8B-B14F-4D97-AF65-F5344CB8AC3E}">
        <p14:creationId xmlns:p14="http://schemas.microsoft.com/office/powerpoint/2010/main" val="53840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CA" b="1" dirty="0" err="1"/>
              <a:t>Scénario</a:t>
            </a:r>
            <a:endParaRPr lang="en-CA" b="1" dirty="0"/>
          </a:p>
        </p:txBody>
      </p:sp>
      <p:sp>
        <p:nvSpPr>
          <p:cNvPr id="3" name="Content Placeholder 2"/>
          <p:cNvSpPr>
            <a:spLocks noGrp="1"/>
          </p:cNvSpPr>
          <p:nvPr>
            <p:ph idx="1"/>
          </p:nvPr>
        </p:nvSpPr>
        <p:spPr>
          <a:xfrm>
            <a:off x="490330" y="763311"/>
            <a:ext cx="8229600" cy="4830763"/>
          </a:xfrm>
        </p:spPr>
        <p:txBody>
          <a:bodyPr>
            <a:normAutofit/>
          </a:bodyPr>
          <a:lstStyle/>
          <a:p>
            <a:r>
              <a:rPr lang="fr-FR" sz="2400" dirty="0"/>
              <a:t>Le scénario prévoyant une vague de chaleur intense suivie d’une courte tempête tropicale exposera les participants à un vaste éventail de conséquences possibles. (Pannes de courant, urgences sanitaires, évaluations, interruptions de communications, accidents industriels, inondations localisées, vandalisme, personnes disparues, etc.)</a:t>
            </a:r>
          </a:p>
          <a:p>
            <a:r>
              <a:rPr lang="fr-FR" sz="2400" dirty="0"/>
              <a:t>Des messages factices sur les médias sociaux et des bulletins de nouvelles sur le Web contribueront au réalisme de l’exercice.</a:t>
            </a:r>
          </a:p>
        </p:txBody>
      </p:sp>
      <p:pic>
        <p:nvPicPr>
          <p:cNvPr id="2053" name="Picture 5" descr="D:\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460D4B-6E79-4B00-9C87-0385F1BDD694}"/>
              </a:ext>
            </a:extLst>
          </p:cNvPr>
          <p:cNvPicPr>
            <a:picLocks noChangeAspect="1"/>
          </p:cNvPicPr>
          <p:nvPr/>
        </p:nvPicPr>
        <p:blipFill>
          <a:blip r:embed="rId3"/>
          <a:stretch>
            <a:fillRect/>
          </a:stretch>
        </p:blipFill>
        <p:spPr>
          <a:xfrm>
            <a:off x="838200" y="4641574"/>
            <a:ext cx="1905000" cy="952500"/>
          </a:xfrm>
          <a:prstGeom prst="rect">
            <a:avLst/>
          </a:prstGeom>
        </p:spPr>
      </p:pic>
    </p:spTree>
    <p:extLst>
      <p:ext uri="{BB962C8B-B14F-4D97-AF65-F5344CB8AC3E}">
        <p14:creationId xmlns:p14="http://schemas.microsoft.com/office/powerpoint/2010/main" val="17977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153" y="2226128"/>
            <a:ext cx="2647950" cy="103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AM2658\Desktop\DPS Shiel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308" y="152400"/>
            <a:ext cx="1561032" cy="17961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885" y="3503839"/>
            <a:ext cx="3333750" cy="44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08" y="2209800"/>
            <a:ext cx="19907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0635" y="3211668"/>
            <a:ext cx="3657600" cy="89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64" y="635813"/>
            <a:ext cx="3516758" cy="246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1058" y="152400"/>
            <a:ext cx="239814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dt8342\Desktop\TM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490" y="3133956"/>
            <a:ext cx="1676400" cy="10574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0F9231-1766-49AE-A9BB-729D0684C88F}"/>
              </a:ext>
            </a:extLst>
          </p:cNvPr>
          <p:cNvPicPr>
            <a:picLocks noChangeAspect="1"/>
          </p:cNvPicPr>
          <p:nvPr/>
        </p:nvPicPr>
        <p:blipFill>
          <a:blip r:embed="rId11"/>
          <a:stretch>
            <a:fillRect/>
          </a:stretch>
        </p:blipFill>
        <p:spPr>
          <a:xfrm>
            <a:off x="2401033" y="4186330"/>
            <a:ext cx="1485167" cy="1452469"/>
          </a:xfrm>
          <a:prstGeom prst="rect">
            <a:avLst/>
          </a:prstGeom>
        </p:spPr>
      </p:pic>
      <p:pic>
        <p:nvPicPr>
          <p:cNvPr id="4" name="Picture 3">
            <a:extLst>
              <a:ext uri="{FF2B5EF4-FFF2-40B4-BE49-F238E27FC236}">
                <a16:creationId xmlns:a16="http://schemas.microsoft.com/office/drawing/2014/main" id="{321663D1-20C4-408E-99CF-3A172387C325}"/>
              </a:ext>
            </a:extLst>
          </p:cNvPr>
          <p:cNvPicPr>
            <a:picLocks noChangeAspect="1"/>
          </p:cNvPicPr>
          <p:nvPr/>
        </p:nvPicPr>
        <p:blipFill>
          <a:blip r:embed="rId12"/>
          <a:stretch>
            <a:fillRect/>
          </a:stretch>
        </p:blipFill>
        <p:spPr>
          <a:xfrm>
            <a:off x="471284" y="4343399"/>
            <a:ext cx="1575601" cy="1371601"/>
          </a:xfrm>
          <a:prstGeom prst="rect">
            <a:avLst/>
          </a:prstGeom>
        </p:spPr>
      </p:pic>
      <p:pic>
        <p:nvPicPr>
          <p:cNvPr id="6" name="Picture 5">
            <a:extLst>
              <a:ext uri="{FF2B5EF4-FFF2-40B4-BE49-F238E27FC236}">
                <a16:creationId xmlns:a16="http://schemas.microsoft.com/office/drawing/2014/main" id="{E11B5FC2-5DC4-466D-8824-884943B1C7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3910" y="4343399"/>
            <a:ext cx="2524365" cy="1371600"/>
          </a:xfrm>
          <a:prstGeom prst="rect">
            <a:avLst/>
          </a:prstGeom>
        </p:spPr>
      </p:pic>
      <p:sp>
        <p:nvSpPr>
          <p:cNvPr id="5" name="AutoShape 2" descr="https://www2.snb.ca/content/snb/en/services-to-government/logos/_jcr_content/mainContent_par_snb/columncontrol/col-6-6-1/textimage/image.img.jpg/1492091813092.jpg">
            <a:extLst>
              <a:ext uri="{FF2B5EF4-FFF2-40B4-BE49-F238E27FC236}">
                <a16:creationId xmlns:a16="http://schemas.microsoft.com/office/drawing/2014/main" id="{96FB9E9A-A6D5-4976-BF71-81795D7C508A}"/>
              </a:ext>
            </a:extLst>
          </p:cNvPr>
          <p:cNvSpPr>
            <a:spLocks noChangeAspect="1" noChangeArrowheads="1"/>
          </p:cNvSpPr>
          <p:nvPr/>
        </p:nvSpPr>
        <p:spPr bwMode="auto">
          <a:xfrm>
            <a:off x="6441058" y="41672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https://www2.snb.ca/content/snb/en/services-to-government/logos/_jcr_content/mainContent_par_snb/columncontrol/col-6-6-2/textimage/image.img.jpg/1492091849050.jpg">
            <a:extLst>
              <a:ext uri="{FF2B5EF4-FFF2-40B4-BE49-F238E27FC236}">
                <a16:creationId xmlns:a16="http://schemas.microsoft.com/office/drawing/2014/main" id="{38E92473-FEBB-40FD-9264-36A7966D40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https://www2.snb.ca/content/dam/snb/images/wordmarks/NB_Canada_Colour.jpg">
            <a:extLst>
              <a:ext uri="{FF2B5EF4-FFF2-40B4-BE49-F238E27FC236}">
                <a16:creationId xmlns:a16="http://schemas.microsoft.com/office/drawing/2014/main" id="{17C427A5-0274-433D-9653-A54F4AE7DA6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a:extLst>
              <a:ext uri="{FF2B5EF4-FFF2-40B4-BE49-F238E27FC236}">
                <a16:creationId xmlns:a16="http://schemas.microsoft.com/office/drawing/2014/main" id="{C5E3C97D-CAE0-4C03-96F9-ED6F0DA36FA1}"/>
              </a:ext>
            </a:extLst>
          </p:cNvPr>
          <p:cNvPicPr>
            <a:picLocks noChangeAspect="1"/>
          </p:cNvPicPr>
          <p:nvPr/>
        </p:nvPicPr>
        <p:blipFill>
          <a:blip r:embed="rId14"/>
          <a:stretch>
            <a:fillRect/>
          </a:stretch>
        </p:blipFill>
        <p:spPr>
          <a:xfrm>
            <a:off x="5791199" y="4254749"/>
            <a:ext cx="3303559" cy="1452469"/>
          </a:xfrm>
          <a:prstGeom prst="rect">
            <a:avLst/>
          </a:prstGeom>
        </p:spPr>
      </p:pic>
      <p:sp>
        <p:nvSpPr>
          <p:cNvPr id="10" name="TextBox 9">
            <a:extLst>
              <a:ext uri="{FF2B5EF4-FFF2-40B4-BE49-F238E27FC236}">
                <a16:creationId xmlns:a16="http://schemas.microsoft.com/office/drawing/2014/main" id="{AE93998D-AFCF-4EEB-A64B-7C7D3B8103BA}"/>
              </a:ext>
            </a:extLst>
          </p:cNvPr>
          <p:cNvSpPr txBox="1"/>
          <p:nvPr/>
        </p:nvSpPr>
        <p:spPr>
          <a:xfrm>
            <a:off x="2699764" y="-11203"/>
            <a:ext cx="3737754" cy="646331"/>
          </a:xfrm>
          <a:prstGeom prst="rect">
            <a:avLst/>
          </a:prstGeom>
          <a:noFill/>
        </p:spPr>
        <p:txBody>
          <a:bodyPr wrap="none" rtlCol="0">
            <a:spAutoFit/>
          </a:bodyPr>
          <a:lstStyle/>
          <a:p>
            <a:r>
              <a:rPr lang="en-US" sz="3600" dirty="0" err="1"/>
              <a:t>Autres</a:t>
            </a:r>
            <a:r>
              <a:rPr lang="en-US" sz="3600" dirty="0"/>
              <a:t> participants</a:t>
            </a:r>
          </a:p>
        </p:txBody>
      </p:sp>
    </p:spTree>
    <p:extLst>
      <p:ext uri="{BB962C8B-B14F-4D97-AF65-F5344CB8AC3E}">
        <p14:creationId xmlns:p14="http://schemas.microsoft.com/office/powerpoint/2010/main" val="253889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CA" dirty="0" err="1"/>
              <a:t>Horaire</a:t>
            </a:r>
            <a:endParaRPr lang="en-CA" dirty="0"/>
          </a:p>
        </p:txBody>
      </p:sp>
      <p:sp>
        <p:nvSpPr>
          <p:cNvPr id="3" name="Content Placeholder 2"/>
          <p:cNvSpPr>
            <a:spLocks noGrp="1"/>
          </p:cNvSpPr>
          <p:nvPr>
            <p:ph idx="1"/>
          </p:nvPr>
        </p:nvSpPr>
        <p:spPr>
          <a:xfrm>
            <a:off x="304800" y="533400"/>
            <a:ext cx="8686800" cy="5334000"/>
          </a:xfrm>
        </p:spPr>
        <p:txBody>
          <a:bodyPr>
            <a:normAutofit fontScale="47500" lnSpcReduction="20000"/>
          </a:bodyPr>
          <a:lstStyle/>
          <a:p>
            <a:pPr marL="0" indent="0">
              <a:buNone/>
            </a:pPr>
            <a:r>
              <a:rPr lang="en-CA" sz="3700" b="1" u="sng" dirty="0" err="1"/>
              <a:t>Horaire</a:t>
            </a:r>
            <a:endParaRPr lang="en-CA" sz="3700" b="1" u="sng" dirty="0"/>
          </a:p>
          <a:p>
            <a:pPr marL="0" indent="0" fontAlgn="base">
              <a:buNone/>
            </a:pPr>
            <a:r>
              <a:rPr lang="fr-CA" b="1" dirty="0"/>
              <a:t>0930	Ouvertures des lignes de conférence téléphonique </a:t>
            </a:r>
            <a:endParaRPr lang="en-CA" dirty="0"/>
          </a:p>
          <a:p>
            <a:pPr marL="0" indent="0" fontAlgn="base">
              <a:buNone/>
            </a:pPr>
            <a:r>
              <a:rPr lang="fr-CA" b="1" dirty="0"/>
              <a:t> </a:t>
            </a:r>
            <a:endParaRPr lang="en-CA" dirty="0"/>
          </a:p>
          <a:p>
            <a:pPr marL="0" indent="0" fontAlgn="base">
              <a:buNone/>
            </a:pPr>
            <a:r>
              <a:rPr lang="fr-CA" b="1" dirty="0"/>
              <a:t>0945 à 1010	Appel nominal des participants à la téléconférence</a:t>
            </a:r>
            <a:endParaRPr lang="en-CA" dirty="0"/>
          </a:p>
          <a:p>
            <a:pPr marL="0" indent="0" fontAlgn="base">
              <a:buNone/>
            </a:pPr>
            <a:r>
              <a:rPr lang="fr-CA" dirty="0"/>
              <a:t> </a:t>
            </a:r>
            <a:endParaRPr lang="en-CA" dirty="0"/>
          </a:p>
          <a:p>
            <a:pPr marL="0" indent="0" fontAlgn="base">
              <a:buNone/>
            </a:pPr>
            <a:r>
              <a:rPr lang="fr-CA" dirty="0"/>
              <a:t>1010 à 1030	Mot de bienvenue du directeur de l’OMU NB –Greg MacCallum</a:t>
            </a:r>
            <a:endParaRPr lang="en-CA" dirty="0"/>
          </a:p>
          <a:p>
            <a:pPr marL="0" indent="0" fontAlgn="base">
              <a:buNone/>
            </a:pPr>
            <a:r>
              <a:rPr lang="fr-CA" dirty="0"/>
              <a:t>1030 à 1045	Présentation du plan de conception de l’exercice –Don Tupper</a:t>
            </a:r>
            <a:endParaRPr lang="en-CA" dirty="0"/>
          </a:p>
          <a:p>
            <a:pPr marL="0" indent="0" fontAlgn="base">
              <a:buNone/>
            </a:pPr>
            <a:r>
              <a:rPr lang="fr-CA" b="1" dirty="0"/>
              <a:t> </a:t>
            </a:r>
            <a:endParaRPr lang="en-CA" dirty="0"/>
          </a:p>
          <a:p>
            <a:pPr marL="0" indent="0" fontAlgn="base">
              <a:buNone/>
            </a:pPr>
            <a:r>
              <a:rPr lang="fr-CA" b="1" dirty="0"/>
              <a:t>1045 à 1100	Pause-santé (fournie)</a:t>
            </a:r>
            <a:endParaRPr lang="en-CA" dirty="0"/>
          </a:p>
          <a:p>
            <a:pPr marL="0" indent="0" fontAlgn="base">
              <a:buNone/>
            </a:pPr>
            <a:r>
              <a:rPr lang="fr-CA" dirty="0"/>
              <a:t> </a:t>
            </a:r>
            <a:endParaRPr lang="en-CA" dirty="0"/>
          </a:p>
          <a:p>
            <a:pPr marL="0" indent="0" fontAlgn="base">
              <a:buNone/>
            </a:pPr>
            <a:r>
              <a:rPr lang="fr-CA" dirty="0"/>
              <a:t>1100 à 1130	Présentation sur le Système d’avertissement et d’intervention en cas de chaleur (SAIC) – Stephan Hamel</a:t>
            </a:r>
            <a:endParaRPr lang="en-CA" dirty="0"/>
          </a:p>
          <a:p>
            <a:pPr marL="0" indent="0" fontAlgn="base">
              <a:buNone/>
            </a:pPr>
            <a:r>
              <a:rPr lang="fr-CA" dirty="0"/>
              <a:t>1130 à 1200	Présentation d’Environnement et Changement climatique Canada – Jill </a:t>
            </a:r>
            <a:r>
              <a:rPr lang="fr-CA" dirty="0" err="1"/>
              <a:t>Maepea</a:t>
            </a:r>
            <a:r>
              <a:rPr lang="fr-CA" dirty="0"/>
              <a:t> </a:t>
            </a:r>
            <a:endParaRPr lang="en-CA" dirty="0"/>
          </a:p>
          <a:p>
            <a:pPr marL="0" indent="0" fontAlgn="base">
              <a:buNone/>
            </a:pPr>
            <a:r>
              <a:rPr lang="fr-CA" dirty="0"/>
              <a:t> </a:t>
            </a:r>
            <a:endParaRPr lang="en-CA" dirty="0"/>
          </a:p>
          <a:p>
            <a:pPr marL="0" indent="0" fontAlgn="base">
              <a:buNone/>
            </a:pPr>
            <a:r>
              <a:rPr lang="fr-CA" b="1" dirty="0"/>
              <a:t>1200 à 1300	Dîner (fourni)</a:t>
            </a:r>
            <a:endParaRPr lang="en-CA" dirty="0"/>
          </a:p>
          <a:p>
            <a:pPr marL="0" indent="0" fontAlgn="base">
              <a:buNone/>
            </a:pPr>
            <a:r>
              <a:rPr lang="fr-CA" dirty="0"/>
              <a:t> </a:t>
            </a:r>
            <a:endParaRPr lang="en-CA" dirty="0"/>
          </a:p>
          <a:p>
            <a:pPr marL="0" indent="0" fontAlgn="base">
              <a:buNone/>
            </a:pPr>
            <a:r>
              <a:rPr lang="fr-CA" dirty="0"/>
              <a:t>1300 à 1345	Confirmation des objectifs et questionnaires – Peter Gallant, agent provincial de liaison  </a:t>
            </a:r>
            <a:endParaRPr lang="en-CA" dirty="0"/>
          </a:p>
          <a:p>
            <a:pPr marL="0" indent="0" fontAlgn="base">
              <a:buNone/>
            </a:pPr>
            <a:r>
              <a:rPr lang="fr-CA" dirty="0"/>
              <a:t>1345 à 1400	Produits de simulation d’exercice – </a:t>
            </a:r>
            <a:r>
              <a:rPr lang="fr-CA" dirty="0" err="1"/>
              <a:t>capt</a:t>
            </a:r>
            <a:r>
              <a:rPr lang="fr-CA" dirty="0"/>
              <a:t> Adam Gorman</a:t>
            </a:r>
            <a:endParaRPr lang="en-CA" dirty="0"/>
          </a:p>
          <a:p>
            <a:pPr marL="0" indent="0" fontAlgn="base">
              <a:buNone/>
            </a:pPr>
            <a:r>
              <a:rPr lang="fr-CA" dirty="0"/>
              <a:t> </a:t>
            </a:r>
            <a:endParaRPr lang="en-CA" dirty="0"/>
          </a:p>
          <a:p>
            <a:pPr marL="0" indent="0" fontAlgn="base">
              <a:buNone/>
            </a:pPr>
            <a:r>
              <a:rPr lang="fr-CA" dirty="0"/>
              <a:t>1400 à 1415	</a:t>
            </a:r>
            <a:r>
              <a:rPr lang="fr-CA" b="1" dirty="0"/>
              <a:t>Pause-santé (fournie)</a:t>
            </a:r>
            <a:r>
              <a:rPr lang="fr-CA" dirty="0"/>
              <a:t>	 </a:t>
            </a:r>
            <a:endParaRPr lang="en-CA" dirty="0"/>
          </a:p>
          <a:p>
            <a:pPr marL="0" indent="0" fontAlgn="base">
              <a:buNone/>
            </a:pPr>
            <a:r>
              <a:rPr lang="fr-CA" dirty="0"/>
              <a:t>1415 à 1445	Élaboration du scénario et des intrants –Pete L.</a:t>
            </a:r>
            <a:endParaRPr lang="en-CA" dirty="0"/>
          </a:p>
          <a:p>
            <a:pPr marL="0" indent="0">
              <a:buNone/>
            </a:pPr>
            <a:endParaRPr lang="en-CA" dirty="0"/>
          </a:p>
        </p:txBody>
      </p:sp>
    </p:spTree>
    <p:extLst>
      <p:ext uri="{BB962C8B-B14F-4D97-AF65-F5344CB8AC3E}">
        <p14:creationId xmlns:p14="http://schemas.microsoft.com/office/powerpoint/2010/main" val="218691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357</Words>
  <Application>Microsoft Office PowerPoint</Application>
  <PresentationFormat>On-screen Show (4:3)</PresentationFormat>
  <Paragraphs>46</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Exercice Brunswick Charlie 2020</vt:lpstr>
      <vt:lpstr>Exercice Brunswick Charlie 2020</vt:lpstr>
      <vt:lpstr>But</vt:lpstr>
      <vt:lpstr>Portée</vt:lpstr>
      <vt:lpstr>Scénario</vt:lpstr>
      <vt:lpstr>PowerPoint Presentation</vt:lpstr>
      <vt:lpstr>Horaire</vt:lpstr>
    </vt:vector>
  </TitlesOfParts>
  <Company>GNB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Tupper, Don (DPS/MSP)</dc:creator>
  <cp:lastModifiedBy>Tupper, Don (DPS/MSP)</cp:lastModifiedBy>
  <cp:revision>44</cp:revision>
  <dcterms:created xsi:type="dcterms:W3CDTF">2018-04-12T17:55:04Z</dcterms:created>
  <dcterms:modified xsi:type="dcterms:W3CDTF">2020-01-09T17:43:36Z</dcterms:modified>
</cp:coreProperties>
</file>