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9"/>
  </p:notesMasterIdLst>
  <p:sldIdLst>
    <p:sldId id="266" r:id="rId2"/>
    <p:sldId id="267" r:id="rId3"/>
    <p:sldId id="278" r:id="rId4"/>
    <p:sldId id="275" r:id="rId5"/>
    <p:sldId id="274" r:id="rId6"/>
    <p:sldId id="284" r:id="rId7"/>
    <p:sldId id="270" r:id="rId8"/>
    <p:sldId id="285" r:id="rId9"/>
    <p:sldId id="279" r:id="rId10"/>
    <p:sldId id="257" r:id="rId11"/>
    <p:sldId id="262" r:id="rId12"/>
    <p:sldId id="283" r:id="rId13"/>
    <p:sldId id="280" r:id="rId14"/>
    <p:sldId id="273" r:id="rId15"/>
    <p:sldId id="281" r:id="rId16"/>
    <p:sldId id="282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620"/>
    <a:srgbClr val="BCE43C"/>
    <a:srgbClr val="A3DE42"/>
    <a:srgbClr val="B5D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4C37F7-4B0D-46B2-9E7A-10A6359F4F62}" v="5" dt="2019-04-25T02:09:50.629"/>
    <p1510:client id="{7ECCB1BC-A76A-4C7C-992A-356B0977CF2A}" v="5" dt="2019-04-25T01:58:48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23" autoAdjust="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FFB31-A0FE-41FB-AB88-7F68EFAB3924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26B80-5A28-4BD4-8AD6-2212FB2BB4D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64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6B80-5A28-4BD4-8AD6-2212FB2BB4D3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90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6B80-5A28-4BD4-8AD6-2212FB2BB4D3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109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6B80-5A28-4BD4-8AD6-2212FB2BB4D3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581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7303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270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33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68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79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669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527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619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871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583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42180-0AF6-4886-95C0-DEAEBE0FC7B2}" type="datetimeFigureOut">
              <a:rPr lang="en-CA" smtClean="0"/>
              <a:t>2020-02-03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25F9C-E24F-4B0F-A826-58E168580F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861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DE3DD-463F-44ED-954F-44D3653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783959"/>
            <a:ext cx="3483937" cy="23647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"So Others May Live"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3" y="338801"/>
            <a:ext cx="4000444" cy="309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4148708"/>
            <a:ext cx="84969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pPr algn="ctr"/>
            <a:endParaRPr lang="en-CA" sz="3200" b="1" dirty="0">
              <a:solidFill>
                <a:schemeClr val="accent2"/>
              </a:solidFill>
            </a:endParaRPr>
          </a:p>
          <a:p>
            <a:pPr algn="ctr"/>
            <a:endParaRPr lang="en-CA" sz="3200" b="1" dirty="0">
              <a:solidFill>
                <a:schemeClr val="accent2"/>
              </a:solidFill>
            </a:endParaRPr>
          </a:p>
          <a:p>
            <a:pPr algn="ctr"/>
            <a:r>
              <a:rPr lang="en-CA" sz="3200" b="1" dirty="0">
                <a:solidFill>
                  <a:schemeClr val="accent2"/>
                </a:solidFill>
              </a:rPr>
              <a:t>Professional Volunteers - Serving the Community</a:t>
            </a:r>
          </a:p>
          <a:p>
            <a:pPr algn="ctr"/>
            <a:endParaRPr lang="en-CA" b="1" dirty="0">
              <a:solidFill>
                <a:schemeClr val="accent2"/>
              </a:solidFill>
            </a:endParaRPr>
          </a:p>
          <a:p>
            <a:pPr algn="ctr"/>
            <a:r>
              <a:rPr lang="en-CA" b="1" dirty="0">
                <a:solidFill>
                  <a:schemeClr val="accent2"/>
                </a:solidFill>
              </a:rPr>
              <a:t>February 2020 </a:t>
            </a:r>
          </a:p>
        </p:txBody>
      </p:sp>
    </p:spTree>
    <p:extLst>
      <p:ext uri="{BB962C8B-B14F-4D97-AF65-F5344CB8AC3E}">
        <p14:creationId xmlns:p14="http://schemas.microsoft.com/office/powerpoint/2010/main" val="420665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7" y="4173538"/>
            <a:ext cx="6840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400" b="1" i="1" dirty="0">
                <a:ln w="19050">
                  <a:noFill/>
                  <a:prstDash val="solid"/>
                </a:ln>
                <a:solidFill>
                  <a:srgbClr val="FAA61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  <a:cs typeface="+mn-cs"/>
              </a:rPr>
              <a:t>Hug a Tree – Stay Safe</a:t>
            </a:r>
          </a:p>
        </p:txBody>
      </p:sp>
      <p:pic>
        <p:nvPicPr>
          <p:cNvPr id="37891" name="Picture 1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375025"/>
            <a:ext cx="2438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52400"/>
            <a:ext cx="2492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711700"/>
            <a:ext cx="25066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562100"/>
            <a:ext cx="2667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44625"/>
            <a:ext cx="631983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0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solidFill>
            <a:srgbClr val="BCE43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en-US" altLang="en-US" sz="5400" dirty="0"/>
              <a:t>Adventure Smart Programs</a:t>
            </a:r>
          </a:p>
        </p:txBody>
      </p:sp>
      <p:pic>
        <p:nvPicPr>
          <p:cNvPr id="48131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752725"/>
            <a:ext cx="1354138" cy="17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1354138" cy="1766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52725"/>
            <a:ext cx="1354138" cy="1747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52725"/>
            <a:ext cx="135413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49550"/>
            <a:ext cx="1354138" cy="17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5"/>
          <a:stretch>
            <a:fillRect/>
          </a:stretch>
        </p:blipFill>
        <p:spPr bwMode="auto">
          <a:xfrm>
            <a:off x="7848600" y="6400800"/>
            <a:ext cx="10890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661248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adventuresmart.ca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188188054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r="25588" b="18149"/>
          <a:stretch/>
        </p:blipFill>
        <p:spPr>
          <a:xfrm>
            <a:off x="4932041" y="3573017"/>
            <a:ext cx="4211960" cy="327632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2053" cy="357301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4" t="-72" r="605" b="6073"/>
          <a:stretch/>
        </p:blipFill>
        <p:spPr>
          <a:xfrm>
            <a:off x="3769" y="3573017"/>
            <a:ext cx="5048284" cy="327632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145"/>
            <a:ext cx="4572001" cy="356687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 b="23212"/>
          <a:stretch/>
        </p:blipFill>
        <p:spPr>
          <a:xfrm>
            <a:off x="2123728" y="2204864"/>
            <a:ext cx="4824536" cy="224271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630932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chemeClr val="accent2"/>
                </a:solidFill>
              </a:rPr>
              <a:t>Where the decisions are made</a:t>
            </a:r>
          </a:p>
        </p:txBody>
      </p:sp>
      <p:sp>
        <p:nvSpPr>
          <p:cNvPr id="13" name="Down Arrow 12"/>
          <p:cNvSpPr/>
          <p:nvPr/>
        </p:nvSpPr>
        <p:spPr>
          <a:xfrm rot="8531566">
            <a:off x="7802362" y="6276444"/>
            <a:ext cx="382533" cy="568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Down Arrow 13"/>
          <p:cNvSpPr/>
          <p:nvPr/>
        </p:nvSpPr>
        <p:spPr>
          <a:xfrm rot="13531247">
            <a:off x="869213" y="6290036"/>
            <a:ext cx="402902" cy="613740"/>
          </a:xfrm>
          <a:prstGeom prst="downArrow">
            <a:avLst>
              <a:gd name="adj1" fmla="val 50000"/>
              <a:gd name="adj2" fmla="val 481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491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" y="1268760"/>
            <a:ext cx="2123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2"/>
                </a:solidFill>
              </a:rPr>
              <a:t>Evidence</a:t>
            </a:r>
            <a:r>
              <a:rPr lang="en-CA" sz="2800" dirty="0"/>
              <a:t> 	</a:t>
            </a:r>
            <a:r>
              <a:rPr lang="en-CA" sz="2800" dirty="0">
                <a:solidFill>
                  <a:schemeClr val="accent2"/>
                </a:solidFill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187632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2497" y="2947256"/>
            <a:ext cx="4293096" cy="35283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14" t="-1550" r="15489"/>
          <a:stretch/>
        </p:blipFill>
        <p:spPr>
          <a:xfrm rot="5400000">
            <a:off x="5468222" y="236646"/>
            <a:ext cx="4200468" cy="29523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537" y="632690"/>
            <a:ext cx="3552395" cy="28083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2915817" y="764704"/>
            <a:ext cx="317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accent2"/>
                </a:solidFill>
              </a:rPr>
              <a:t>Non Traditional Roles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932040" y="15522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ight Arrow 11"/>
          <p:cNvSpPr/>
          <p:nvPr/>
        </p:nvSpPr>
        <p:spPr>
          <a:xfrm flipH="1">
            <a:off x="3097659" y="1552214"/>
            <a:ext cx="104229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6247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054" y="3058125"/>
            <a:ext cx="4382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dirty="0"/>
          </a:p>
          <a:p>
            <a:endParaRPr lang="en-CA" sz="2400" dirty="0"/>
          </a:p>
          <a:p>
            <a:r>
              <a:rPr lang="en-CA" sz="2400" dirty="0">
                <a:solidFill>
                  <a:schemeClr val="accent2"/>
                </a:solidFill>
              </a:rPr>
              <a:t>RPAS, providing eyes from above</a:t>
            </a:r>
            <a:endParaRPr lang="en-CA" sz="2000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20" y="-16550"/>
            <a:ext cx="45780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" y="314968"/>
            <a:ext cx="442261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4725144"/>
            <a:ext cx="2874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000" b="1" dirty="0">
              <a:solidFill>
                <a:schemeClr val="accent2"/>
              </a:solidFill>
            </a:endParaRPr>
          </a:p>
          <a:p>
            <a:r>
              <a:rPr lang="en-CA" sz="2000" dirty="0">
                <a:solidFill>
                  <a:schemeClr val="accent2"/>
                </a:solidFill>
              </a:rPr>
              <a:t>RADCOMM,</a:t>
            </a:r>
            <a:r>
              <a:rPr lang="en-CA" sz="2000" b="1" dirty="0">
                <a:solidFill>
                  <a:schemeClr val="accent2"/>
                </a:solidFill>
              </a:rPr>
              <a:t> </a:t>
            </a:r>
            <a:r>
              <a:rPr lang="en-CA" sz="2000" dirty="0">
                <a:solidFill>
                  <a:schemeClr val="accent2"/>
                </a:solidFill>
              </a:rPr>
              <a:t>enhancing communications </a:t>
            </a:r>
          </a:p>
        </p:txBody>
      </p:sp>
      <p:sp>
        <p:nvSpPr>
          <p:cNvPr id="6" name="Down Arrow 5"/>
          <p:cNvSpPr/>
          <p:nvPr/>
        </p:nvSpPr>
        <p:spPr>
          <a:xfrm flipV="1">
            <a:off x="1115616" y="3233565"/>
            <a:ext cx="36004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ight Arrow 6"/>
          <p:cNvSpPr/>
          <p:nvPr/>
        </p:nvSpPr>
        <p:spPr>
          <a:xfrm>
            <a:off x="3696451" y="5389589"/>
            <a:ext cx="804149" cy="37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632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4"/>
          <a:stretch/>
        </p:blipFill>
        <p:spPr>
          <a:xfrm>
            <a:off x="251520" y="206712"/>
            <a:ext cx="8640960" cy="266429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292494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chemeClr val="accent2"/>
                </a:solidFill>
              </a:rPr>
              <a:t>ICS Training                                 New Search Managers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1" y="3377873"/>
            <a:ext cx="8661677" cy="33623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Down Arrow 6"/>
          <p:cNvSpPr/>
          <p:nvPr/>
        </p:nvSpPr>
        <p:spPr>
          <a:xfrm flipV="1">
            <a:off x="3154915" y="2940333"/>
            <a:ext cx="484632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Down Arrow 7"/>
          <p:cNvSpPr/>
          <p:nvPr/>
        </p:nvSpPr>
        <p:spPr>
          <a:xfrm>
            <a:off x="7308304" y="2950795"/>
            <a:ext cx="484632" cy="4012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763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DE3DD-463F-44ED-954F-44D3653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3212976"/>
            <a:ext cx="5148064" cy="32403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6000" b="1" i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r>
              <a:rPr lang="en-US" sz="6000" b="1" i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Questions ?</a:t>
            </a:r>
            <a:br>
              <a:rPr lang="en-US" sz="6000" b="1" i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r>
              <a:rPr lang="en-US" sz="5300" b="1" i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 – Merci</a:t>
            </a:r>
            <a:br>
              <a:rPr lang="en-US" sz="6000" b="1" i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br>
              <a:rPr lang="en-US" sz="6000" b="1" i="1" dirty="0">
                <a:solidFill>
                  <a:schemeClr val="accent2"/>
                </a:solidFill>
              </a:rPr>
            </a:br>
            <a:endParaRPr lang="en-US" sz="6000" b="1" i="1" kern="1200" dirty="0">
              <a:solidFill>
                <a:schemeClr val="accent2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620688"/>
            <a:ext cx="3672409" cy="4171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64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80206-EC44-4198-8572-329CAC16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pPr algn="ctr"/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cs typeface="Calibri Light"/>
              </a:rPr>
              <a:t>What we do: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47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3212976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Map Slide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1701" r="2437" b="10101"/>
          <a:stretch/>
        </p:blipFill>
        <p:spPr>
          <a:xfrm>
            <a:off x="1979712" y="152636"/>
            <a:ext cx="4985672" cy="61206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3419872" y="476673"/>
            <a:ext cx="864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North west </a:t>
            </a:r>
            <a:r>
              <a:rPr lang="en-CA" sz="1000" dirty="0" err="1"/>
              <a:t>Acadie</a:t>
            </a:r>
            <a:r>
              <a:rPr lang="en-CA" sz="1000" dirty="0"/>
              <a:t> Chaleur GSAR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3728" y="2348881"/>
            <a:ext cx="8640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100" dirty="0"/>
          </a:p>
          <a:p>
            <a:r>
              <a:rPr lang="en-CA" sz="1100" dirty="0"/>
              <a:t>North West </a:t>
            </a:r>
          </a:p>
          <a:p>
            <a:r>
              <a:rPr lang="en-CA" sz="1100" dirty="0"/>
              <a:t>GSAR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3728" y="306896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200" dirty="0"/>
          </a:p>
          <a:p>
            <a:r>
              <a:rPr lang="en-CA" sz="1200" dirty="0"/>
              <a:t>Carleton </a:t>
            </a:r>
          </a:p>
          <a:p>
            <a:r>
              <a:rPr lang="en-CA" sz="1200" dirty="0"/>
              <a:t>GSAR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5736" y="394326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YSSR </a:t>
            </a:r>
          </a:p>
          <a:p>
            <a:r>
              <a:rPr lang="en-CA" sz="1200" dirty="0"/>
              <a:t>GSAR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3728" y="464965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Charlotte </a:t>
            </a:r>
          </a:p>
          <a:p>
            <a:r>
              <a:rPr lang="en-CA" sz="1200" dirty="0"/>
              <a:t>County GSAR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5976" y="5589240"/>
            <a:ext cx="1016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River valley </a:t>
            </a:r>
          </a:p>
          <a:p>
            <a:r>
              <a:rPr lang="en-CA" sz="1100" dirty="0"/>
              <a:t>GSAR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92080" y="5080541"/>
            <a:ext cx="8640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Greater Fundy</a:t>
            </a:r>
          </a:p>
          <a:p>
            <a:r>
              <a:rPr lang="en-CA" sz="1100" dirty="0"/>
              <a:t>GSAR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6176" y="4290194"/>
            <a:ext cx="9361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100" dirty="0"/>
          </a:p>
          <a:p>
            <a:r>
              <a:rPr lang="en-CA" sz="1200" dirty="0"/>
              <a:t>Tri County </a:t>
            </a:r>
          </a:p>
          <a:p>
            <a:r>
              <a:rPr lang="en-CA" sz="1200" dirty="0"/>
              <a:t>GSAR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6176" y="2492897"/>
            <a:ext cx="83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Tri County </a:t>
            </a:r>
          </a:p>
          <a:p>
            <a:r>
              <a:rPr lang="en-CA" sz="1200" dirty="0"/>
              <a:t>GSAR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6176" y="1700808"/>
            <a:ext cx="81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Miramichi</a:t>
            </a:r>
          </a:p>
          <a:p>
            <a:r>
              <a:rPr lang="en-CA" sz="1200" dirty="0"/>
              <a:t>GSAR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0855" y="456640"/>
            <a:ext cx="11683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 </a:t>
            </a:r>
            <a:r>
              <a:rPr lang="en-CA" sz="1100" dirty="0" err="1"/>
              <a:t>Acadie</a:t>
            </a:r>
            <a:r>
              <a:rPr lang="en-CA" sz="1100" dirty="0"/>
              <a:t> –</a:t>
            </a:r>
          </a:p>
          <a:p>
            <a:r>
              <a:rPr lang="en-CA" sz="1100" dirty="0"/>
              <a:t> Chaleur</a:t>
            </a:r>
          </a:p>
          <a:p>
            <a:r>
              <a:rPr lang="en-CA" sz="1100" dirty="0"/>
              <a:t> GSAR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4453" y="476673"/>
            <a:ext cx="9608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err="1"/>
              <a:t>Acadie</a:t>
            </a:r>
            <a:r>
              <a:rPr lang="en-CA" sz="1100" dirty="0"/>
              <a:t>  - Chaleur</a:t>
            </a:r>
          </a:p>
          <a:p>
            <a:r>
              <a:rPr lang="en-CA" sz="1100" dirty="0"/>
              <a:t> GSAR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" y="260648"/>
            <a:ext cx="21237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b="1" dirty="0">
              <a:solidFill>
                <a:schemeClr val="accent2"/>
              </a:solidFill>
            </a:endParaRPr>
          </a:p>
          <a:p>
            <a:endParaRPr lang="en-CA" b="1" dirty="0">
              <a:solidFill>
                <a:schemeClr val="accent2"/>
              </a:solidFill>
            </a:endParaRPr>
          </a:p>
          <a:p>
            <a:endParaRPr lang="en-CA" b="1" dirty="0">
              <a:solidFill>
                <a:schemeClr val="accent2"/>
              </a:solidFill>
            </a:endParaRPr>
          </a:p>
          <a:p>
            <a:r>
              <a:rPr lang="en-CA" sz="2000" b="1" dirty="0">
                <a:solidFill>
                  <a:schemeClr val="accent2"/>
                </a:solidFill>
              </a:rPr>
              <a:t>GSAR Boundaries</a:t>
            </a:r>
          </a:p>
          <a:p>
            <a:r>
              <a:rPr lang="en-CA" sz="2000" b="1" dirty="0">
                <a:solidFill>
                  <a:schemeClr val="accent2"/>
                </a:solidFill>
              </a:rPr>
              <a:t>align with </a:t>
            </a:r>
          </a:p>
          <a:p>
            <a:r>
              <a:rPr lang="en-CA" sz="2000" b="1" dirty="0">
                <a:solidFill>
                  <a:schemeClr val="accent2"/>
                </a:solidFill>
              </a:rPr>
              <a:t>EMO and RSC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92280" y="77675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(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59632" y="627331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accent2"/>
                </a:solidFill>
              </a:rPr>
              <a:t>9 Teams covering 12 regions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728" y="456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217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close up of a flower&#10;&#10;Description generated with high confidence">
            <a:extLst>
              <a:ext uri="{FF2B5EF4-FFF2-40B4-BE49-F238E27FC236}">
                <a16:creationId xmlns:a16="http://schemas.microsoft.com/office/drawing/2014/main" id="{208C0A52-0C39-451F-AC94-F99383C23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45" b="4"/>
          <a:stretch/>
        </p:blipFill>
        <p:spPr>
          <a:xfrm rot="5400000">
            <a:off x="-193307" y="193307"/>
            <a:ext cx="3388893" cy="30022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10" descr="A picture containing tree, person, outdoor&#10;&#10;Description generated with very high confidence">
            <a:extLst>
              <a:ext uri="{FF2B5EF4-FFF2-40B4-BE49-F238E27FC236}">
                <a16:creationId xmlns:a16="http://schemas.microsoft.com/office/drawing/2014/main" id="{7FE2AF3D-44C9-4216-9FCB-5276908FC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18" b="32451"/>
          <a:stretch/>
        </p:blipFill>
        <p:spPr>
          <a:xfrm rot="5400000">
            <a:off x="1147126" y="1923732"/>
            <a:ext cx="6858000" cy="30105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2" descr="A group of people on a boat in the water&#10;&#10;Description generated with very high confidence">
            <a:extLst>
              <a:ext uri="{FF2B5EF4-FFF2-40B4-BE49-F238E27FC236}">
                <a16:creationId xmlns:a16="http://schemas.microsoft.com/office/drawing/2014/main" id="{1E348069-D8BE-4248-B6EC-36D72146BD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54" r="19794" b="4"/>
          <a:stretch/>
        </p:blipFill>
        <p:spPr>
          <a:xfrm>
            <a:off x="6141720" y="10"/>
            <a:ext cx="3002279" cy="33832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6" descr="A person riding a snowboard down a snow covered slope&#10;&#10;Description generated with very high confidence">
            <a:extLst>
              <a:ext uri="{FF2B5EF4-FFF2-40B4-BE49-F238E27FC236}">
                <a16:creationId xmlns:a16="http://schemas.microsoft.com/office/drawing/2014/main" id="{1B877D41-0CC3-4376-8607-D944CBF0EE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5" r="39251" b="-4"/>
          <a:stretch/>
        </p:blipFill>
        <p:spPr>
          <a:xfrm>
            <a:off x="6149974" y="3469102"/>
            <a:ext cx="2994026" cy="33888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102"/>
            <a:ext cx="3005213" cy="33807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0" y="6093296"/>
            <a:ext cx="9143999" cy="707886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4000" b="1" i="1" dirty="0">
                <a:solidFill>
                  <a:srgbClr val="E87620"/>
                </a:solidFill>
              </a:rPr>
              <a:t>Rain, snow, or 20 below – we go!</a:t>
            </a:r>
          </a:p>
        </p:txBody>
      </p:sp>
    </p:spTree>
    <p:extLst>
      <p:ext uri="{BB962C8B-B14F-4D97-AF65-F5344CB8AC3E}">
        <p14:creationId xmlns:p14="http://schemas.microsoft.com/office/powerpoint/2010/main" val="1118437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47394F-F8DA-4CF0-8592-978A8309386D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9658-7E56-41A6-9901-9E0494E6E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1944215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br>
              <a:rPr lang="en-US" b="1" dirty="0">
                <a:solidFill>
                  <a:schemeClr val="accent4"/>
                </a:solidFill>
                <a:cs typeface="Calibri Light"/>
              </a:rPr>
            </a:br>
            <a:r>
              <a:rPr lang="en-US" sz="7300" b="1" dirty="0">
                <a:solidFill>
                  <a:schemeClr val="accent2"/>
                </a:solidFill>
                <a:cs typeface="Calibri Light"/>
              </a:rPr>
              <a:t>Our Search Area </a:t>
            </a:r>
            <a:r>
              <a:rPr lang="en-US" sz="7300" dirty="0">
                <a:solidFill>
                  <a:schemeClr val="accent2"/>
                </a:solidFill>
                <a:cs typeface="Calibri Light"/>
              </a:rPr>
              <a:t>:</a:t>
            </a:r>
            <a:br>
              <a:rPr lang="en-US" sz="7300" dirty="0">
                <a:solidFill>
                  <a:schemeClr val="accent2"/>
                </a:solidFill>
                <a:cs typeface="Calibri Light"/>
              </a:rPr>
            </a:br>
            <a:endParaRPr lang="en-US" sz="7300" dirty="0">
              <a:solidFill>
                <a:schemeClr val="accent2"/>
              </a:solidFill>
              <a:cs typeface="Calibri Ligh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B1DC86-2890-4608-BCDD-5DF5335DD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484784"/>
            <a:ext cx="6957392" cy="252027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 dirty="0">
              <a:solidFill>
                <a:schemeClr val="accent4"/>
              </a:solidFill>
              <a:cs typeface="Calibri"/>
            </a:endParaRPr>
          </a:p>
          <a:p>
            <a:r>
              <a:rPr lang="en-US" sz="3900" b="1" dirty="0">
                <a:solidFill>
                  <a:schemeClr val="accent2"/>
                </a:solidFill>
                <a:cs typeface="Calibri"/>
              </a:rPr>
              <a:t>72,908 Square Km's of terrain</a:t>
            </a:r>
          </a:p>
          <a:p>
            <a:r>
              <a:rPr lang="en-US" sz="3900" b="1" dirty="0">
                <a:solidFill>
                  <a:schemeClr val="accent2"/>
                </a:solidFill>
                <a:cs typeface="Calibri"/>
              </a:rPr>
              <a:t>5,500 Km's of coastal shoreline</a:t>
            </a:r>
          </a:p>
          <a:p>
            <a:r>
              <a:rPr lang="en-US" sz="3900" b="1" dirty="0">
                <a:solidFill>
                  <a:schemeClr val="accent2"/>
                </a:solidFill>
                <a:cs typeface="Calibri"/>
              </a:rPr>
              <a:t>And an International border </a:t>
            </a:r>
          </a:p>
        </p:txBody>
      </p:sp>
    </p:spTree>
    <p:extLst>
      <p:ext uri="{BB962C8B-B14F-4D97-AF65-F5344CB8AC3E}">
        <p14:creationId xmlns:p14="http://schemas.microsoft.com/office/powerpoint/2010/main" val="350572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283968" cy="32129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391472" y="83671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accent2"/>
                </a:solidFill>
              </a:rPr>
              <a:t>Fundraising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08" y="3329607"/>
            <a:ext cx="4616088" cy="34117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3140968" cy="31409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4501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992" y="314309"/>
            <a:ext cx="43924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accent2"/>
                </a:solidFill>
              </a:rPr>
              <a:t>2019 Statistics</a:t>
            </a:r>
          </a:p>
          <a:p>
            <a:pPr algn="ctr"/>
            <a:endParaRPr lang="en-CA" sz="2400" dirty="0">
              <a:solidFill>
                <a:schemeClr val="accent2"/>
              </a:solidFill>
            </a:endParaRPr>
          </a:p>
          <a:p>
            <a:pPr algn="ctr"/>
            <a:r>
              <a:rPr lang="en-CA" sz="2400" dirty="0">
                <a:solidFill>
                  <a:schemeClr val="accent2"/>
                </a:solidFill>
              </a:rPr>
              <a:t>48,000 volunteered hrs</a:t>
            </a:r>
          </a:p>
          <a:p>
            <a:pPr algn="ctr"/>
            <a:endParaRPr lang="en-CA" sz="2400" dirty="0">
              <a:solidFill>
                <a:schemeClr val="accent2"/>
              </a:solidFill>
            </a:endParaRPr>
          </a:p>
          <a:p>
            <a:pPr algn="ctr"/>
            <a:r>
              <a:rPr lang="en-CA" sz="2400" dirty="0">
                <a:solidFill>
                  <a:schemeClr val="accent2"/>
                </a:solidFill>
              </a:rPr>
              <a:t>3500 search hours</a:t>
            </a:r>
          </a:p>
          <a:p>
            <a:pPr algn="ctr"/>
            <a:endParaRPr lang="en-CA" sz="2400" dirty="0">
              <a:solidFill>
                <a:schemeClr val="accent2"/>
              </a:solidFill>
            </a:endParaRPr>
          </a:p>
          <a:p>
            <a:pPr algn="ctr"/>
            <a:r>
              <a:rPr lang="en-CA" sz="2400" dirty="0">
                <a:solidFill>
                  <a:schemeClr val="accent2"/>
                </a:solidFill>
              </a:rPr>
              <a:t>60 Activations</a:t>
            </a:r>
          </a:p>
          <a:p>
            <a:pPr algn="ctr"/>
            <a:endParaRPr lang="en-CA" sz="2400" dirty="0">
              <a:solidFill>
                <a:schemeClr val="accent2"/>
              </a:solidFill>
            </a:endParaRPr>
          </a:p>
          <a:p>
            <a:pPr algn="ctr"/>
            <a:endParaRPr lang="en-CA" sz="24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9"/>
            <a:ext cx="3960439" cy="33724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05064"/>
            <a:ext cx="3312368" cy="2663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800079"/>
            <a:ext cx="3960438" cy="28673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805420"/>
            <a:ext cx="4392488" cy="292832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6823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6" y="381000"/>
            <a:ext cx="3960439" cy="2885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77" y="3372003"/>
            <a:ext cx="4208016" cy="31560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ight Arrow 4"/>
          <p:cNvSpPr/>
          <p:nvPr/>
        </p:nvSpPr>
        <p:spPr>
          <a:xfrm>
            <a:off x="65200" y="49500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043608" y="4869160"/>
            <a:ext cx="3425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accent2"/>
                </a:solidFill>
              </a:rPr>
              <a:t>Preparing for water exercises with </a:t>
            </a:r>
          </a:p>
          <a:p>
            <a:r>
              <a:rPr lang="en-CA" dirty="0">
                <a:solidFill>
                  <a:schemeClr val="accent2"/>
                </a:solidFill>
              </a:rPr>
              <a:t>Canadian Coast Guard</a:t>
            </a:r>
          </a:p>
        </p:txBody>
      </p:sp>
      <p:sp>
        <p:nvSpPr>
          <p:cNvPr id="7" name="Right Arrow 6"/>
          <p:cNvSpPr/>
          <p:nvPr/>
        </p:nvSpPr>
        <p:spPr>
          <a:xfrm flipH="1">
            <a:off x="4497158" y="1385204"/>
            <a:ext cx="9038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5542158" y="1196752"/>
            <a:ext cx="3682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>
              <a:solidFill>
                <a:schemeClr val="accent2"/>
              </a:solidFill>
            </a:endParaRPr>
          </a:p>
          <a:p>
            <a:r>
              <a:rPr lang="en-CA" dirty="0">
                <a:solidFill>
                  <a:schemeClr val="accent2"/>
                </a:solidFill>
              </a:rPr>
              <a:t>Weekend training in Miramichi, part of the 3 year SARNIF project</a:t>
            </a:r>
          </a:p>
        </p:txBody>
      </p:sp>
    </p:spTree>
    <p:extLst>
      <p:ext uri="{BB962C8B-B14F-4D97-AF65-F5344CB8AC3E}">
        <p14:creationId xmlns:p14="http://schemas.microsoft.com/office/powerpoint/2010/main" val="61539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379979" cy="30963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573017"/>
            <a:ext cx="4379979" cy="30963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764704"/>
            <a:ext cx="323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accent2"/>
                </a:solidFill>
              </a:rPr>
              <a:t>Public Awareness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49" y="1628800"/>
            <a:ext cx="2949792" cy="45978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57028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4298</TotalTime>
  <Words>172</Words>
  <Application>Microsoft Office PowerPoint</Application>
  <PresentationFormat>On-screen Show (4:3)</PresentationFormat>
  <Paragraphs>80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Office Theme</vt:lpstr>
      <vt:lpstr>"So Others May Live"</vt:lpstr>
      <vt:lpstr>What we do:</vt:lpstr>
      <vt:lpstr>PowerPoint Presentation</vt:lpstr>
      <vt:lpstr>PowerPoint Presentation</vt:lpstr>
      <vt:lpstr>        Our Search Area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Adventure Smart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Questions ?   Thank You – Merci  </vt:lpstr>
    </vt:vector>
  </TitlesOfParts>
  <Company>GNB Department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MacKenzie, Lori (DH/MS)</dc:creator>
  <cp:lastModifiedBy>Knowles-Daley, Lorna (DPS/MSP)</cp:lastModifiedBy>
  <cp:revision>424</cp:revision>
  <dcterms:created xsi:type="dcterms:W3CDTF">2019-04-24T19:24:00Z</dcterms:created>
  <dcterms:modified xsi:type="dcterms:W3CDTF">2020-02-03T16:00:55Z</dcterms:modified>
</cp:coreProperties>
</file>