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19"/>
  </p:notesMasterIdLst>
  <p:sldIdLst>
    <p:sldId id="266" r:id="rId2"/>
    <p:sldId id="267" r:id="rId3"/>
    <p:sldId id="278" r:id="rId4"/>
    <p:sldId id="275" r:id="rId5"/>
    <p:sldId id="274" r:id="rId6"/>
    <p:sldId id="284" r:id="rId7"/>
    <p:sldId id="270" r:id="rId8"/>
    <p:sldId id="285" r:id="rId9"/>
    <p:sldId id="279" r:id="rId10"/>
    <p:sldId id="257" r:id="rId11"/>
    <p:sldId id="262" r:id="rId12"/>
    <p:sldId id="283" r:id="rId13"/>
    <p:sldId id="280" r:id="rId14"/>
    <p:sldId id="273" r:id="rId15"/>
    <p:sldId id="281" r:id="rId16"/>
    <p:sldId id="282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620"/>
    <a:srgbClr val="BCE43C"/>
    <a:srgbClr val="A3DE42"/>
    <a:srgbClr val="B5D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642" autoAdjust="0"/>
  </p:normalViewPr>
  <p:slideViewPr>
    <p:cSldViewPr>
      <p:cViewPr varScale="1">
        <p:scale>
          <a:sx n="52" d="100"/>
          <a:sy n="52" d="100"/>
        </p:scale>
        <p:origin x="19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FFB31-A0FE-41FB-AB88-7F68EFAB3924}" type="datetimeFigureOut">
              <a:rPr lang="en-CA" smtClean="0"/>
              <a:t>2020-02-07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26B80-5A28-4BD4-8AD6-2212FB2BB4D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64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6B80-5A28-4BD4-8AD6-2212FB2BB4D3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907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6B80-5A28-4BD4-8AD6-2212FB2BB4D3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1091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6B80-5A28-4BD4-8AD6-2212FB2BB4D3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581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7303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270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033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68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779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669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527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619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871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583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42180-0AF6-4886-95C0-DEAEBE0FC7B2}" type="datetimeFigureOut">
              <a:rPr lang="en-CA" smtClean="0"/>
              <a:t>2020-02-07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861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DE3DD-463F-44ED-954F-44D36530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1" y="1783959"/>
            <a:ext cx="3483937" cy="236474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fr-FR" sz="6000" i="1" dirty="0">
                <a:solidFill>
                  <a:schemeClr val="bg1"/>
                </a:solidFill>
              </a:rPr>
              <a:t>« Assurer la survie des autres »</a:t>
            </a:r>
            <a:endParaRPr lang="en-US" sz="6000" i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3" y="338801"/>
            <a:ext cx="4000444" cy="3096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48708"/>
            <a:ext cx="91440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pPr algn="ctr"/>
            <a:endParaRPr lang="en-CA" sz="3200" b="1" dirty="0">
              <a:solidFill>
                <a:schemeClr val="accent2"/>
              </a:solidFill>
            </a:endParaRPr>
          </a:p>
          <a:p>
            <a:pPr algn="ctr"/>
            <a:endParaRPr lang="en-CA" sz="3200" b="1" dirty="0">
              <a:solidFill>
                <a:schemeClr val="accent2"/>
              </a:solidFill>
            </a:endParaRPr>
          </a:p>
          <a:p>
            <a:pPr algn="ctr"/>
            <a:r>
              <a:rPr lang="fr-FR" sz="2900" b="1" dirty="0">
                <a:solidFill>
                  <a:schemeClr val="accent2"/>
                </a:solidFill>
              </a:rPr>
              <a:t>Des bénévoles professionnels au service de la collectivité</a:t>
            </a:r>
            <a:endParaRPr lang="en-CA" sz="2900" b="1" dirty="0">
              <a:solidFill>
                <a:schemeClr val="accent2"/>
              </a:solidFill>
            </a:endParaRPr>
          </a:p>
          <a:p>
            <a:pPr algn="ctr"/>
            <a:endParaRPr lang="en-CA" b="1" dirty="0">
              <a:solidFill>
                <a:schemeClr val="accent2"/>
              </a:solidFill>
            </a:endParaRPr>
          </a:p>
          <a:p>
            <a:pPr algn="ctr"/>
            <a:r>
              <a:rPr lang="en-CA" b="1" dirty="0" err="1">
                <a:solidFill>
                  <a:schemeClr val="accent2"/>
                </a:solidFill>
              </a:rPr>
              <a:t>Février</a:t>
            </a:r>
            <a:r>
              <a:rPr lang="en-CA" b="1" dirty="0">
                <a:solidFill>
                  <a:schemeClr val="accent2"/>
                </a:solidFill>
              </a:rPr>
              <a:t> 2020 </a:t>
            </a:r>
          </a:p>
        </p:txBody>
      </p:sp>
    </p:spTree>
    <p:extLst>
      <p:ext uri="{BB962C8B-B14F-4D97-AF65-F5344CB8AC3E}">
        <p14:creationId xmlns:p14="http://schemas.microsoft.com/office/powerpoint/2010/main" val="420665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5737" y="4173538"/>
            <a:ext cx="68407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fr-FR" sz="4400" b="1" i="1" dirty="0">
                <a:ln w="19050">
                  <a:noFill/>
                  <a:prstDash val="solid"/>
                </a:ln>
                <a:solidFill>
                  <a:srgbClr val="FAA61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Pour survivre, reste près d’un arbre</a:t>
            </a:r>
            <a:endParaRPr lang="en-US" sz="4400" b="1" i="1" dirty="0">
              <a:ln w="19050">
                <a:noFill/>
                <a:prstDash val="solid"/>
              </a:ln>
              <a:solidFill>
                <a:srgbClr val="FAA61A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7891" name="Picture 1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375025"/>
            <a:ext cx="2438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52400"/>
            <a:ext cx="2492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4711700"/>
            <a:ext cx="25066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562100"/>
            <a:ext cx="2667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444625"/>
            <a:ext cx="6319838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04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2"/>
          <p:cNvSpPr>
            <a:spLocks noGrp="1"/>
          </p:cNvSpPr>
          <p:nvPr>
            <p:ph type="title" idx="4294967295"/>
          </p:nvPr>
        </p:nvSpPr>
        <p:spPr>
          <a:xfrm>
            <a:off x="-21366" y="187325"/>
            <a:ext cx="8229600" cy="1143000"/>
          </a:xfrm>
          <a:solidFill>
            <a:srgbClr val="BCE43C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altLang="en-US" sz="5400" dirty="0" err="1"/>
              <a:t>Programmes</a:t>
            </a:r>
            <a:r>
              <a:rPr lang="en-US" altLang="en-US" sz="5400" dirty="0"/>
              <a:t> </a:t>
            </a:r>
            <a:r>
              <a:rPr lang="en-US" altLang="en-US" sz="5400" dirty="0" err="1"/>
              <a:t>d’AdventureSmart</a:t>
            </a:r>
            <a:endParaRPr lang="en-US" altLang="en-US" sz="5400" dirty="0"/>
          </a:p>
        </p:txBody>
      </p:sp>
      <p:pic>
        <p:nvPicPr>
          <p:cNvPr id="48131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752725"/>
            <a:ext cx="1354138" cy="175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3200"/>
            <a:ext cx="1354138" cy="1766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752725"/>
            <a:ext cx="1354138" cy="1747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52725"/>
            <a:ext cx="135413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749550"/>
            <a:ext cx="1354138" cy="175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7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5"/>
          <a:stretch>
            <a:fillRect/>
          </a:stretch>
        </p:blipFill>
        <p:spPr bwMode="auto">
          <a:xfrm>
            <a:off x="7848600" y="6400800"/>
            <a:ext cx="10890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661248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adventuresmart.ca</a:t>
            </a: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188188054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8" r="25588" b="18149"/>
          <a:stretch/>
        </p:blipFill>
        <p:spPr>
          <a:xfrm>
            <a:off x="4932041" y="3573017"/>
            <a:ext cx="4211960" cy="327632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52053" cy="357301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4" t="-72" r="605" b="6073"/>
          <a:stretch/>
        </p:blipFill>
        <p:spPr>
          <a:xfrm>
            <a:off x="3769" y="3573017"/>
            <a:ext cx="5048284" cy="327632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145"/>
            <a:ext cx="4572001" cy="3566872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" b="23212"/>
          <a:stretch/>
        </p:blipFill>
        <p:spPr>
          <a:xfrm>
            <a:off x="2123728" y="2204864"/>
            <a:ext cx="4824536" cy="224271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630932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2"/>
                </a:solidFill>
              </a:rPr>
              <a:t>Là où se prennent les décisions</a:t>
            </a:r>
            <a:endParaRPr lang="en-CA" sz="3600" dirty="0">
              <a:solidFill>
                <a:schemeClr val="accent2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 rot="8531566">
            <a:off x="7802362" y="6276444"/>
            <a:ext cx="382533" cy="5682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Down Arrow 13"/>
          <p:cNvSpPr/>
          <p:nvPr/>
        </p:nvSpPr>
        <p:spPr>
          <a:xfrm rot="13531247">
            <a:off x="869213" y="6290036"/>
            <a:ext cx="402902" cy="613740"/>
          </a:xfrm>
          <a:prstGeom prst="downArrow">
            <a:avLst>
              <a:gd name="adj1" fmla="val 50000"/>
              <a:gd name="adj2" fmla="val 481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491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1" y="1268760"/>
            <a:ext cx="2123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2"/>
                </a:solidFill>
              </a:rPr>
              <a:t>Recherche de </a:t>
            </a:r>
            <a:r>
              <a:rPr lang="en-CA" sz="2800" dirty="0" err="1">
                <a:solidFill>
                  <a:schemeClr val="accent2"/>
                </a:solidFill>
              </a:rPr>
              <a:t>preuves</a:t>
            </a:r>
            <a:endParaRPr lang="en-CA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23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2497" y="2947256"/>
            <a:ext cx="4293096" cy="35283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14" t="-1550" r="15489"/>
          <a:stretch/>
        </p:blipFill>
        <p:spPr>
          <a:xfrm rot="5400000">
            <a:off x="5468222" y="236646"/>
            <a:ext cx="4200468" cy="29523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4537" y="632690"/>
            <a:ext cx="3552395" cy="280831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2915817" y="764704"/>
            <a:ext cx="317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err="1">
                <a:solidFill>
                  <a:schemeClr val="accent2"/>
                </a:solidFill>
              </a:rPr>
              <a:t>Rôles</a:t>
            </a:r>
            <a:r>
              <a:rPr lang="en-CA" sz="2400" dirty="0">
                <a:solidFill>
                  <a:schemeClr val="accent2"/>
                </a:solidFill>
              </a:rPr>
              <a:t> non </a:t>
            </a:r>
            <a:r>
              <a:rPr lang="en-CA" sz="2400" dirty="0" err="1">
                <a:solidFill>
                  <a:schemeClr val="accent2"/>
                </a:solidFill>
              </a:rPr>
              <a:t>traditionnels</a:t>
            </a:r>
            <a:endParaRPr lang="en-CA" sz="2400" dirty="0">
              <a:solidFill>
                <a:schemeClr val="accent2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932040" y="15522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ight Arrow 11"/>
          <p:cNvSpPr/>
          <p:nvPr/>
        </p:nvSpPr>
        <p:spPr>
          <a:xfrm flipH="1">
            <a:off x="3097659" y="1552214"/>
            <a:ext cx="104229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6247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054" y="3058125"/>
            <a:ext cx="43820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400" dirty="0"/>
          </a:p>
          <a:p>
            <a:endParaRPr lang="en-CA" sz="2400" dirty="0"/>
          </a:p>
          <a:p>
            <a:r>
              <a:rPr lang="fr-FR" sz="2400" dirty="0">
                <a:solidFill>
                  <a:schemeClr val="accent2"/>
                </a:solidFill>
              </a:rPr>
              <a:t>Système d’aéronefs autopilotés permettant de faire de la surveillance aérienne</a:t>
            </a:r>
            <a:endParaRPr lang="en-CA" sz="2000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20" y="-16550"/>
            <a:ext cx="45780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" y="314968"/>
            <a:ext cx="442261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979712" y="5076345"/>
            <a:ext cx="2874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000" b="1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chemeClr val="accent2"/>
                </a:solidFill>
              </a:rPr>
              <a:t>Système de radiocommunications améliorant les communications </a:t>
            </a:r>
            <a:endParaRPr lang="en-CA" sz="2000" dirty="0">
              <a:solidFill>
                <a:schemeClr val="accent2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flipV="1">
            <a:off x="1115616" y="3233565"/>
            <a:ext cx="36004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ight Arrow 6"/>
          <p:cNvSpPr/>
          <p:nvPr/>
        </p:nvSpPr>
        <p:spPr>
          <a:xfrm>
            <a:off x="3696451" y="5389589"/>
            <a:ext cx="804149" cy="37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6322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04"/>
          <a:stretch/>
        </p:blipFill>
        <p:spPr>
          <a:xfrm>
            <a:off x="251520" y="206712"/>
            <a:ext cx="8640960" cy="266429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251520" y="2924944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accent2"/>
                </a:solidFill>
              </a:rPr>
              <a:t>Formation à </a:t>
            </a:r>
            <a:r>
              <a:rPr lang="en-CA" sz="1400" dirty="0" err="1">
                <a:solidFill>
                  <a:schemeClr val="accent2"/>
                </a:solidFill>
              </a:rPr>
              <a:t>l’intervention</a:t>
            </a:r>
            <a:r>
              <a:rPr lang="en-CA" sz="1400" dirty="0">
                <a:solidFill>
                  <a:schemeClr val="accent2"/>
                </a:solidFill>
              </a:rPr>
              <a:t> </a:t>
            </a:r>
            <a:r>
              <a:rPr lang="en-CA" sz="1400" dirty="0" err="1">
                <a:solidFill>
                  <a:schemeClr val="accent2"/>
                </a:solidFill>
              </a:rPr>
              <a:t>d’urgence</a:t>
            </a:r>
            <a:r>
              <a:rPr lang="en-CA" sz="1400" dirty="0">
                <a:solidFill>
                  <a:schemeClr val="accent2"/>
                </a:solidFill>
              </a:rPr>
              <a:t>                                 Nouveaux </a:t>
            </a:r>
            <a:r>
              <a:rPr lang="en-CA" sz="1400" dirty="0" err="1">
                <a:solidFill>
                  <a:schemeClr val="accent2"/>
                </a:solidFill>
              </a:rPr>
              <a:t>gestionnaires</a:t>
            </a:r>
            <a:r>
              <a:rPr lang="en-CA" sz="1400" dirty="0">
                <a:solidFill>
                  <a:schemeClr val="accent2"/>
                </a:solidFill>
              </a:rPr>
              <a:t> de </a:t>
            </a:r>
            <a:r>
              <a:rPr lang="en-CA" sz="1400" dirty="0" err="1">
                <a:solidFill>
                  <a:schemeClr val="accent2"/>
                </a:solidFill>
              </a:rPr>
              <a:t>ratissage</a:t>
            </a:r>
            <a:endParaRPr lang="en-CA" sz="1400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1" y="3377873"/>
            <a:ext cx="8661677" cy="336237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Down Arrow 6"/>
          <p:cNvSpPr/>
          <p:nvPr/>
        </p:nvSpPr>
        <p:spPr>
          <a:xfrm flipV="1">
            <a:off x="3154915" y="2940333"/>
            <a:ext cx="484632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Down Arrow 7"/>
          <p:cNvSpPr/>
          <p:nvPr/>
        </p:nvSpPr>
        <p:spPr>
          <a:xfrm>
            <a:off x="7308304" y="2950795"/>
            <a:ext cx="484632" cy="4012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5763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DE3DD-463F-44ED-954F-44D36530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3212976"/>
            <a:ext cx="5148064" cy="32403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6000" b="1" i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r>
              <a:rPr lang="en-US" sz="6000" b="1" i="1" dirty="0">
                <a:solidFill>
                  <a:schemeClr val="accent2"/>
                </a:solidFill>
              </a:rPr>
              <a:t>Des questions?</a:t>
            </a:r>
            <a:br>
              <a:rPr lang="en-US" sz="6000" b="1" i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r>
              <a:rPr lang="en-US" sz="5300" b="1" i="1" dirty="0">
                <a:solidFill>
                  <a:schemeClr val="accent2"/>
                </a:solidFill>
              </a:rPr>
              <a:t>Merci.</a:t>
            </a:r>
            <a:br>
              <a:rPr lang="en-US" sz="6000" b="1" i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endParaRPr lang="en-US" sz="6000" b="1" i="1" kern="1200" dirty="0">
              <a:solidFill>
                <a:schemeClr val="accent2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620688"/>
            <a:ext cx="3672409" cy="4171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5648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63500"/>
          </a:effec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80206-EC44-4198-8572-329CAC16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>
            <a:normAutofit/>
          </a:bodyPr>
          <a:lstStyle/>
          <a:p>
            <a:pPr algn="ctr"/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cs typeface="Calibri Light"/>
              </a:rPr>
              <a:t>Que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cs typeface="Calibri Light"/>
              </a:rPr>
              <a:t>faisons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cs typeface="Calibri Light"/>
              </a:rPr>
              <a:t>-nous?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47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9912" y="3212976"/>
            <a:ext cx="2040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Map Slide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1701" r="2437" b="10101"/>
          <a:stretch/>
        </p:blipFill>
        <p:spPr>
          <a:xfrm>
            <a:off x="1979712" y="152636"/>
            <a:ext cx="4985672" cy="612068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3419872" y="476673"/>
            <a:ext cx="864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RSS Nord-Ouest et </a:t>
            </a:r>
            <a:r>
              <a:rPr lang="en-CA" sz="1000" dirty="0" err="1"/>
              <a:t>Acadie</a:t>
            </a:r>
            <a:r>
              <a:rPr lang="en-CA" sz="1000" dirty="0"/>
              <a:t>-Chaleur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3728" y="2348881"/>
            <a:ext cx="8640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100" dirty="0"/>
          </a:p>
          <a:p>
            <a:r>
              <a:rPr lang="en-CA" sz="1100" dirty="0"/>
              <a:t>RSS Nord-Ouest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3728" y="306896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200" dirty="0"/>
          </a:p>
          <a:p>
            <a:r>
              <a:rPr lang="en-CA" sz="1200" dirty="0"/>
              <a:t>RSS Carleton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3728" y="404237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RSS YSSR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3728" y="4671138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RSS </a:t>
            </a:r>
            <a:r>
              <a:rPr lang="en-CA" sz="1200" dirty="0" err="1"/>
              <a:t>Comté</a:t>
            </a:r>
            <a:r>
              <a:rPr lang="en-CA" sz="1200" dirty="0"/>
              <a:t> de Charlotte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5976" y="5589240"/>
            <a:ext cx="1016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RSS River Valley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04768" y="5236405"/>
            <a:ext cx="8640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RSS Greater Fundy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2728" y="4323005"/>
            <a:ext cx="9361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100" dirty="0"/>
          </a:p>
          <a:p>
            <a:r>
              <a:rPr lang="en-CA" sz="1200" dirty="0"/>
              <a:t>RSS Tri-County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71952" y="2496383"/>
            <a:ext cx="833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RSS Tri-County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71952" y="1700808"/>
            <a:ext cx="809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RSS </a:t>
            </a:r>
            <a:r>
              <a:rPr lang="en-CA" sz="1200" dirty="0" err="1"/>
              <a:t>Miramichi</a:t>
            </a:r>
            <a:endParaRPr lang="en-CA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820855" y="456640"/>
            <a:ext cx="11683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 RSS </a:t>
            </a:r>
            <a:r>
              <a:rPr lang="en-CA" sz="1100" dirty="0" err="1"/>
              <a:t>Acadie</a:t>
            </a:r>
            <a:r>
              <a:rPr lang="en-CA" sz="1100" dirty="0"/>
              <a:t>-Chaleur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4453" y="476673"/>
            <a:ext cx="960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RSS </a:t>
            </a:r>
            <a:r>
              <a:rPr lang="en-CA" sz="1100" dirty="0" err="1"/>
              <a:t>Acadie</a:t>
            </a:r>
            <a:r>
              <a:rPr lang="en-CA" sz="1100" dirty="0"/>
              <a:t>-Chaleur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" y="260648"/>
            <a:ext cx="212372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b="1" dirty="0">
              <a:solidFill>
                <a:schemeClr val="accent2"/>
              </a:solidFill>
            </a:endParaRPr>
          </a:p>
          <a:p>
            <a:endParaRPr lang="en-CA" b="1" dirty="0">
              <a:solidFill>
                <a:schemeClr val="accent2"/>
              </a:solidFill>
            </a:endParaRPr>
          </a:p>
          <a:p>
            <a:endParaRPr lang="en-CA" b="1" dirty="0">
              <a:solidFill>
                <a:schemeClr val="accent2"/>
              </a:solidFill>
            </a:endParaRPr>
          </a:p>
          <a:p>
            <a:r>
              <a:rPr lang="fr-FR" sz="2000" b="1" dirty="0">
                <a:solidFill>
                  <a:schemeClr val="accent2"/>
                </a:solidFill>
              </a:rPr>
              <a:t>Les limites des différentes régions de l’Association de recherche et sauvetage au sol (RSS) correspondent à celles de l’Organisation des mesures d’urgence et des commissions de services régionaux.</a:t>
            </a:r>
            <a:endParaRPr lang="en-CA" sz="2000" b="1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2280" y="77675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(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59632" y="6273316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9 équipes couvrant 12 régions</a:t>
            </a:r>
            <a:endParaRPr lang="en-CA" sz="28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456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217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close up of a flower&#10;&#10;Description generated with high confidence">
            <a:extLst>
              <a:ext uri="{FF2B5EF4-FFF2-40B4-BE49-F238E27FC236}">
                <a16:creationId xmlns:a16="http://schemas.microsoft.com/office/drawing/2014/main" id="{208C0A52-0C39-451F-AC94-F99383C23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345" b="4"/>
          <a:stretch/>
        </p:blipFill>
        <p:spPr>
          <a:xfrm rot="5400000">
            <a:off x="-193307" y="193307"/>
            <a:ext cx="3388893" cy="30022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10" descr="A picture containing tree, person, outdoor&#10;&#10;Description generated with very high confidence">
            <a:extLst>
              <a:ext uri="{FF2B5EF4-FFF2-40B4-BE49-F238E27FC236}">
                <a16:creationId xmlns:a16="http://schemas.microsoft.com/office/drawing/2014/main" id="{7FE2AF3D-44C9-4216-9FCB-5276908FCA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18" b="32451"/>
          <a:stretch/>
        </p:blipFill>
        <p:spPr>
          <a:xfrm rot="5400000">
            <a:off x="1147126" y="1923732"/>
            <a:ext cx="6858000" cy="30105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2" descr="A group of people on a boat in the water&#10;&#10;Description generated with very high confidence">
            <a:extLst>
              <a:ext uri="{FF2B5EF4-FFF2-40B4-BE49-F238E27FC236}">
                <a16:creationId xmlns:a16="http://schemas.microsoft.com/office/drawing/2014/main" id="{1E348069-D8BE-4248-B6EC-36D72146BD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54" r="19794" b="4"/>
          <a:stretch/>
        </p:blipFill>
        <p:spPr>
          <a:xfrm>
            <a:off x="6141720" y="10"/>
            <a:ext cx="3002279" cy="33832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6" descr="A person riding a snowboard down a snow covered slope&#10;&#10;Description generated with very high confidence">
            <a:extLst>
              <a:ext uri="{FF2B5EF4-FFF2-40B4-BE49-F238E27FC236}">
                <a16:creationId xmlns:a16="http://schemas.microsoft.com/office/drawing/2014/main" id="{1B877D41-0CC3-4376-8607-D944CBF0EE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5" r="39251" b="-4"/>
          <a:stretch/>
        </p:blipFill>
        <p:spPr>
          <a:xfrm>
            <a:off x="6149974" y="3469102"/>
            <a:ext cx="2994026" cy="33888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9102"/>
            <a:ext cx="3005213" cy="338072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0" y="6093296"/>
            <a:ext cx="9143999" cy="646331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>
                <a:solidFill>
                  <a:srgbClr val="E87620"/>
                </a:solidFill>
              </a:rPr>
              <a:t>Beau temps, mauvais temps, on est partants!</a:t>
            </a:r>
            <a:endParaRPr lang="en-CA" sz="3600" b="1" i="1" dirty="0">
              <a:solidFill>
                <a:srgbClr val="E876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37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47394F-F8DA-4CF0-8592-978A8309386D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9658-7E56-41A6-9901-9E0494E6E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764704"/>
            <a:ext cx="8280920" cy="2000365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r>
              <a:rPr lang="en-US" sz="6700" b="1" dirty="0">
                <a:solidFill>
                  <a:schemeClr val="accent2"/>
                </a:solidFill>
                <a:cs typeface="Calibri Light"/>
              </a:rPr>
              <a:t>Notre zone de recherche :</a:t>
            </a:r>
            <a:br>
              <a:rPr lang="en-US" sz="6700" dirty="0">
                <a:solidFill>
                  <a:schemeClr val="accent2"/>
                </a:solidFill>
                <a:cs typeface="Calibri Light"/>
              </a:rPr>
            </a:br>
            <a:endParaRPr lang="en-US" sz="7300" dirty="0">
              <a:solidFill>
                <a:schemeClr val="accent2"/>
              </a:solidFill>
              <a:cs typeface="Calibri Ligh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FB1DC86-2890-4608-BCDD-5DF5335DD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484784"/>
            <a:ext cx="6957392" cy="252027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b="1" dirty="0">
              <a:solidFill>
                <a:schemeClr val="accent4"/>
              </a:solidFill>
              <a:cs typeface="Calibri"/>
            </a:endParaRPr>
          </a:p>
          <a:p>
            <a:r>
              <a:rPr lang="fr-FR" sz="3900" b="1" dirty="0">
                <a:solidFill>
                  <a:schemeClr val="accent2"/>
                </a:solidFill>
                <a:cs typeface="Calibri"/>
              </a:rPr>
              <a:t>72 908 km2 de terrain</a:t>
            </a:r>
          </a:p>
          <a:p>
            <a:r>
              <a:rPr lang="fr-FR" sz="3900" b="1" dirty="0">
                <a:solidFill>
                  <a:schemeClr val="accent2"/>
                </a:solidFill>
                <a:cs typeface="Calibri"/>
              </a:rPr>
              <a:t>5 500 km2 de côte de littoral</a:t>
            </a:r>
          </a:p>
          <a:p>
            <a:r>
              <a:rPr lang="fr-FR" sz="3900" b="1" dirty="0">
                <a:solidFill>
                  <a:schemeClr val="accent2"/>
                </a:solidFill>
                <a:cs typeface="Calibri"/>
              </a:rPr>
              <a:t>et une frontière internationale </a:t>
            </a:r>
          </a:p>
        </p:txBody>
      </p:sp>
    </p:spTree>
    <p:extLst>
      <p:ext uri="{BB962C8B-B14F-4D97-AF65-F5344CB8AC3E}">
        <p14:creationId xmlns:p14="http://schemas.microsoft.com/office/powerpoint/2010/main" val="3505727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283968" cy="321297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4391472" y="836712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accent2"/>
                </a:solidFill>
              </a:rPr>
              <a:t>Nos </a:t>
            </a:r>
            <a:r>
              <a:rPr lang="en-CA" sz="2800" dirty="0" err="1">
                <a:solidFill>
                  <a:schemeClr val="accent2"/>
                </a:solidFill>
              </a:rPr>
              <a:t>collectes</a:t>
            </a:r>
            <a:r>
              <a:rPr lang="en-CA" sz="2800" dirty="0">
                <a:solidFill>
                  <a:schemeClr val="accent2"/>
                </a:solidFill>
              </a:rPr>
              <a:t> de fonds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08" y="3329607"/>
            <a:ext cx="4616088" cy="34117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01008"/>
            <a:ext cx="3140968" cy="314096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45015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992" y="314309"/>
            <a:ext cx="43924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err="1">
                <a:solidFill>
                  <a:schemeClr val="accent2"/>
                </a:solidFill>
              </a:rPr>
              <a:t>Statistiques</a:t>
            </a:r>
            <a:r>
              <a:rPr lang="en-CA" sz="3200" b="1" dirty="0">
                <a:solidFill>
                  <a:schemeClr val="accent2"/>
                </a:solidFill>
              </a:rPr>
              <a:t> de 2019</a:t>
            </a:r>
          </a:p>
          <a:p>
            <a:pPr algn="ctr"/>
            <a:endParaRPr lang="en-CA" sz="2400" dirty="0">
              <a:solidFill>
                <a:schemeClr val="accent2"/>
              </a:solidFill>
            </a:endParaRPr>
          </a:p>
          <a:p>
            <a:pPr algn="ctr"/>
            <a:r>
              <a:rPr lang="fr-FR" sz="2400" dirty="0">
                <a:solidFill>
                  <a:schemeClr val="accent2"/>
                </a:solidFill>
              </a:rPr>
              <a:t>48 000 heures de bénévolat</a:t>
            </a:r>
          </a:p>
          <a:p>
            <a:pPr algn="ctr"/>
            <a:endParaRPr lang="fr-FR" sz="2400" dirty="0">
              <a:solidFill>
                <a:schemeClr val="accent2"/>
              </a:solidFill>
            </a:endParaRPr>
          </a:p>
          <a:p>
            <a:pPr algn="ctr"/>
            <a:r>
              <a:rPr lang="fr-FR" sz="2400" dirty="0">
                <a:solidFill>
                  <a:schemeClr val="accent2"/>
                </a:solidFill>
              </a:rPr>
              <a:t>3 500 heures de recherche</a:t>
            </a:r>
          </a:p>
          <a:p>
            <a:pPr algn="ctr"/>
            <a:endParaRPr lang="fr-FR" sz="2400" dirty="0">
              <a:solidFill>
                <a:schemeClr val="accent2"/>
              </a:solidFill>
            </a:endParaRPr>
          </a:p>
          <a:p>
            <a:pPr algn="ctr"/>
            <a:r>
              <a:rPr lang="fr-FR" sz="2400" dirty="0">
                <a:solidFill>
                  <a:schemeClr val="accent2"/>
                </a:solidFill>
              </a:rPr>
              <a:t>60 activations</a:t>
            </a:r>
          </a:p>
          <a:p>
            <a:pPr algn="ctr"/>
            <a:endParaRPr lang="en-CA" sz="2400" dirty="0">
              <a:solidFill>
                <a:schemeClr val="accent2"/>
              </a:solidFill>
            </a:endParaRPr>
          </a:p>
          <a:p>
            <a:pPr algn="ctr"/>
            <a:endParaRPr lang="en-CA" sz="2400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9"/>
            <a:ext cx="3960439" cy="33724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05064"/>
            <a:ext cx="3312368" cy="2663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800079"/>
            <a:ext cx="3960438" cy="28673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805420"/>
            <a:ext cx="4392488" cy="292832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68238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536" y="381000"/>
            <a:ext cx="3960439" cy="28859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77" y="3372003"/>
            <a:ext cx="4208016" cy="31560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Right Arrow 4"/>
          <p:cNvSpPr/>
          <p:nvPr/>
        </p:nvSpPr>
        <p:spPr>
          <a:xfrm>
            <a:off x="65200" y="49500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1043608" y="4869160"/>
            <a:ext cx="3312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Activité de préparation aux exercices en mer avec la Garde côtière canadienne</a:t>
            </a:r>
          </a:p>
        </p:txBody>
      </p:sp>
      <p:sp>
        <p:nvSpPr>
          <p:cNvPr id="7" name="Right Arrow 6"/>
          <p:cNvSpPr/>
          <p:nvPr/>
        </p:nvSpPr>
        <p:spPr>
          <a:xfrm flipH="1">
            <a:off x="4497158" y="1385204"/>
            <a:ext cx="90381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5542158" y="1385204"/>
            <a:ext cx="3682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Fin de semaine de formation à </a:t>
            </a:r>
            <a:r>
              <a:rPr lang="fr-FR" dirty="0" err="1">
                <a:solidFill>
                  <a:schemeClr val="accent2"/>
                </a:solidFill>
              </a:rPr>
              <a:t>Miramichi</a:t>
            </a:r>
            <a:r>
              <a:rPr lang="fr-FR" dirty="0">
                <a:solidFill>
                  <a:schemeClr val="accent2"/>
                </a:solidFill>
              </a:rPr>
              <a:t>, organisée dans le cadre du projet triennal du Fonds des nouvelles initiatives de recherche et de sauvetage </a:t>
            </a:r>
            <a:endParaRPr lang="en-CA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9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379979" cy="30963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573017"/>
            <a:ext cx="4379979" cy="309634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5143041" y="76470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err="1">
                <a:solidFill>
                  <a:schemeClr val="accent2"/>
                </a:solidFill>
              </a:rPr>
              <a:t>Sensibilisation</a:t>
            </a:r>
            <a:r>
              <a:rPr lang="en-CA" sz="2800" dirty="0">
                <a:solidFill>
                  <a:schemeClr val="accent2"/>
                </a:solidFill>
              </a:rPr>
              <a:t> du public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49" y="1628800"/>
            <a:ext cx="2949792" cy="459783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57028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4349</TotalTime>
  <Words>227</Words>
  <Application>Microsoft Office PowerPoint</Application>
  <PresentationFormat>On-screen Show (4:3)</PresentationFormat>
  <Paragraphs>64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Office Theme</vt:lpstr>
      <vt:lpstr>« Assurer la survie des autres »</vt:lpstr>
      <vt:lpstr>Que faisons-nous?</vt:lpstr>
      <vt:lpstr>PowerPoint Presentation</vt:lpstr>
      <vt:lpstr>PowerPoint Presentation</vt:lpstr>
      <vt:lpstr>        Notre zone de recherche 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Programmes d’AdventureSmart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Des questions?   Merci.  </vt:lpstr>
    </vt:vector>
  </TitlesOfParts>
  <Company>GNB Department of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MacKenzie, Lori (DH/MS)</dc:creator>
  <cp:lastModifiedBy>McKeen, Kate (DPS/MSP)</cp:lastModifiedBy>
  <cp:revision>445</cp:revision>
  <dcterms:created xsi:type="dcterms:W3CDTF">2019-04-24T19:24:00Z</dcterms:created>
  <dcterms:modified xsi:type="dcterms:W3CDTF">2020-02-07T12:32:20Z</dcterms:modified>
</cp:coreProperties>
</file>