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9" r:id="rId4"/>
    <p:sldId id="260" r:id="rId5"/>
    <p:sldId id="261" r:id="rId6"/>
    <p:sldId id="262" r:id="rId7"/>
    <p:sldId id="263" r:id="rId8"/>
    <p:sldId id="258"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69708" autoAdjust="0"/>
  </p:normalViewPr>
  <p:slideViewPr>
    <p:cSldViewPr snapToGrid="0">
      <p:cViewPr varScale="1">
        <p:scale>
          <a:sx n="80" d="100"/>
          <a:sy n="80" d="100"/>
        </p:scale>
        <p:origin x="17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8963F2-478B-4CDA-8B3E-698D619BCB44}" type="datetimeFigureOut">
              <a:rPr lang="en-CA" smtClean="0"/>
              <a:t>12/10/2019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5A6597-441B-4B35-B309-1103C4249E57}" type="slidenum">
              <a:rPr lang="en-CA" smtClean="0"/>
              <a:t>‹#›</a:t>
            </a:fld>
            <a:endParaRPr lang="en-CA"/>
          </a:p>
        </p:txBody>
      </p:sp>
    </p:spTree>
    <p:extLst>
      <p:ext uri="{BB962C8B-B14F-4D97-AF65-F5344CB8AC3E}">
        <p14:creationId xmlns:p14="http://schemas.microsoft.com/office/powerpoint/2010/main" val="3434815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Just going to quickly go over the questionnaire we sent out as to see if there are any question or concerns….hope you all received it!</a:t>
            </a:r>
          </a:p>
        </p:txBody>
      </p:sp>
      <p:sp>
        <p:nvSpPr>
          <p:cNvPr id="4" name="Slide Number Placeholder 3"/>
          <p:cNvSpPr>
            <a:spLocks noGrp="1"/>
          </p:cNvSpPr>
          <p:nvPr>
            <p:ph type="sldNum" sz="quarter" idx="5"/>
          </p:nvPr>
        </p:nvSpPr>
        <p:spPr/>
        <p:txBody>
          <a:bodyPr/>
          <a:lstStyle/>
          <a:p>
            <a:fld id="{6F5A6597-441B-4B35-B309-1103C4249E57}" type="slidenum">
              <a:rPr lang="en-CA" smtClean="0"/>
              <a:t>1</a:t>
            </a:fld>
            <a:endParaRPr lang="en-CA"/>
          </a:p>
        </p:txBody>
      </p:sp>
    </p:spTree>
    <p:extLst>
      <p:ext uri="{BB962C8B-B14F-4D97-AF65-F5344CB8AC3E}">
        <p14:creationId xmlns:p14="http://schemas.microsoft.com/office/powerpoint/2010/main" val="647192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This questionnaire will help the Design Team develop the exercise and identify any gaps or conflicts along with confirms your participation.  If you have not completed or received one, drop us an email to the address shown here</a:t>
            </a:r>
          </a:p>
          <a:p>
            <a:endParaRPr lang="en-CA" dirty="0"/>
          </a:p>
        </p:txBody>
      </p:sp>
      <p:sp>
        <p:nvSpPr>
          <p:cNvPr id="4" name="Slide Number Placeholder 3"/>
          <p:cNvSpPr>
            <a:spLocks noGrp="1"/>
          </p:cNvSpPr>
          <p:nvPr>
            <p:ph type="sldNum" sz="quarter" idx="5"/>
          </p:nvPr>
        </p:nvSpPr>
        <p:spPr/>
        <p:txBody>
          <a:bodyPr/>
          <a:lstStyle/>
          <a:p>
            <a:fld id="{6F5A6597-441B-4B35-B309-1103C4249E57}" type="slidenum">
              <a:rPr lang="en-CA" smtClean="0"/>
              <a:t>2</a:t>
            </a:fld>
            <a:endParaRPr lang="en-CA"/>
          </a:p>
        </p:txBody>
      </p:sp>
    </p:spTree>
    <p:extLst>
      <p:ext uri="{BB962C8B-B14F-4D97-AF65-F5344CB8AC3E}">
        <p14:creationId xmlns:p14="http://schemas.microsoft.com/office/powerpoint/2010/main" val="3664331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This was done by myself for the military.</a:t>
            </a:r>
          </a:p>
          <a:p>
            <a:r>
              <a:rPr lang="en-CA" dirty="0"/>
              <a:t>The primary Point of contact will be considered as the Trusted Agent……</a:t>
            </a:r>
          </a:p>
        </p:txBody>
      </p:sp>
      <p:sp>
        <p:nvSpPr>
          <p:cNvPr id="4" name="Slide Number Placeholder 3"/>
          <p:cNvSpPr>
            <a:spLocks noGrp="1"/>
          </p:cNvSpPr>
          <p:nvPr>
            <p:ph type="sldNum" sz="quarter" idx="5"/>
          </p:nvPr>
        </p:nvSpPr>
        <p:spPr/>
        <p:txBody>
          <a:bodyPr/>
          <a:lstStyle/>
          <a:p>
            <a:fld id="{6F5A6597-441B-4B35-B309-1103C4249E57}" type="slidenum">
              <a:rPr lang="en-CA" smtClean="0"/>
              <a:t>3</a:t>
            </a:fld>
            <a:endParaRPr lang="en-CA"/>
          </a:p>
        </p:txBody>
      </p:sp>
    </p:spTree>
    <p:extLst>
      <p:ext uri="{BB962C8B-B14F-4D97-AF65-F5344CB8AC3E}">
        <p14:creationId xmlns:p14="http://schemas.microsoft.com/office/powerpoint/2010/main" val="3200513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Few objectives that we are considering</a:t>
            </a:r>
          </a:p>
          <a:p>
            <a:r>
              <a:rPr lang="en-CA" dirty="0"/>
              <a:t>All this is NOT CAST IN STONE and can be amended anytime</a:t>
            </a:r>
          </a:p>
        </p:txBody>
      </p:sp>
      <p:sp>
        <p:nvSpPr>
          <p:cNvPr id="4" name="Slide Number Placeholder 3"/>
          <p:cNvSpPr>
            <a:spLocks noGrp="1"/>
          </p:cNvSpPr>
          <p:nvPr>
            <p:ph type="sldNum" sz="quarter" idx="5"/>
          </p:nvPr>
        </p:nvSpPr>
        <p:spPr/>
        <p:txBody>
          <a:bodyPr/>
          <a:lstStyle/>
          <a:p>
            <a:fld id="{6F5A6597-441B-4B35-B309-1103C4249E57}" type="slidenum">
              <a:rPr lang="en-CA" smtClean="0"/>
              <a:t>4</a:t>
            </a:fld>
            <a:endParaRPr lang="en-CA"/>
          </a:p>
        </p:txBody>
      </p:sp>
    </p:spTree>
    <p:extLst>
      <p:ext uri="{BB962C8B-B14F-4D97-AF65-F5344CB8AC3E}">
        <p14:creationId xmlns:p14="http://schemas.microsoft.com/office/powerpoint/2010/main" val="2337864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Next part here is your organizations level of play and if you will activate an operations center…. </a:t>
            </a:r>
          </a:p>
          <a:p>
            <a:r>
              <a:rPr lang="en-CA" dirty="0"/>
              <a:t>The exercise runs 12hrs 8-8 but if your not playing that long indicate your preference</a:t>
            </a:r>
          </a:p>
        </p:txBody>
      </p:sp>
      <p:sp>
        <p:nvSpPr>
          <p:cNvPr id="4" name="Slide Number Placeholder 3"/>
          <p:cNvSpPr>
            <a:spLocks noGrp="1"/>
          </p:cNvSpPr>
          <p:nvPr>
            <p:ph type="sldNum" sz="quarter" idx="5"/>
          </p:nvPr>
        </p:nvSpPr>
        <p:spPr/>
        <p:txBody>
          <a:bodyPr/>
          <a:lstStyle/>
          <a:p>
            <a:fld id="{6F5A6597-441B-4B35-B309-1103C4249E57}" type="slidenum">
              <a:rPr lang="en-CA" smtClean="0"/>
              <a:t>5</a:t>
            </a:fld>
            <a:endParaRPr lang="en-CA"/>
          </a:p>
        </p:txBody>
      </p:sp>
    </p:spTree>
    <p:extLst>
      <p:ext uri="{BB962C8B-B14F-4D97-AF65-F5344CB8AC3E}">
        <p14:creationId xmlns:p14="http://schemas.microsoft.com/office/powerpoint/2010/main" val="1098410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Next couple slides tells us how you would like to interact with simulated media resources.  Do you want to test your communications team</a:t>
            </a:r>
          </a:p>
        </p:txBody>
      </p:sp>
      <p:sp>
        <p:nvSpPr>
          <p:cNvPr id="4" name="Slide Number Placeholder 3"/>
          <p:cNvSpPr>
            <a:spLocks noGrp="1"/>
          </p:cNvSpPr>
          <p:nvPr>
            <p:ph type="sldNum" sz="quarter" idx="5"/>
          </p:nvPr>
        </p:nvSpPr>
        <p:spPr/>
        <p:txBody>
          <a:bodyPr/>
          <a:lstStyle/>
          <a:p>
            <a:fld id="{6F5A6597-441B-4B35-B309-1103C4249E57}" type="slidenum">
              <a:rPr lang="en-CA" smtClean="0"/>
              <a:t>6</a:t>
            </a:fld>
            <a:endParaRPr lang="en-CA"/>
          </a:p>
        </p:txBody>
      </p:sp>
    </p:spTree>
    <p:extLst>
      <p:ext uri="{BB962C8B-B14F-4D97-AF65-F5344CB8AC3E}">
        <p14:creationId xmlns:p14="http://schemas.microsoft.com/office/powerpoint/2010/main" val="16116612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If your comms folks want to play…give us the contact details. </a:t>
            </a:r>
          </a:p>
        </p:txBody>
      </p:sp>
      <p:sp>
        <p:nvSpPr>
          <p:cNvPr id="4" name="Slide Number Placeholder 3"/>
          <p:cNvSpPr>
            <a:spLocks noGrp="1"/>
          </p:cNvSpPr>
          <p:nvPr>
            <p:ph type="sldNum" sz="quarter" idx="5"/>
          </p:nvPr>
        </p:nvSpPr>
        <p:spPr/>
        <p:txBody>
          <a:bodyPr/>
          <a:lstStyle/>
          <a:p>
            <a:fld id="{6F5A6597-441B-4B35-B309-1103C4249E57}" type="slidenum">
              <a:rPr lang="en-CA" smtClean="0"/>
              <a:t>7</a:t>
            </a:fld>
            <a:endParaRPr lang="en-CA"/>
          </a:p>
        </p:txBody>
      </p:sp>
    </p:spTree>
    <p:extLst>
      <p:ext uri="{BB962C8B-B14F-4D97-AF65-F5344CB8AC3E}">
        <p14:creationId xmlns:p14="http://schemas.microsoft.com/office/powerpoint/2010/main" val="2067244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058AE-7732-4212-ADBB-12E8639B98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B129A8A9-BA6E-4755-B39B-C1752C6FE2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4D9B0C08-81CC-47AC-B455-7596E38370AD}"/>
              </a:ext>
            </a:extLst>
          </p:cNvPr>
          <p:cNvSpPr>
            <a:spLocks noGrp="1"/>
          </p:cNvSpPr>
          <p:nvPr>
            <p:ph type="dt" sz="half" idx="10"/>
          </p:nvPr>
        </p:nvSpPr>
        <p:spPr/>
        <p:txBody>
          <a:bodyPr/>
          <a:lstStyle/>
          <a:p>
            <a:fld id="{7DB39C70-3C6F-4ECA-96B0-02D268542339}" type="datetimeFigureOut">
              <a:rPr lang="en-CA" smtClean="0"/>
              <a:t>12/10/2019</a:t>
            </a:fld>
            <a:endParaRPr lang="en-CA"/>
          </a:p>
        </p:txBody>
      </p:sp>
      <p:sp>
        <p:nvSpPr>
          <p:cNvPr id="5" name="Footer Placeholder 4">
            <a:extLst>
              <a:ext uri="{FF2B5EF4-FFF2-40B4-BE49-F238E27FC236}">
                <a16:creationId xmlns:a16="http://schemas.microsoft.com/office/drawing/2014/main" id="{7C964096-A8F7-425E-9729-CEA7930D6BA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56FF7AE-7E8E-462E-8798-4596E622B83E}"/>
              </a:ext>
            </a:extLst>
          </p:cNvPr>
          <p:cNvSpPr>
            <a:spLocks noGrp="1"/>
          </p:cNvSpPr>
          <p:nvPr>
            <p:ph type="sldNum" sz="quarter" idx="12"/>
          </p:nvPr>
        </p:nvSpPr>
        <p:spPr/>
        <p:txBody>
          <a:bodyPr/>
          <a:lstStyle/>
          <a:p>
            <a:fld id="{3CA0DCEF-493A-4A00-95BA-94AA766B1B45}" type="slidenum">
              <a:rPr lang="en-CA" smtClean="0"/>
              <a:t>‹#›</a:t>
            </a:fld>
            <a:endParaRPr lang="en-CA"/>
          </a:p>
        </p:txBody>
      </p:sp>
    </p:spTree>
    <p:extLst>
      <p:ext uri="{BB962C8B-B14F-4D97-AF65-F5344CB8AC3E}">
        <p14:creationId xmlns:p14="http://schemas.microsoft.com/office/powerpoint/2010/main" val="3976389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94227-6D29-4CDA-AA3B-2343B1B9C701}"/>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04A3AA3-7D3F-4ADE-A95A-CDBC319E616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855DD8F-6D61-486F-8C04-11BEAA07C678}"/>
              </a:ext>
            </a:extLst>
          </p:cNvPr>
          <p:cNvSpPr>
            <a:spLocks noGrp="1"/>
          </p:cNvSpPr>
          <p:nvPr>
            <p:ph type="dt" sz="half" idx="10"/>
          </p:nvPr>
        </p:nvSpPr>
        <p:spPr/>
        <p:txBody>
          <a:bodyPr/>
          <a:lstStyle/>
          <a:p>
            <a:fld id="{7DB39C70-3C6F-4ECA-96B0-02D268542339}" type="datetimeFigureOut">
              <a:rPr lang="en-CA" smtClean="0"/>
              <a:t>12/10/2019</a:t>
            </a:fld>
            <a:endParaRPr lang="en-CA"/>
          </a:p>
        </p:txBody>
      </p:sp>
      <p:sp>
        <p:nvSpPr>
          <p:cNvPr id="5" name="Footer Placeholder 4">
            <a:extLst>
              <a:ext uri="{FF2B5EF4-FFF2-40B4-BE49-F238E27FC236}">
                <a16:creationId xmlns:a16="http://schemas.microsoft.com/office/drawing/2014/main" id="{B8E60386-1367-4782-9154-EBAFCA799CF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7AE89D3-867E-4ED7-96B5-D6C0729628D7}"/>
              </a:ext>
            </a:extLst>
          </p:cNvPr>
          <p:cNvSpPr>
            <a:spLocks noGrp="1"/>
          </p:cNvSpPr>
          <p:nvPr>
            <p:ph type="sldNum" sz="quarter" idx="12"/>
          </p:nvPr>
        </p:nvSpPr>
        <p:spPr/>
        <p:txBody>
          <a:bodyPr/>
          <a:lstStyle/>
          <a:p>
            <a:fld id="{3CA0DCEF-493A-4A00-95BA-94AA766B1B45}" type="slidenum">
              <a:rPr lang="en-CA" smtClean="0"/>
              <a:t>‹#›</a:t>
            </a:fld>
            <a:endParaRPr lang="en-CA"/>
          </a:p>
        </p:txBody>
      </p:sp>
    </p:spTree>
    <p:extLst>
      <p:ext uri="{BB962C8B-B14F-4D97-AF65-F5344CB8AC3E}">
        <p14:creationId xmlns:p14="http://schemas.microsoft.com/office/powerpoint/2010/main" val="3488722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25223F-3123-46B8-AE9A-5CB6587B5C1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784360E-DD9A-4A42-B372-7F3B9663503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9999D96-9154-43FD-8019-24D4FC597CA2}"/>
              </a:ext>
            </a:extLst>
          </p:cNvPr>
          <p:cNvSpPr>
            <a:spLocks noGrp="1"/>
          </p:cNvSpPr>
          <p:nvPr>
            <p:ph type="dt" sz="half" idx="10"/>
          </p:nvPr>
        </p:nvSpPr>
        <p:spPr/>
        <p:txBody>
          <a:bodyPr/>
          <a:lstStyle/>
          <a:p>
            <a:fld id="{7DB39C70-3C6F-4ECA-96B0-02D268542339}" type="datetimeFigureOut">
              <a:rPr lang="en-CA" smtClean="0"/>
              <a:t>12/10/2019</a:t>
            </a:fld>
            <a:endParaRPr lang="en-CA"/>
          </a:p>
        </p:txBody>
      </p:sp>
      <p:sp>
        <p:nvSpPr>
          <p:cNvPr id="5" name="Footer Placeholder 4">
            <a:extLst>
              <a:ext uri="{FF2B5EF4-FFF2-40B4-BE49-F238E27FC236}">
                <a16:creationId xmlns:a16="http://schemas.microsoft.com/office/drawing/2014/main" id="{4AA77B54-B3DA-4D21-8B5F-931CD2363F1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F3FAB1F-5EF2-4434-BF4A-3494A2A03A09}"/>
              </a:ext>
            </a:extLst>
          </p:cNvPr>
          <p:cNvSpPr>
            <a:spLocks noGrp="1"/>
          </p:cNvSpPr>
          <p:nvPr>
            <p:ph type="sldNum" sz="quarter" idx="12"/>
          </p:nvPr>
        </p:nvSpPr>
        <p:spPr/>
        <p:txBody>
          <a:bodyPr/>
          <a:lstStyle/>
          <a:p>
            <a:fld id="{3CA0DCEF-493A-4A00-95BA-94AA766B1B45}" type="slidenum">
              <a:rPr lang="en-CA" smtClean="0"/>
              <a:t>‹#›</a:t>
            </a:fld>
            <a:endParaRPr lang="en-CA"/>
          </a:p>
        </p:txBody>
      </p:sp>
    </p:spTree>
    <p:extLst>
      <p:ext uri="{BB962C8B-B14F-4D97-AF65-F5344CB8AC3E}">
        <p14:creationId xmlns:p14="http://schemas.microsoft.com/office/powerpoint/2010/main" val="936928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E7387-6BD5-4711-9B02-347352B95B7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9EEAD72-4678-4784-9943-45CC3FDB3AD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27121BC-7F68-4AE2-A616-B6B626B71528}"/>
              </a:ext>
            </a:extLst>
          </p:cNvPr>
          <p:cNvSpPr>
            <a:spLocks noGrp="1"/>
          </p:cNvSpPr>
          <p:nvPr>
            <p:ph type="dt" sz="half" idx="10"/>
          </p:nvPr>
        </p:nvSpPr>
        <p:spPr/>
        <p:txBody>
          <a:bodyPr/>
          <a:lstStyle/>
          <a:p>
            <a:fld id="{7DB39C70-3C6F-4ECA-96B0-02D268542339}" type="datetimeFigureOut">
              <a:rPr lang="en-CA" smtClean="0"/>
              <a:t>12/10/2019</a:t>
            </a:fld>
            <a:endParaRPr lang="en-CA"/>
          </a:p>
        </p:txBody>
      </p:sp>
      <p:sp>
        <p:nvSpPr>
          <p:cNvPr id="5" name="Footer Placeholder 4">
            <a:extLst>
              <a:ext uri="{FF2B5EF4-FFF2-40B4-BE49-F238E27FC236}">
                <a16:creationId xmlns:a16="http://schemas.microsoft.com/office/drawing/2014/main" id="{A2D54574-373B-423E-9CD4-F7C5A988917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8DBD93C-04ED-49BB-A97A-15EBAF290FD0}"/>
              </a:ext>
            </a:extLst>
          </p:cNvPr>
          <p:cNvSpPr>
            <a:spLocks noGrp="1"/>
          </p:cNvSpPr>
          <p:nvPr>
            <p:ph type="sldNum" sz="quarter" idx="12"/>
          </p:nvPr>
        </p:nvSpPr>
        <p:spPr/>
        <p:txBody>
          <a:bodyPr/>
          <a:lstStyle/>
          <a:p>
            <a:fld id="{3CA0DCEF-493A-4A00-95BA-94AA766B1B45}" type="slidenum">
              <a:rPr lang="en-CA" smtClean="0"/>
              <a:t>‹#›</a:t>
            </a:fld>
            <a:endParaRPr lang="en-CA"/>
          </a:p>
        </p:txBody>
      </p:sp>
    </p:spTree>
    <p:extLst>
      <p:ext uri="{BB962C8B-B14F-4D97-AF65-F5344CB8AC3E}">
        <p14:creationId xmlns:p14="http://schemas.microsoft.com/office/powerpoint/2010/main" val="2595504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3BF42-6440-401D-92AB-AE6AA9334F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445CD9D1-A111-4B1F-A4FE-9A184A5B69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8FA57D0-7921-4693-94F2-A04A7FBEF066}"/>
              </a:ext>
            </a:extLst>
          </p:cNvPr>
          <p:cNvSpPr>
            <a:spLocks noGrp="1"/>
          </p:cNvSpPr>
          <p:nvPr>
            <p:ph type="dt" sz="half" idx="10"/>
          </p:nvPr>
        </p:nvSpPr>
        <p:spPr/>
        <p:txBody>
          <a:bodyPr/>
          <a:lstStyle/>
          <a:p>
            <a:fld id="{7DB39C70-3C6F-4ECA-96B0-02D268542339}" type="datetimeFigureOut">
              <a:rPr lang="en-CA" smtClean="0"/>
              <a:t>12/10/2019</a:t>
            </a:fld>
            <a:endParaRPr lang="en-CA"/>
          </a:p>
        </p:txBody>
      </p:sp>
      <p:sp>
        <p:nvSpPr>
          <p:cNvPr id="5" name="Footer Placeholder 4">
            <a:extLst>
              <a:ext uri="{FF2B5EF4-FFF2-40B4-BE49-F238E27FC236}">
                <a16:creationId xmlns:a16="http://schemas.microsoft.com/office/drawing/2014/main" id="{158B1729-4EAA-4713-8DC0-3ECBC77BD4A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5944109-FC84-424A-9BDC-90F3AA32CB3E}"/>
              </a:ext>
            </a:extLst>
          </p:cNvPr>
          <p:cNvSpPr>
            <a:spLocks noGrp="1"/>
          </p:cNvSpPr>
          <p:nvPr>
            <p:ph type="sldNum" sz="quarter" idx="12"/>
          </p:nvPr>
        </p:nvSpPr>
        <p:spPr/>
        <p:txBody>
          <a:bodyPr/>
          <a:lstStyle/>
          <a:p>
            <a:fld id="{3CA0DCEF-493A-4A00-95BA-94AA766B1B45}" type="slidenum">
              <a:rPr lang="en-CA" smtClean="0"/>
              <a:t>‹#›</a:t>
            </a:fld>
            <a:endParaRPr lang="en-CA"/>
          </a:p>
        </p:txBody>
      </p:sp>
    </p:spTree>
    <p:extLst>
      <p:ext uri="{BB962C8B-B14F-4D97-AF65-F5344CB8AC3E}">
        <p14:creationId xmlns:p14="http://schemas.microsoft.com/office/powerpoint/2010/main" val="4283972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A06A2-D709-4E22-BAA9-F43BBD419282}"/>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292E95F-6525-42E4-BC16-C8D4F7018B8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7BB00B44-8E4A-4863-90E5-A2134CB91F2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4157EB78-3B3C-42F0-A0EA-2E8131354A74}"/>
              </a:ext>
            </a:extLst>
          </p:cNvPr>
          <p:cNvSpPr>
            <a:spLocks noGrp="1"/>
          </p:cNvSpPr>
          <p:nvPr>
            <p:ph type="dt" sz="half" idx="10"/>
          </p:nvPr>
        </p:nvSpPr>
        <p:spPr/>
        <p:txBody>
          <a:bodyPr/>
          <a:lstStyle/>
          <a:p>
            <a:fld id="{7DB39C70-3C6F-4ECA-96B0-02D268542339}" type="datetimeFigureOut">
              <a:rPr lang="en-CA" smtClean="0"/>
              <a:t>12/10/2019</a:t>
            </a:fld>
            <a:endParaRPr lang="en-CA"/>
          </a:p>
        </p:txBody>
      </p:sp>
      <p:sp>
        <p:nvSpPr>
          <p:cNvPr id="6" name="Footer Placeholder 5">
            <a:extLst>
              <a:ext uri="{FF2B5EF4-FFF2-40B4-BE49-F238E27FC236}">
                <a16:creationId xmlns:a16="http://schemas.microsoft.com/office/drawing/2014/main" id="{BB67A2C6-8405-42C4-AB88-699D41867E6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3E4D41F-0473-4AFC-B118-31FFF14AC8D3}"/>
              </a:ext>
            </a:extLst>
          </p:cNvPr>
          <p:cNvSpPr>
            <a:spLocks noGrp="1"/>
          </p:cNvSpPr>
          <p:nvPr>
            <p:ph type="sldNum" sz="quarter" idx="12"/>
          </p:nvPr>
        </p:nvSpPr>
        <p:spPr/>
        <p:txBody>
          <a:bodyPr/>
          <a:lstStyle/>
          <a:p>
            <a:fld id="{3CA0DCEF-493A-4A00-95BA-94AA766B1B45}" type="slidenum">
              <a:rPr lang="en-CA" smtClean="0"/>
              <a:t>‹#›</a:t>
            </a:fld>
            <a:endParaRPr lang="en-CA"/>
          </a:p>
        </p:txBody>
      </p:sp>
    </p:spTree>
    <p:extLst>
      <p:ext uri="{BB962C8B-B14F-4D97-AF65-F5344CB8AC3E}">
        <p14:creationId xmlns:p14="http://schemas.microsoft.com/office/powerpoint/2010/main" val="940136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403DC-3A05-4CC0-A3EB-FEB5A9B4F23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EFD3593-AA5D-4176-B231-333A1DB0F3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7C1E362-0BF5-4A64-AA73-235234BA808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E47703E7-CAED-44ED-9E01-F5224254B3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BDEFE42-0D96-4BF9-B157-999E316F896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31F39197-E9CA-4B4E-9DB7-B9A1863D1B2E}"/>
              </a:ext>
            </a:extLst>
          </p:cNvPr>
          <p:cNvSpPr>
            <a:spLocks noGrp="1"/>
          </p:cNvSpPr>
          <p:nvPr>
            <p:ph type="dt" sz="half" idx="10"/>
          </p:nvPr>
        </p:nvSpPr>
        <p:spPr/>
        <p:txBody>
          <a:bodyPr/>
          <a:lstStyle/>
          <a:p>
            <a:fld id="{7DB39C70-3C6F-4ECA-96B0-02D268542339}" type="datetimeFigureOut">
              <a:rPr lang="en-CA" smtClean="0"/>
              <a:t>12/10/2019</a:t>
            </a:fld>
            <a:endParaRPr lang="en-CA"/>
          </a:p>
        </p:txBody>
      </p:sp>
      <p:sp>
        <p:nvSpPr>
          <p:cNvPr id="8" name="Footer Placeholder 7">
            <a:extLst>
              <a:ext uri="{FF2B5EF4-FFF2-40B4-BE49-F238E27FC236}">
                <a16:creationId xmlns:a16="http://schemas.microsoft.com/office/drawing/2014/main" id="{DC008C30-E47C-47FA-A4FA-D6E322D7D3CC}"/>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DA677653-0C38-4A1F-8D34-7A3BFB7B38CA}"/>
              </a:ext>
            </a:extLst>
          </p:cNvPr>
          <p:cNvSpPr>
            <a:spLocks noGrp="1"/>
          </p:cNvSpPr>
          <p:nvPr>
            <p:ph type="sldNum" sz="quarter" idx="12"/>
          </p:nvPr>
        </p:nvSpPr>
        <p:spPr/>
        <p:txBody>
          <a:bodyPr/>
          <a:lstStyle/>
          <a:p>
            <a:fld id="{3CA0DCEF-493A-4A00-95BA-94AA766B1B45}" type="slidenum">
              <a:rPr lang="en-CA" smtClean="0"/>
              <a:t>‹#›</a:t>
            </a:fld>
            <a:endParaRPr lang="en-CA"/>
          </a:p>
        </p:txBody>
      </p:sp>
    </p:spTree>
    <p:extLst>
      <p:ext uri="{BB962C8B-B14F-4D97-AF65-F5344CB8AC3E}">
        <p14:creationId xmlns:p14="http://schemas.microsoft.com/office/powerpoint/2010/main" val="2317823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E7CF4-0FE7-4454-BDEF-836A1C24C3D7}"/>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E4086451-1DCB-455E-A41A-0D9AA4748FC4}"/>
              </a:ext>
            </a:extLst>
          </p:cNvPr>
          <p:cNvSpPr>
            <a:spLocks noGrp="1"/>
          </p:cNvSpPr>
          <p:nvPr>
            <p:ph type="dt" sz="half" idx="10"/>
          </p:nvPr>
        </p:nvSpPr>
        <p:spPr/>
        <p:txBody>
          <a:bodyPr/>
          <a:lstStyle/>
          <a:p>
            <a:fld id="{7DB39C70-3C6F-4ECA-96B0-02D268542339}" type="datetimeFigureOut">
              <a:rPr lang="en-CA" smtClean="0"/>
              <a:t>12/10/2019</a:t>
            </a:fld>
            <a:endParaRPr lang="en-CA"/>
          </a:p>
        </p:txBody>
      </p:sp>
      <p:sp>
        <p:nvSpPr>
          <p:cNvPr id="4" name="Footer Placeholder 3">
            <a:extLst>
              <a:ext uri="{FF2B5EF4-FFF2-40B4-BE49-F238E27FC236}">
                <a16:creationId xmlns:a16="http://schemas.microsoft.com/office/drawing/2014/main" id="{A59D4EE2-1D11-4ACD-910E-B68638E2AC5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B673EA3E-A72E-4581-871B-27FC6EBAA80B}"/>
              </a:ext>
            </a:extLst>
          </p:cNvPr>
          <p:cNvSpPr>
            <a:spLocks noGrp="1"/>
          </p:cNvSpPr>
          <p:nvPr>
            <p:ph type="sldNum" sz="quarter" idx="12"/>
          </p:nvPr>
        </p:nvSpPr>
        <p:spPr/>
        <p:txBody>
          <a:bodyPr/>
          <a:lstStyle/>
          <a:p>
            <a:fld id="{3CA0DCEF-493A-4A00-95BA-94AA766B1B45}" type="slidenum">
              <a:rPr lang="en-CA" smtClean="0"/>
              <a:t>‹#›</a:t>
            </a:fld>
            <a:endParaRPr lang="en-CA"/>
          </a:p>
        </p:txBody>
      </p:sp>
    </p:spTree>
    <p:extLst>
      <p:ext uri="{BB962C8B-B14F-4D97-AF65-F5344CB8AC3E}">
        <p14:creationId xmlns:p14="http://schemas.microsoft.com/office/powerpoint/2010/main" val="4020390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FA7B4E-CB07-4C85-B459-B5CB76B75214}"/>
              </a:ext>
            </a:extLst>
          </p:cNvPr>
          <p:cNvSpPr>
            <a:spLocks noGrp="1"/>
          </p:cNvSpPr>
          <p:nvPr>
            <p:ph type="dt" sz="half" idx="10"/>
          </p:nvPr>
        </p:nvSpPr>
        <p:spPr/>
        <p:txBody>
          <a:bodyPr/>
          <a:lstStyle/>
          <a:p>
            <a:fld id="{7DB39C70-3C6F-4ECA-96B0-02D268542339}" type="datetimeFigureOut">
              <a:rPr lang="en-CA" smtClean="0"/>
              <a:t>12/10/2019</a:t>
            </a:fld>
            <a:endParaRPr lang="en-CA"/>
          </a:p>
        </p:txBody>
      </p:sp>
      <p:sp>
        <p:nvSpPr>
          <p:cNvPr id="3" name="Footer Placeholder 2">
            <a:extLst>
              <a:ext uri="{FF2B5EF4-FFF2-40B4-BE49-F238E27FC236}">
                <a16:creationId xmlns:a16="http://schemas.microsoft.com/office/drawing/2014/main" id="{61C061F3-23D4-4D6D-AE3B-95642C8AA6B3}"/>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D6D6A278-E4CD-4E6B-A361-CA878753A8AA}"/>
              </a:ext>
            </a:extLst>
          </p:cNvPr>
          <p:cNvSpPr>
            <a:spLocks noGrp="1"/>
          </p:cNvSpPr>
          <p:nvPr>
            <p:ph type="sldNum" sz="quarter" idx="12"/>
          </p:nvPr>
        </p:nvSpPr>
        <p:spPr/>
        <p:txBody>
          <a:bodyPr/>
          <a:lstStyle/>
          <a:p>
            <a:fld id="{3CA0DCEF-493A-4A00-95BA-94AA766B1B45}" type="slidenum">
              <a:rPr lang="en-CA" smtClean="0"/>
              <a:t>‹#›</a:t>
            </a:fld>
            <a:endParaRPr lang="en-CA"/>
          </a:p>
        </p:txBody>
      </p:sp>
    </p:spTree>
    <p:extLst>
      <p:ext uri="{BB962C8B-B14F-4D97-AF65-F5344CB8AC3E}">
        <p14:creationId xmlns:p14="http://schemas.microsoft.com/office/powerpoint/2010/main" val="2788682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6E97C-7D18-4B1C-92CD-910384580A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228114EF-8FDA-47BC-A9E2-C99FF1BE45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54E13F57-B1EC-43A6-9543-FEED3D5CA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627386-53B7-4F8A-A595-321492F0C637}"/>
              </a:ext>
            </a:extLst>
          </p:cNvPr>
          <p:cNvSpPr>
            <a:spLocks noGrp="1"/>
          </p:cNvSpPr>
          <p:nvPr>
            <p:ph type="dt" sz="half" idx="10"/>
          </p:nvPr>
        </p:nvSpPr>
        <p:spPr/>
        <p:txBody>
          <a:bodyPr/>
          <a:lstStyle/>
          <a:p>
            <a:fld id="{7DB39C70-3C6F-4ECA-96B0-02D268542339}" type="datetimeFigureOut">
              <a:rPr lang="en-CA" smtClean="0"/>
              <a:t>12/10/2019</a:t>
            </a:fld>
            <a:endParaRPr lang="en-CA"/>
          </a:p>
        </p:txBody>
      </p:sp>
      <p:sp>
        <p:nvSpPr>
          <p:cNvPr id="6" name="Footer Placeholder 5">
            <a:extLst>
              <a:ext uri="{FF2B5EF4-FFF2-40B4-BE49-F238E27FC236}">
                <a16:creationId xmlns:a16="http://schemas.microsoft.com/office/drawing/2014/main" id="{8AECD599-2A26-486B-BD54-5D891DF983A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F3ACD31E-1763-43A0-B1F8-6C06B5D4E455}"/>
              </a:ext>
            </a:extLst>
          </p:cNvPr>
          <p:cNvSpPr>
            <a:spLocks noGrp="1"/>
          </p:cNvSpPr>
          <p:nvPr>
            <p:ph type="sldNum" sz="quarter" idx="12"/>
          </p:nvPr>
        </p:nvSpPr>
        <p:spPr/>
        <p:txBody>
          <a:bodyPr/>
          <a:lstStyle/>
          <a:p>
            <a:fld id="{3CA0DCEF-493A-4A00-95BA-94AA766B1B45}" type="slidenum">
              <a:rPr lang="en-CA" smtClean="0"/>
              <a:t>‹#›</a:t>
            </a:fld>
            <a:endParaRPr lang="en-CA"/>
          </a:p>
        </p:txBody>
      </p:sp>
    </p:spTree>
    <p:extLst>
      <p:ext uri="{BB962C8B-B14F-4D97-AF65-F5344CB8AC3E}">
        <p14:creationId xmlns:p14="http://schemas.microsoft.com/office/powerpoint/2010/main" val="3974186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8108E-2FD4-4966-91C3-9898F4C152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33BF76ED-586D-44F0-8107-94DE164256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EFC6B342-748F-437F-BAFE-F61F9EB045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A813117-C30A-4A27-8571-F224058843AF}"/>
              </a:ext>
            </a:extLst>
          </p:cNvPr>
          <p:cNvSpPr>
            <a:spLocks noGrp="1"/>
          </p:cNvSpPr>
          <p:nvPr>
            <p:ph type="dt" sz="half" idx="10"/>
          </p:nvPr>
        </p:nvSpPr>
        <p:spPr/>
        <p:txBody>
          <a:bodyPr/>
          <a:lstStyle/>
          <a:p>
            <a:fld id="{7DB39C70-3C6F-4ECA-96B0-02D268542339}" type="datetimeFigureOut">
              <a:rPr lang="en-CA" smtClean="0"/>
              <a:t>12/10/2019</a:t>
            </a:fld>
            <a:endParaRPr lang="en-CA"/>
          </a:p>
        </p:txBody>
      </p:sp>
      <p:sp>
        <p:nvSpPr>
          <p:cNvPr id="6" name="Footer Placeholder 5">
            <a:extLst>
              <a:ext uri="{FF2B5EF4-FFF2-40B4-BE49-F238E27FC236}">
                <a16:creationId xmlns:a16="http://schemas.microsoft.com/office/drawing/2014/main" id="{5C85221A-89EF-45D2-9E24-D1693CD22F6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08E521D6-94FE-4874-BFFE-9833434FD5EB}"/>
              </a:ext>
            </a:extLst>
          </p:cNvPr>
          <p:cNvSpPr>
            <a:spLocks noGrp="1"/>
          </p:cNvSpPr>
          <p:nvPr>
            <p:ph type="sldNum" sz="quarter" idx="12"/>
          </p:nvPr>
        </p:nvSpPr>
        <p:spPr/>
        <p:txBody>
          <a:bodyPr/>
          <a:lstStyle/>
          <a:p>
            <a:fld id="{3CA0DCEF-493A-4A00-95BA-94AA766B1B45}" type="slidenum">
              <a:rPr lang="en-CA" smtClean="0"/>
              <a:t>‹#›</a:t>
            </a:fld>
            <a:endParaRPr lang="en-CA"/>
          </a:p>
        </p:txBody>
      </p:sp>
    </p:spTree>
    <p:extLst>
      <p:ext uri="{BB962C8B-B14F-4D97-AF65-F5344CB8AC3E}">
        <p14:creationId xmlns:p14="http://schemas.microsoft.com/office/powerpoint/2010/main" val="4237517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5A5F74-E34D-48F7-999D-F54D6299FD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742C12F7-D077-467A-BCCB-50730B09C0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9C6C644-47FA-49DA-A00C-D7B415136D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B39C70-3C6F-4ECA-96B0-02D268542339}" type="datetimeFigureOut">
              <a:rPr lang="en-CA" smtClean="0"/>
              <a:t>12/10/2019</a:t>
            </a:fld>
            <a:endParaRPr lang="en-CA"/>
          </a:p>
        </p:txBody>
      </p:sp>
      <p:sp>
        <p:nvSpPr>
          <p:cNvPr id="5" name="Footer Placeholder 4">
            <a:extLst>
              <a:ext uri="{FF2B5EF4-FFF2-40B4-BE49-F238E27FC236}">
                <a16:creationId xmlns:a16="http://schemas.microsoft.com/office/drawing/2014/main" id="{8BE3603E-E13D-4FD0-AC58-D9583AD81A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872962E0-F7BA-4D10-82A6-53D3058A78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A0DCEF-493A-4A00-95BA-94AA766B1B45}" type="slidenum">
              <a:rPr lang="en-CA" smtClean="0"/>
              <a:t>‹#›</a:t>
            </a:fld>
            <a:endParaRPr lang="en-CA"/>
          </a:p>
        </p:txBody>
      </p:sp>
    </p:spTree>
    <p:extLst>
      <p:ext uri="{BB962C8B-B14F-4D97-AF65-F5344CB8AC3E}">
        <p14:creationId xmlns:p14="http://schemas.microsoft.com/office/powerpoint/2010/main" val="1501220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brunswickex@gnb.c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6166708-AC23-4D56-94D4-8183B04CF6AB}"/>
              </a:ext>
            </a:extLst>
          </p:cNvPr>
          <p:cNvSpPr>
            <a:spLocks noGrp="1"/>
          </p:cNvSpPr>
          <p:nvPr>
            <p:ph type="subTitle" idx="1"/>
          </p:nvPr>
        </p:nvSpPr>
        <p:spPr>
          <a:xfrm>
            <a:off x="1408652" y="3828542"/>
            <a:ext cx="9144000" cy="2622592"/>
          </a:xfrm>
        </p:spPr>
        <p:txBody>
          <a:bodyPr>
            <a:normAutofit lnSpcReduction="10000"/>
          </a:bodyPr>
          <a:lstStyle/>
          <a:p>
            <a:r>
              <a:rPr lang="en-CA" sz="3600" dirty="0"/>
              <a:t>Exercise Confirmation </a:t>
            </a:r>
          </a:p>
          <a:p>
            <a:r>
              <a:rPr lang="en-CA" sz="3600" dirty="0"/>
              <a:t>and Objective Surveys </a:t>
            </a:r>
          </a:p>
          <a:p>
            <a:endParaRPr lang="en-CA" sz="3600" dirty="0"/>
          </a:p>
          <a:p>
            <a:pPr algn="l"/>
            <a:r>
              <a:rPr lang="en-CA" dirty="0"/>
              <a:t>Lieutenant Commander Pete Gallant</a:t>
            </a:r>
          </a:p>
          <a:p>
            <a:pPr algn="l"/>
            <a:r>
              <a:rPr lang="en-CA" dirty="0"/>
              <a:t>Joint Task Force Atlantic</a:t>
            </a:r>
          </a:p>
        </p:txBody>
      </p:sp>
      <p:pic>
        <p:nvPicPr>
          <p:cNvPr id="4" name="Picture 3" descr="A close up of a logo&#10;&#10;Description generated with very high confidence">
            <a:extLst>
              <a:ext uri="{FF2B5EF4-FFF2-40B4-BE49-F238E27FC236}">
                <a16:creationId xmlns:a16="http://schemas.microsoft.com/office/drawing/2014/main" id="{1D775413-9D85-48F9-9A7D-D36F1CBCB5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9652" y="1094419"/>
            <a:ext cx="8763000" cy="2334581"/>
          </a:xfrm>
          <a:prstGeom prst="rect">
            <a:avLst/>
          </a:prstGeom>
        </p:spPr>
      </p:pic>
    </p:spTree>
    <p:extLst>
      <p:ext uri="{BB962C8B-B14F-4D97-AF65-F5344CB8AC3E}">
        <p14:creationId xmlns:p14="http://schemas.microsoft.com/office/powerpoint/2010/main" val="817554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75F8BB-1FB5-4E29-A43B-70A18C828DCC}"/>
              </a:ext>
            </a:extLst>
          </p:cNvPr>
          <p:cNvSpPr>
            <a:spLocks noGrp="1"/>
          </p:cNvSpPr>
          <p:nvPr>
            <p:ph idx="1"/>
          </p:nvPr>
        </p:nvSpPr>
        <p:spPr>
          <a:xfrm>
            <a:off x="1024156" y="2404209"/>
            <a:ext cx="9908097" cy="4453791"/>
          </a:xfrm>
        </p:spPr>
        <p:txBody>
          <a:bodyPr>
            <a:normAutofit/>
          </a:bodyPr>
          <a:lstStyle/>
          <a:p>
            <a:r>
              <a:rPr lang="en-CA" dirty="0"/>
              <a:t>Questionnaire will be used to help guide the development of the exercise to meet the objectives of each participating organization. </a:t>
            </a:r>
          </a:p>
          <a:p>
            <a:r>
              <a:rPr lang="en-CA" dirty="0"/>
              <a:t>The results of this questionnaire will also assist the Exercise Design Team (EDT) in identifying and resolving any conflicting requirements early in the planning stage. </a:t>
            </a:r>
          </a:p>
          <a:p>
            <a:r>
              <a:rPr lang="en-CA" dirty="0"/>
              <a:t>Completion of this questionnaire also serves as your organization’s confirmation of participation in Exercise BRUNSWICK CHARLIE 2020.</a:t>
            </a:r>
          </a:p>
          <a:p>
            <a:r>
              <a:rPr lang="en-CA" dirty="0"/>
              <a:t> Please send completed questionnaires to Exercise Control via email to: </a:t>
            </a:r>
            <a:r>
              <a:rPr lang="en-CA" u="sng" dirty="0">
                <a:hlinkClick r:id="rId3"/>
              </a:rPr>
              <a:t>brunswickex@gnb.ca</a:t>
            </a:r>
            <a:endParaRPr lang="en-CA" u="sng" dirty="0"/>
          </a:p>
          <a:p>
            <a:pPr marL="0" indent="0">
              <a:buNone/>
            </a:pPr>
            <a:endParaRPr lang="en-CA" dirty="0"/>
          </a:p>
        </p:txBody>
      </p:sp>
      <p:pic>
        <p:nvPicPr>
          <p:cNvPr id="4" name="Picture 3" descr="A close up of a logo&#10;&#10;Description generated with very high confidence">
            <a:extLst>
              <a:ext uri="{FF2B5EF4-FFF2-40B4-BE49-F238E27FC236}">
                <a16:creationId xmlns:a16="http://schemas.microsoft.com/office/drawing/2014/main" id="{39D28F3C-A10F-47FD-8A45-30E5BD5E2B3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5149680" cy="1371944"/>
          </a:xfrm>
          <a:prstGeom prst="rect">
            <a:avLst/>
          </a:prstGeom>
        </p:spPr>
      </p:pic>
      <p:sp>
        <p:nvSpPr>
          <p:cNvPr id="5" name="TextBox 4">
            <a:extLst>
              <a:ext uri="{FF2B5EF4-FFF2-40B4-BE49-F238E27FC236}">
                <a16:creationId xmlns:a16="http://schemas.microsoft.com/office/drawing/2014/main" id="{48609865-26A0-4E5E-BAE9-6611D67DE2F3}"/>
              </a:ext>
            </a:extLst>
          </p:cNvPr>
          <p:cNvSpPr txBox="1"/>
          <p:nvPr/>
        </p:nvSpPr>
        <p:spPr>
          <a:xfrm>
            <a:off x="838200" y="1456293"/>
            <a:ext cx="10515599" cy="646331"/>
          </a:xfrm>
          <a:prstGeom prst="rect">
            <a:avLst/>
          </a:prstGeom>
          <a:noFill/>
        </p:spPr>
        <p:txBody>
          <a:bodyPr wrap="square" rtlCol="0">
            <a:spAutoFit/>
          </a:bodyPr>
          <a:lstStyle/>
          <a:p>
            <a:pPr algn="ctr"/>
            <a:r>
              <a:rPr lang="en-CA" sz="3600" b="1" dirty="0"/>
              <a:t>Questionnaire and Confirmation of Participation</a:t>
            </a:r>
          </a:p>
        </p:txBody>
      </p:sp>
    </p:spTree>
    <p:extLst>
      <p:ext uri="{BB962C8B-B14F-4D97-AF65-F5344CB8AC3E}">
        <p14:creationId xmlns:p14="http://schemas.microsoft.com/office/powerpoint/2010/main" val="682282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generated with very high confidence">
            <a:extLst>
              <a:ext uri="{FF2B5EF4-FFF2-40B4-BE49-F238E27FC236}">
                <a16:creationId xmlns:a16="http://schemas.microsoft.com/office/drawing/2014/main" id="{BAE1A837-8327-410E-AC69-BC1513A1053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5149680" cy="1371944"/>
          </a:xfrm>
          <a:prstGeom prst="rect">
            <a:avLst/>
          </a:prstGeom>
        </p:spPr>
      </p:pic>
      <p:graphicFrame>
        <p:nvGraphicFramePr>
          <p:cNvPr id="5" name="Table 4">
            <a:extLst>
              <a:ext uri="{FF2B5EF4-FFF2-40B4-BE49-F238E27FC236}">
                <a16:creationId xmlns:a16="http://schemas.microsoft.com/office/drawing/2014/main" id="{10068B26-6219-4F85-9336-9DD5F7C4E9C1}"/>
              </a:ext>
            </a:extLst>
          </p:cNvPr>
          <p:cNvGraphicFramePr>
            <a:graphicFrameLocks noGrp="1"/>
          </p:cNvGraphicFramePr>
          <p:nvPr>
            <p:extLst>
              <p:ext uri="{D42A27DB-BD31-4B8C-83A1-F6EECF244321}">
                <p14:modId xmlns:p14="http://schemas.microsoft.com/office/powerpoint/2010/main" val="4041302477"/>
              </p:ext>
            </p:extLst>
          </p:nvPr>
        </p:nvGraphicFramePr>
        <p:xfrm>
          <a:off x="780176" y="1963024"/>
          <a:ext cx="10771464" cy="4773323"/>
        </p:xfrm>
        <a:graphic>
          <a:graphicData uri="http://schemas.openxmlformats.org/drawingml/2006/table">
            <a:tbl>
              <a:tblPr firstRow="1" firstCol="1" bandRow="1"/>
              <a:tblGrid>
                <a:gridCol w="2689986">
                  <a:extLst>
                    <a:ext uri="{9D8B030D-6E8A-4147-A177-3AD203B41FA5}">
                      <a16:colId xmlns:a16="http://schemas.microsoft.com/office/drawing/2014/main" val="2546012759"/>
                    </a:ext>
                  </a:extLst>
                </a:gridCol>
                <a:gridCol w="8081478">
                  <a:extLst>
                    <a:ext uri="{9D8B030D-6E8A-4147-A177-3AD203B41FA5}">
                      <a16:colId xmlns:a16="http://schemas.microsoft.com/office/drawing/2014/main" val="2976051128"/>
                    </a:ext>
                  </a:extLst>
                </a:gridCol>
              </a:tblGrid>
              <a:tr h="250181">
                <a:tc gridSpan="2">
                  <a:txBody>
                    <a:bodyPr/>
                    <a:lstStyle/>
                    <a:p>
                      <a:pPr marL="0" marR="0" algn="ctr">
                        <a:lnSpc>
                          <a:spcPct val="107000"/>
                        </a:lnSpc>
                        <a:spcBef>
                          <a:spcPts val="0"/>
                        </a:spcBef>
                        <a:spcAft>
                          <a:spcPts val="0"/>
                        </a:spcAft>
                      </a:pPr>
                      <a:r>
                        <a:rPr lang="en-CA" sz="1100" b="1" dirty="0">
                          <a:solidFill>
                            <a:srgbClr val="FFFFFF"/>
                          </a:solidFill>
                          <a:effectLst/>
                          <a:latin typeface="Segoe UI" panose="020B0502040204020203" pitchFamily="34" charset="0"/>
                          <a:ea typeface="Calibri" panose="020F0502020204030204" pitchFamily="34" charset="0"/>
                        </a:rPr>
                        <a:t>Organization</a:t>
                      </a:r>
                      <a:endParaRPr lang="en-CA" sz="1100" dirty="0">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hMerge="1">
                  <a:txBody>
                    <a:bodyPr/>
                    <a:lstStyle/>
                    <a:p>
                      <a:endParaRPr lang="en-CA"/>
                    </a:p>
                  </a:txBody>
                  <a:tcPr/>
                </a:tc>
                <a:extLst>
                  <a:ext uri="{0D108BD9-81ED-4DB2-BD59-A6C34878D82A}">
                    <a16:rowId xmlns:a16="http://schemas.microsoft.com/office/drawing/2014/main" val="3309625206"/>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Organization Name: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dirty="0">
                          <a:effectLst/>
                          <a:latin typeface="Segoe UI" panose="020B0502040204020203" pitchFamily="34" charset="0"/>
                          <a:ea typeface="Calibri" panose="020F0502020204030204" pitchFamily="34" charset="0"/>
                        </a:rPr>
                        <a:t> </a:t>
                      </a:r>
                      <a:r>
                        <a:rPr lang="en-CA" sz="1100" b="1" dirty="0">
                          <a:solidFill>
                            <a:srgbClr val="FF0000"/>
                          </a:solidFill>
                          <a:effectLst/>
                          <a:latin typeface="Segoe UI" panose="020B0502040204020203" pitchFamily="34" charset="0"/>
                          <a:ea typeface="Calibri" panose="020F0502020204030204" pitchFamily="34" charset="0"/>
                        </a:rPr>
                        <a:t>Canadian Armed Forces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2672963"/>
                  </a:ext>
                </a:extLst>
              </a:tr>
              <a:tr h="520246">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Branch or Division, if appropriate: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dirty="0">
                          <a:effectLst/>
                          <a:latin typeface="Segoe UI" panose="020B0502040204020203" pitchFamily="34" charset="0"/>
                          <a:ea typeface="Calibri" panose="020F0502020204030204" pitchFamily="34" charset="0"/>
                        </a:rPr>
                        <a:t> </a:t>
                      </a:r>
                    </a:p>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Joint Task Force Atlantic (JTFA)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4591358"/>
                  </a:ext>
                </a:extLst>
              </a:tr>
              <a:tr h="250181">
                <a:tc gridSpan="2">
                  <a:txBody>
                    <a:bodyPr/>
                    <a:lstStyle/>
                    <a:p>
                      <a:pPr marL="0" marR="0" algn="ctr">
                        <a:lnSpc>
                          <a:spcPct val="107000"/>
                        </a:lnSpc>
                        <a:spcBef>
                          <a:spcPts val="0"/>
                        </a:spcBef>
                        <a:spcAft>
                          <a:spcPts val="0"/>
                        </a:spcAft>
                      </a:pPr>
                      <a:r>
                        <a:rPr lang="en-CA" sz="1100" b="1" dirty="0">
                          <a:solidFill>
                            <a:srgbClr val="FFFFFF"/>
                          </a:solidFill>
                          <a:effectLst/>
                          <a:latin typeface="Segoe UI" panose="020B0502040204020203" pitchFamily="34" charset="0"/>
                          <a:ea typeface="Calibri" panose="020F0502020204030204" pitchFamily="34" charset="0"/>
                        </a:rPr>
                        <a:t>Primary Point of Contact</a:t>
                      </a:r>
                      <a:endParaRPr lang="en-CA" sz="1100" b="1" dirty="0">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hMerge="1">
                  <a:txBody>
                    <a:bodyPr/>
                    <a:lstStyle/>
                    <a:p>
                      <a:endParaRPr lang="en-CA"/>
                    </a:p>
                  </a:txBody>
                  <a:tcPr/>
                </a:tc>
                <a:extLst>
                  <a:ext uri="{0D108BD9-81ED-4DB2-BD59-A6C34878D82A}">
                    <a16:rowId xmlns:a16="http://schemas.microsoft.com/office/drawing/2014/main" val="227093331"/>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Name: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LCdr Pete Gallant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9522148"/>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Position: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NB Provincial Liaison Officer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7006809"/>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Phone Number: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506 292 0581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8427581"/>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Email: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Peter.Gallant@forces.gc.ca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1921851"/>
                  </a:ext>
                </a:extLst>
              </a:tr>
              <a:tr h="250181">
                <a:tc gridSpan="2">
                  <a:txBody>
                    <a:bodyPr/>
                    <a:lstStyle/>
                    <a:p>
                      <a:pPr marL="0" marR="0" algn="ctr">
                        <a:lnSpc>
                          <a:spcPct val="107000"/>
                        </a:lnSpc>
                        <a:spcBef>
                          <a:spcPts val="0"/>
                        </a:spcBef>
                        <a:spcAft>
                          <a:spcPts val="0"/>
                        </a:spcAft>
                      </a:pPr>
                      <a:r>
                        <a:rPr lang="en-CA" sz="1100" b="1" dirty="0">
                          <a:solidFill>
                            <a:srgbClr val="FFFFFF"/>
                          </a:solidFill>
                          <a:effectLst/>
                          <a:latin typeface="Segoe UI" panose="020B0502040204020203" pitchFamily="34" charset="0"/>
                          <a:ea typeface="Calibri" panose="020F0502020204030204" pitchFamily="34" charset="0"/>
                        </a:rPr>
                        <a:t>Secondary Point of Contact</a:t>
                      </a:r>
                      <a:endParaRPr lang="en-CA" sz="1100" b="1" dirty="0">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hMerge="1">
                  <a:txBody>
                    <a:bodyPr/>
                    <a:lstStyle/>
                    <a:p>
                      <a:endParaRPr lang="en-CA"/>
                    </a:p>
                  </a:txBody>
                  <a:tcPr/>
                </a:tc>
                <a:extLst>
                  <a:ext uri="{0D108BD9-81ED-4DB2-BD59-A6C34878D82A}">
                    <a16:rowId xmlns:a16="http://schemas.microsoft.com/office/drawing/2014/main" val="646684951"/>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Name: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Captain Adam Gorman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4952876"/>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Position: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JTFA Exercise Lead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0848098"/>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Phone Number: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902 427 1112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5532863"/>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Email: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Adam.Gorman2@forces.gc.ca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6557640"/>
                  </a:ext>
                </a:extLst>
              </a:tr>
              <a:tr h="250181">
                <a:tc gridSpan="2">
                  <a:txBody>
                    <a:bodyPr/>
                    <a:lstStyle/>
                    <a:p>
                      <a:pPr marL="0" marR="0" algn="ctr">
                        <a:lnSpc>
                          <a:spcPct val="107000"/>
                        </a:lnSpc>
                        <a:spcBef>
                          <a:spcPts val="0"/>
                        </a:spcBef>
                        <a:spcAft>
                          <a:spcPts val="0"/>
                        </a:spcAft>
                      </a:pPr>
                      <a:r>
                        <a:rPr lang="en-CA" sz="1100" b="1" dirty="0">
                          <a:solidFill>
                            <a:srgbClr val="FFFFFF"/>
                          </a:solidFill>
                          <a:effectLst/>
                          <a:latin typeface="Segoe UI" panose="020B0502040204020203" pitchFamily="34" charset="0"/>
                          <a:ea typeface="Calibri" panose="020F0502020204030204" pitchFamily="34" charset="0"/>
                        </a:rPr>
                        <a:t>Communications Point of Contact (if different from above)</a:t>
                      </a:r>
                      <a:endParaRPr lang="en-CA" sz="1100" b="1" dirty="0">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hMerge="1">
                  <a:txBody>
                    <a:bodyPr/>
                    <a:lstStyle/>
                    <a:p>
                      <a:endParaRPr lang="en-CA"/>
                    </a:p>
                  </a:txBody>
                  <a:tcPr/>
                </a:tc>
                <a:extLst>
                  <a:ext uri="{0D108BD9-81ED-4DB2-BD59-A6C34878D82A}">
                    <a16:rowId xmlns:a16="http://schemas.microsoft.com/office/drawing/2014/main" val="4024084209"/>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Name: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1413727"/>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Position: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6156729"/>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Phone Number: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5116651"/>
                  </a:ext>
                </a:extLst>
              </a:tr>
              <a:tr h="250181">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Email: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dirty="0">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2524055"/>
                  </a:ext>
                </a:extLst>
              </a:tr>
            </a:tbl>
          </a:graphicData>
        </a:graphic>
      </p:graphicFrame>
      <p:sp>
        <p:nvSpPr>
          <p:cNvPr id="6" name="Rectangle 5">
            <a:extLst>
              <a:ext uri="{FF2B5EF4-FFF2-40B4-BE49-F238E27FC236}">
                <a16:creationId xmlns:a16="http://schemas.microsoft.com/office/drawing/2014/main" id="{EA442E73-D887-4AB9-BF84-6791E5A22CBA}"/>
              </a:ext>
            </a:extLst>
          </p:cNvPr>
          <p:cNvSpPr/>
          <p:nvPr/>
        </p:nvSpPr>
        <p:spPr>
          <a:xfrm>
            <a:off x="780176" y="1371944"/>
            <a:ext cx="2715808" cy="383503"/>
          </a:xfrm>
          <a:prstGeom prst="rect">
            <a:avLst/>
          </a:prstGeom>
        </p:spPr>
        <p:txBody>
          <a:bodyPr wrap="none">
            <a:spAutoFit/>
          </a:bodyPr>
          <a:lstStyle/>
          <a:p>
            <a:pPr marR="0" lvl="0">
              <a:lnSpc>
                <a:spcPct val="115000"/>
              </a:lnSpc>
              <a:spcBef>
                <a:spcPts val="0"/>
              </a:spcBef>
              <a:spcAft>
                <a:spcPts val="0"/>
              </a:spcAft>
              <a:tabLst>
                <a:tab pos="3554095" algn="l"/>
              </a:tabLst>
            </a:pPr>
            <a:r>
              <a:rPr lang="en-US" b="1" kern="0" dirty="0">
                <a:solidFill>
                  <a:srgbClr val="211D54"/>
                </a:solidFill>
                <a:latin typeface="Segoe UI" panose="020B0502040204020203" pitchFamily="34" charset="0"/>
                <a:ea typeface="Calibri" panose="020F0502020204030204" pitchFamily="34" charset="0"/>
              </a:rPr>
              <a:t>2.  Contact Information</a:t>
            </a:r>
            <a:endParaRPr lang="en-CA" b="1" kern="0" dirty="0">
              <a:solidFill>
                <a:srgbClr val="211D54"/>
              </a:solidFill>
              <a:latin typeface="Segoe UI" panose="020B0502040204020203" pitchFamily="34" charset="0"/>
              <a:ea typeface="Calibri" panose="020F0502020204030204" pitchFamily="34" charset="0"/>
            </a:endParaRPr>
          </a:p>
        </p:txBody>
      </p:sp>
    </p:spTree>
    <p:extLst>
      <p:ext uri="{BB962C8B-B14F-4D97-AF65-F5344CB8AC3E}">
        <p14:creationId xmlns:p14="http://schemas.microsoft.com/office/powerpoint/2010/main" val="1288349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generated with very high confidence">
            <a:extLst>
              <a:ext uri="{FF2B5EF4-FFF2-40B4-BE49-F238E27FC236}">
                <a16:creationId xmlns:a16="http://schemas.microsoft.com/office/drawing/2014/main" id="{BAE1A837-8327-410E-AC69-BC1513A1053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5149680" cy="1371944"/>
          </a:xfrm>
          <a:prstGeom prst="rect">
            <a:avLst/>
          </a:prstGeom>
        </p:spPr>
      </p:pic>
      <p:graphicFrame>
        <p:nvGraphicFramePr>
          <p:cNvPr id="2" name="Table 1">
            <a:extLst>
              <a:ext uri="{FF2B5EF4-FFF2-40B4-BE49-F238E27FC236}">
                <a16:creationId xmlns:a16="http://schemas.microsoft.com/office/drawing/2014/main" id="{4D2714F0-471C-49C1-99BB-6E936029FB8B}"/>
              </a:ext>
            </a:extLst>
          </p:cNvPr>
          <p:cNvGraphicFramePr>
            <a:graphicFrameLocks noGrp="1"/>
          </p:cNvGraphicFramePr>
          <p:nvPr>
            <p:extLst>
              <p:ext uri="{D42A27DB-BD31-4B8C-83A1-F6EECF244321}">
                <p14:modId xmlns:p14="http://schemas.microsoft.com/office/powerpoint/2010/main" val="57672604"/>
              </p:ext>
            </p:extLst>
          </p:nvPr>
        </p:nvGraphicFramePr>
        <p:xfrm>
          <a:off x="562062" y="2004811"/>
          <a:ext cx="10947632" cy="2021902"/>
        </p:xfrm>
        <a:graphic>
          <a:graphicData uri="http://schemas.openxmlformats.org/drawingml/2006/table">
            <a:tbl>
              <a:tblPr firstRow="1" firstCol="1" bandRow="1"/>
              <a:tblGrid>
                <a:gridCol w="1037835">
                  <a:extLst>
                    <a:ext uri="{9D8B030D-6E8A-4147-A177-3AD203B41FA5}">
                      <a16:colId xmlns:a16="http://schemas.microsoft.com/office/drawing/2014/main" val="2746918032"/>
                    </a:ext>
                  </a:extLst>
                </a:gridCol>
                <a:gridCol w="9909797">
                  <a:extLst>
                    <a:ext uri="{9D8B030D-6E8A-4147-A177-3AD203B41FA5}">
                      <a16:colId xmlns:a16="http://schemas.microsoft.com/office/drawing/2014/main" val="702973811"/>
                    </a:ext>
                  </a:extLst>
                </a:gridCol>
              </a:tblGrid>
              <a:tr h="312967">
                <a:tc gridSpan="2">
                  <a:txBody>
                    <a:bodyPr/>
                    <a:lstStyle/>
                    <a:p>
                      <a:pPr marL="0" marR="0" algn="ctr">
                        <a:lnSpc>
                          <a:spcPct val="107000"/>
                        </a:lnSpc>
                        <a:spcBef>
                          <a:spcPts val="0"/>
                        </a:spcBef>
                        <a:spcAft>
                          <a:spcPts val="0"/>
                        </a:spcAft>
                      </a:pPr>
                      <a:r>
                        <a:rPr lang="en-CA" sz="1100" b="1">
                          <a:solidFill>
                            <a:srgbClr val="FFFFFF"/>
                          </a:solidFill>
                          <a:effectLst/>
                          <a:latin typeface="Segoe UI" panose="020B0502040204020203" pitchFamily="34" charset="0"/>
                          <a:ea typeface="Calibri" panose="020F0502020204030204" pitchFamily="34" charset="0"/>
                        </a:rPr>
                        <a:t> Objectives</a:t>
                      </a:r>
                      <a:endParaRPr lang="en-CA" sz="1100">
                        <a:effectLst/>
                        <a:latin typeface="Segoe UI" panose="020B0502040204020203" pitchFamily="34" charset="0"/>
                        <a:ea typeface="Calibri" panose="020F0502020204030204" pitchFamily="34" charset="0"/>
                      </a:endParaRPr>
                    </a:p>
                  </a:txBody>
                  <a:tcPr marL="67928" marR="679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hMerge="1">
                  <a:txBody>
                    <a:bodyPr/>
                    <a:lstStyle/>
                    <a:p>
                      <a:endParaRPr lang="en-CA"/>
                    </a:p>
                  </a:txBody>
                  <a:tcPr/>
                </a:tc>
                <a:extLst>
                  <a:ext uri="{0D108BD9-81ED-4DB2-BD59-A6C34878D82A}">
                    <a16:rowId xmlns:a16="http://schemas.microsoft.com/office/drawing/2014/main" val="2990359686"/>
                  </a:ext>
                </a:extLst>
              </a:tr>
              <a:tr h="341787">
                <a:tc>
                  <a:txBody>
                    <a:bodyPr/>
                    <a:lstStyle/>
                    <a:p>
                      <a:pPr marL="342900" marR="0" lvl="0" indent="-342900">
                        <a:lnSpc>
                          <a:spcPct val="115000"/>
                        </a:lnSpc>
                        <a:spcBef>
                          <a:spcPts val="0"/>
                        </a:spcBef>
                        <a:spcAft>
                          <a:spcPts val="0"/>
                        </a:spcAft>
                        <a:buFont typeface="+mj-lt"/>
                        <a:buAutoNum type="arabicPeriod"/>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7928" marR="679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Activate Regional Liaison Officers (RLO)</a:t>
                      </a:r>
                    </a:p>
                  </a:txBody>
                  <a:tcPr marL="67928" marR="679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098316"/>
                  </a:ext>
                </a:extLst>
              </a:tr>
              <a:tr h="341787">
                <a:tc>
                  <a:txBody>
                    <a:bodyPr/>
                    <a:lstStyle/>
                    <a:p>
                      <a:pPr marL="0" marR="0" lvl="0" indent="0">
                        <a:lnSpc>
                          <a:spcPct val="115000"/>
                        </a:lnSpc>
                        <a:spcBef>
                          <a:spcPts val="0"/>
                        </a:spcBef>
                        <a:spcAft>
                          <a:spcPts val="0"/>
                        </a:spcAft>
                        <a:buFont typeface="+mj-lt"/>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2. </a:t>
                      </a:r>
                      <a:endParaRPr lang="en-C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7928" marR="679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Communications and info flow between NB EMO/JTFA/RLO/PLO</a:t>
                      </a:r>
                    </a:p>
                  </a:txBody>
                  <a:tcPr marL="67928" marR="679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9388300"/>
                  </a:ext>
                </a:extLst>
              </a:tr>
              <a:tr h="341787">
                <a:tc>
                  <a:txBody>
                    <a:bodyPr/>
                    <a:lstStyle/>
                    <a:p>
                      <a:pPr marL="0" marR="0" lvl="0" indent="0">
                        <a:lnSpc>
                          <a:spcPct val="115000"/>
                        </a:lnSpc>
                        <a:spcBef>
                          <a:spcPts val="0"/>
                        </a:spcBef>
                        <a:spcAft>
                          <a:spcPts val="0"/>
                        </a:spcAft>
                        <a:buFont typeface="+mj-lt"/>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3. </a:t>
                      </a:r>
                      <a:endParaRPr lang="en-C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7928" marR="679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Deployment of RLOs into PEOC and selected REOCs</a:t>
                      </a:r>
                    </a:p>
                  </a:txBody>
                  <a:tcPr marL="67928" marR="679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3986647"/>
                  </a:ext>
                </a:extLst>
              </a:tr>
              <a:tr h="341787">
                <a:tc>
                  <a:txBody>
                    <a:bodyPr/>
                    <a:lstStyle/>
                    <a:p>
                      <a:pPr marL="0" marR="0" lvl="0" indent="0">
                        <a:lnSpc>
                          <a:spcPct val="115000"/>
                        </a:lnSpc>
                        <a:spcBef>
                          <a:spcPts val="0"/>
                        </a:spcBef>
                        <a:spcAft>
                          <a:spcPts val="0"/>
                        </a:spcAft>
                        <a:buFont typeface="+mj-lt"/>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4. </a:t>
                      </a:r>
                      <a:endParaRPr lang="en-C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7928" marR="679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 Provide advice on Request for Assistance </a:t>
                      </a:r>
                    </a:p>
                  </a:txBody>
                  <a:tcPr marL="67928" marR="679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5606746"/>
                  </a:ext>
                </a:extLst>
              </a:tr>
              <a:tr h="341787">
                <a:tc>
                  <a:txBody>
                    <a:bodyPr/>
                    <a:lstStyle/>
                    <a:p>
                      <a:pPr marL="0" marR="0" lvl="0" indent="0">
                        <a:lnSpc>
                          <a:spcPct val="115000"/>
                        </a:lnSpc>
                        <a:spcBef>
                          <a:spcPts val="0"/>
                        </a:spcBef>
                        <a:spcAft>
                          <a:spcPts val="0"/>
                        </a:spcAft>
                        <a:buFont typeface="+mj-lt"/>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5. </a:t>
                      </a:r>
                      <a:endParaRPr lang="en-C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7928" marR="679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CA" sz="1100" dirty="0">
                          <a:effectLst/>
                          <a:latin typeface="Segoe UI" panose="020B0502040204020203" pitchFamily="34" charset="0"/>
                          <a:ea typeface="Calibri" panose="020F0502020204030204" pitchFamily="34" charset="0"/>
                        </a:rPr>
                        <a:t> </a:t>
                      </a:r>
                    </a:p>
                  </a:txBody>
                  <a:tcPr marL="67928" marR="679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8958327"/>
                  </a:ext>
                </a:extLst>
              </a:tr>
            </a:tbl>
          </a:graphicData>
        </a:graphic>
      </p:graphicFrame>
      <p:sp>
        <p:nvSpPr>
          <p:cNvPr id="3" name="Rectangle 2">
            <a:extLst>
              <a:ext uri="{FF2B5EF4-FFF2-40B4-BE49-F238E27FC236}">
                <a16:creationId xmlns:a16="http://schemas.microsoft.com/office/drawing/2014/main" id="{CB122266-1895-4B35-B898-27777C8FCB18}"/>
              </a:ext>
            </a:extLst>
          </p:cNvPr>
          <p:cNvSpPr/>
          <p:nvPr/>
        </p:nvSpPr>
        <p:spPr>
          <a:xfrm>
            <a:off x="503339" y="1371944"/>
            <a:ext cx="1633781" cy="383503"/>
          </a:xfrm>
          <a:prstGeom prst="rect">
            <a:avLst/>
          </a:prstGeom>
        </p:spPr>
        <p:txBody>
          <a:bodyPr wrap="none">
            <a:spAutoFit/>
          </a:bodyPr>
          <a:lstStyle/>
          <a:p>
            <a:pPr marR="0" lvl="0">
              <a:lnSpc>
                <a:spcPct val="115000"/>
              </a:lnSpc>
              <a:spcBef>
                <a:spcPts val="0"/>
              </a:spcBef>
              <a:spcAft>
                <a:spcPts val="0"/>
              </a:spcAft>
              <a:tabLst>
                <a:tab pos="3554095" algn="l"/>
              </a:tabLst>
            </a:pPr>
            <a:r>
              <a:rPr lang="en-US" b="1" kern="0" dirty="0">
                <a:solidFill>
                  <a:srgbClr val="211D54"/>
                </a:solidFill>
                <a:latin typeface="Segoe UI" panose="020B0502040204020203" pitchFamily="34" charset="0"/>
                <a:ea typeface="Calibri" panose="020F0502020204030204" pitchFamily="34" charset="0"/>
              </a:rPr>
              <a:t>3.  Objectives</a:t>
            </a:r>
            <a:endParaRPr lang="en-CA" b="1" kern="0" dirty="0">
              <a:solidFill>
                <a:srgbClr val="211D54"/>
              </a:solidFill>
              <a:latin typeface="Segoe UI" panose="020B0502040204020203" pitchFamily="34" charset="0"/>
              <a:ea typeface="Calibri" panose="020F0502020204030204" pitchFamily="34" charset="0"/>
            </a:endParaRPr>
          </a:p>
        </p:txBody>
      </p:sp>
    </p:spTree>
    <p:extLst>
      <p:ext uri="{BB962C8B-B14F-4D97-AF65-F5344CB8AC3E}">
        <p14:creationId xmlns:p14="http://schemas.microsoft.com/office/powerpoint/2010/main" val="458517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generated with very high confidence">
            <a:extLst>
              <a:ext uri="{FF2B5EF4-FFF2-40B4-BE49-F238E27FC236}">
                <a16:creationId xmlns:a16="http://schemas.microsoft.com/office/drawing/2014/main" id="{5474C7EB-A66B-4F68-A5DA-BBB816C18A1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5149680" cy="1371944"/>
          </a:xfrm>
          <a:prstGeom prst="rect">
            <a:avLst/>
          </a:prstGeom>
        </p:spPr>
      </p:pic>
      <p:graphicFrame>
        <p:nvGraphicFramePr>
          <p:cNvPr id="5" name="Table 4">
            <a:extLst>
              <a:ext uri="{FF2B5EF4-FFF2-40B4-BE49-F238E27FC236}">
                <a16:creationId xmlns:a16="http://schemas.microsoft.com/office/drawing/2014/main" id="{F4CEE52E-D2C0-41E5-BFFF-6F749B5267BD}"/>
              </a:ext>
            </a:extLst>
          </p:cNvPr>
          <p:cNvGraphicFramePr>
            <a:graphicFrameLocks noGrp="1"/>
          </p:cNvGraphicFramePr>
          <p:nvPr>
            <p:extLst>
              <p:ext uri="{D42A27DB-BD31-4B8C-83A1-F6EECF244321}">
                <p14:modId xmlns:p14="http://schemas.microsoft.com/office/powerpoint/2010/main" val="670792306"/>
              </p:ext>
            </p:extLst>
          </p:nvPr>
        </p:nvGraphicFramePr>
        <p:xfrm>
          <a:off x="486560" y="1941652"/>
          <a:ext cx="11123801" cy="1782247"/>
        </p:xfrm>
        <a:graphic>
          <a:graphicData uri="http://schemas.openxmlformats.org/drawingml/2006/table">
            <a:tbl>
              <a:tblPr firstRow="1" firstCol="1" bandRow="1"/>
              <a:tblGrid>
                <a:gridCol w="2329719">
                  <a:extLst>
                    <a:ext uri="{9D8B030D-6E8A-4147-A177-3AD203B41FA5}">
                      <a16:colId xmlns:a16="http://schemas.microsoft.com/office/drawing/2014/main" val="1416601453"/>
                    </a:ext>
                  </a:extLst>
                </a:gridCol>
                <a:gridCol w="1789558">
                  <a:extLst>
                    <a:ext uri="{9D8B030D-6E8A-4147-A177-3AD203B41FA5}">
                      <a16:colId xmlns:a16="http://schemas.microsoft.com/office/drawing/2014/main" val="2083563653"/>
                    </a:ext>
                  </a:extLst>
                </a:gridCol>
                <a:gridCol w="1789558">
                  <a:extLst>
                    <a:ext uri="{9D8B030D-6E8A-4147-A177-3AD203B41FA5}">
                      <a16:colId xmlns:a16="http://schemas.microsoft.com/office/drawing/2014/main" val="4086046003"/>
                    </a:ext>
                  </a:extLst>
                </a:gridCol>
                <a:gridCol w="1789558">
                  <a:extLst>
                    <a:ext uri="{9D8B030D-6E8A-4147-A177-3AD203B41FA5}">
                      <a16:colId xmlns:a16="http://schemas.microsoft.com/office/drawing/2014/main" val="2014417184"/>
                    </a:ext>
                  </a:extLst>
                </a:gridCol>
                <a:gridCol w="1712704">
                  <a:extLst>
                    <a:ext uri="{9D8B030D-6E8A-4147-A177-3AD203B41FA5}">
                      <a16:colId xmlns:a16="http://schemas.microsoft.com/office/drawing/2014/main" val="970013685"/>
                    </a:ext>
                  </a:extLst>
                </a:gridCol>
                <a:gridCol w="1712704">
                  <a:extLst>
                    <a:ext uri="{9D8B030D-6E8A-4147-A177-3AD203B41FA5}">
                      <a16:colId xmlns:a16="http://schemas.microsoft.com/office/drawing/2014/main" val="1168217634"/>
                    </a:ext>
                  </a:extLst>
                </a:gridCol>
              </a:tblGrid>
              <a:tr h="254157">
                <a:tc gridSpan="6">
                  <a:txBody>
                    <a:bodyPr/>
                    <a:lstStyle/>
                    <a:p>
                      <a:pPr marL="0" marR="0" algn="ctr">
                        <a:lnSpc>
                          <a:spcPct val="107000"/>
                        </a:lnSpc>
                        <a:spcBef>
                          <a:spcPts val="0"/>
                        </a:spcBef>
                        <a:spcAft>
                          <a:spcPts val="0"/>
                        </a:spcAft>
                      </a:pPr>
                      <a:r>
                        <a:rPr lang="en-CA" sz="1100" b="1" dirty="0">
                          <a:solidFill>
                            <a:srgbClr val="FFFFFF"/>
                          </a:solidFill>
                          <a:effectLst/>
                          <a:latin typeface="Segoe UI" panose="020B0502040204020203" pitchFamily="34" charset="0"/>
                          <a:ea typeface="Calibri" panose="020F0502020204030204" pitchFamily="34" charset="0"/>
                        </a:rPr>
                        <a:t>Exercise Availability</a:t>
                      </a:r>
                      <a:endParaRPr lang="en-CA" sz="1100" b="1" dirty="0">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4138997304"/>
                  </a:ext>
                </a:extLst>
              </a:tr>
              <a:tr h="502956">
                <a:tc gridSpan="2">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hMerge="1">
                  <a:txBody>
                    <a:bodyPr/>
                    <a:lstStyle/>
                    <a:p>
                      <a:endParaRPr lang="en-CA"/>
                    </a:p>
                  </a:txBody>
                  <a:tcPr/>
                </a:tc>
                <a:tc gridSpan="2">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Availability</a:t>
                      </a:r>
                    </a:p>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(Atlantic Time)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hMerge="1">
                  <a:txBody>
                    <a:bodyPr/>
                    <a:lstStyle/>
                    <a:p>
                      <a:endParaRPr lang="en-CA"/>
                    </a:p>
                  </a:txBody>
                  <a:tcPr/>
                </a:tc>
                <a:tc gridSpan="2">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If “Other”, indicate exercise window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hMerge="1">
                  <a:txBody>
                    <a:bodyPr/>
                    <a:lstStyle/>
                    <a:p>
                      <a:endParaRPr lang="en-CA"/>
                    </a:p>
                  </a:txBody>
                  <a:tcPr/>
                </a:tc>
                <a:extLst>
                  <a:ext uri="{0D108BD9-81ED-4DB2-BD59-A6C34878D82A}">
                    <a16:rowId xmlns:a16="http://schemas.microsoft.com/office/drawing/2014/main" val="593278945"/>
                  </a:ext>
                </a:extLst>
              </a:tr>
              <a:tr h="254157">
                <a:tc rowSpan="3">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Indicate your organization’s availability for the exercise.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0800 - 2000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Other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Start Time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End Time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extLst>
                  <a:ext uri="{0D108BD9-81ED-4DB2-BD59-A6C34878D82A}">
                    <a16:rowId xmlns:a16="http://schemas.microsoft.com/office/drawing/2014/main" val="3272678888"/>
                  </a:ext>
                </a:extLst>
              </a:tr>
              <a:tr h="254157">
                <a:tc vMerge="1">
                  <a:txBody>
                    <a:bodyPr/>
                    <a:lstStyle/>
                    <a:p>
                      <a:endParaRPr lang="en-CA"/>
                    </a:p>
                  </a:txBody>
                  <a:tcPr/>
                </a:tc>
                <a:tc>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X</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CA" sz="1100" b="1">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8303719"/>
                  </a:ext>
                </a:extLst>
              </a:tr>
              <a:tr h="516820">
                <a:tc vMerge="1">
                  <a:txBody>
                    <a:bodyPr/>
                    <a:lstStyle/>
                    <a:p>
                      <a:endParaRPr lang="en-CA"/>
                    </a:p>
                  </a:txBody>
                  <a:tcPr/>
                </a:tc>
                <a:tc gridSpan="5">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452824617"/>
                  </a:ext>
                </a:extLst>
              </a:tr>
            </a:tbl>
          </a:graphicData>
        </a:graphic>
      </p:graphicFrame>
      <p:graphicFrame>
        <p:nvGraphicFramePr>
          <p:cNvPr id="6" name="Table 5">
            <a:extLst>
              <a:ext uri="{FF2B5EF4-FFF2-40B4-BE49-F238E27FC236}">
                <a16:creationId xmlns:a16="http://schemas.microsoft.com/office/drawing/2014/main" id="{7744F79B-2904-4DB5-AE96-C2E346ABD744}"/>
              </a:ext>
            </a:extLst>
          </p:cNvPr>
          <p:cNvGraphicFramePr>
            <a:graphicFrameLocks noGrp="1"/>
          </p:cNvGraphicFramePr>
          <p:nvPr>
            <p:extLst>
              <p:ext uri="{D42A27DB-BD31-4B8C-83A1-F6EECF244321}">
                <p14:modId xmlns:p14="http://schemas.microsoft.com/office/powerpoint/2010/main" val="353071151"/>
              </p:ext>
            </p:extLst>
          </p:nvPr>
        </p:nvGraphicFramePr>
        <p:xfrm>
          <a:off x="486560" y="4098025"/>
          <a:ext cx="11123801" cy="1735404"/>
        </p:xfrm>
        <a:graphic>
          <a:graphicData uri="http://schemas.openxmlformats.org/drawingml/2006/table">
            <a:tbl>
              <a:tblPr firstRow="1" firstCol="1" bandRow="1"/>
              <a:tblGrid>
                <a:gridCol w="5409662">
                  <a:extLst>
                    <a:ext uri="{9D8B030D-6E8A-4147-A177-3AD203B41FA5}">
                      <a16:colId xmlns:a16="http://schemas.microsoft.com/office/drawing/2014/main" val="3119721361"/>
                    </a:ext>
                  </a:extLst>
                </a:gridCol>
                <a:gridCol w="1804765">
                  <a:extLst>
                    <a:ext uri="{9D8B030D-6E8A-4147-A177-3AD203B41FA5}">
                      <a16:colId xmlns:a16="http://schemas.microsoft.com/office/drawing/2014/main" val="2068701709"/>
                    </a:ext>
                  </a:extLst>
                </a:gridCol>
                <a:gridCol w="1202790">
                  <a:extLst>
                    <a:ext uri="{9D8B030D-6E8A-4147-A177-3AD203B41FA5}">
                      <a16:colId xmlns:a16="http://schemas.microsoft.com/office/drawing/2014/main" val="770191845"/>
                    </a:ext>
                  </a:extLst>
                </a:gridCol>
                <a:gridCol w="298688">
                  <a:extLst>
                    <a:ext uri="{9D8B030D-6E8A-4147-A177-3AD203B41FA5}">
                      <a16:colId xmlns:a16="http://schemas.microsoft.com/office/drawing/2014/main" val="760180213"/>
                    </a:ext>
                  </a:extLst>
                </a:gridCol>
                <a:gridCol w="1203948">
                  <a:extLst>
                    <a:ext uri="{9D8B030D-6E8A-4147-A177-3AD203B41FA5}">
                      <a16:colId xmlns:a16="http://schemas.microsoft.com/office/drawing/2014/main" val="858048065"/>
                    </a:ext>
                  </a:extLst>
                </a:gridCol>
                <a:gridCol w="1203948">
                  <a:extLst>
                    <a:ext uri="{9D8B030D-6E8A-4147-A177-3AD203B41FA5}">
                      <a16:colId xmlns:a16="http://schemas.microsoft.com/office/drawing/2014/main" val="3944794465"/>
                    </a:ext>
                  </a:extLst>
                </a:gridCol>
              </a:tblGrid>
              <a:tr h="178944">
                <a:tc gridSpan="6">
                  <a:txBody>
                    <a:bodyPr/>
                    <a:lstStyle/>
                    <a:p>
                      <a:pPr marL="0" marR="0" algn="ctr">
                        <a:lnSpc>
                          <a:spcPct val="107000"/>
                        </a:lnSpc>
                        <a:spcBef>
                          <a:spcPts val="0"/>
                        </a:spcBef>
                        <a:spcAft>
                          <a:spcPts val="0"/>
                        </a:spcAft>
                      </a:pPr>
                      <a:r>
                        <a:rPr lang="en-CA" sz="1100" b="1" dirty="0">
                          <a:solidFill>
                            <a:srgbClr val="FFFFFF"/>
                          </a:solidFill>
                          <a:effectLst/>
                          <a:latin typeface="Segoe UI" panose="020B0502040204020203" pitchFamily="34" charset="0"/>
                          <a:ea typeface="Calibri" panose="020F0502020204030204" pitchFamily="34" charset="0"/>
                        </a:rPr>
                        <a:t>EOC Activation</a:t>
                      </a:r>
                      <a:endParaRPr lang="en-CA" sz="1100" b="1" dirty="0">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201362822"/>
                  </a:ext>
                </a:extLst>
              </a:tr>
              <a:tr h="283766">
                <a:tc rowSpan="2">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Will your organization activate an Emergency Operations Centre (EOC) during the exercise?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Yes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hMerge="1">
                  <a:txBody>
                    <a:bodyPr/>
                    <a:lstStyle/>
                    <a:p>
                      <a:endParaRPr lang="en-CA"/>
                    </a:p>
                  </a:txBody>
                  <a:tcPr/>
                </a:tc>
                <a:tc gridSpan="3">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No</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575220621"/>
                  </a:ext>
                </a:extLst>
              </a:tr>
              <a:tr h="283766">
                <a:tc vMerge="1">
                  <a:txBody>
                    <a:bodyPr/>
                    <a:lstStyle/>
                    <a:p>
                      <a:endParaRPr lang="en-CA"/>
                    </a:p>
                  </a:txBody>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CA" sz="1100" b="1" dirty="0">
                          <a:solidFill>
                            <a:srgbClr val="FF0000"/>
                          </a:solidFill>
                          <a:effectLst/>
                          <a:latin typeface="Segoe UI" panose="020B0502040204020203" pitchFamily="34" charset="0"/>
                          <a:ea typeface="Calibri" panose="020F0502020204030204" pitchFamily="34" charset="0"/>
                        </a:rPr>
                        <a:t>X</a:t>
                      </a:r>
                    </a:p>
                    <a:p>
                      <a:pPr marL="0" marR="0" algn="ctr">
                        <a:lnSpc>
                          <a:spcPct val="107000"/>
                        </a:lnSpc>
                        <a:spcBef>
                          <a:spcPts val="0"/>
                        </a:spcBef>
                        <a:spcAft>
                          <a:spcPts val="0"/>
                        </a:spcAft>
                      </a:pPr>
                      <a:endParaRPr lang="en-CA" sz="1100" b="1" dirty="0">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gridSpan="3">
                  <a:txBody>
                    <a:bodyPr/>
                    <a:lstStyle/>
                    <a:p>
                      <a:pPr marL="0" marR="0" algn="ctr">
                        <a:lnSpc>
                          <a:spcPct val="107000"/>
                        </a:lnSpc>
                        <a:spcBef>
                          <a:spcPts val="0"/>
                        </a:spcBef>
                        <a:spcAft>
                          <a:spcPts val="0"/>
                        </a:spcAft>
                      </a:pPr>
                      <a:endParaRPr lang="en-CA" sz="1100" b="1" dirty="0">
                        <a:solidFill>
                          <a:srgbClr val="FF0000"/>
                        </a:solidFill>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441111317"/>
                  </a:ext>
                </a:extLst>
              </a:tr>
              <a:tr h="188037">
                <a:tc rowSpan="3">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If yes, to what level will your EOC be prepared to be activated?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gridSpan="2">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Full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hMerge="1">
                  <a:txBody>
                    <a:bodyPr/>
                    <a:lstStyle/>
                    <a:p>
                      <a:endParaRPr lang="en-CA"/>
                    </a:p>
                  </a:txBody>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Partial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extLst>
                  <a:ext uri="{0D108BD9-81ED-4DB2-BD59-A6C34878D82A}">
                    <a16:rowId xmlns:a16="http://schemas.microsoft.com/office/drawing/2014/main" val="2345104562"/>
                  </a:ext>
                </a:extLst>
              </a:tr>
              <a:tr h="188037">
                <a:tc vMerge="1">
                  <a:txBody>
                    <a:bodyPr/>
                    <a:lstStyle/>
                    <a:p>
                      <a:endParaRPr lang="en-CA"/>
                    </a:p>
                  </a:txBody>
                  <a:tcPr/>
                </a:tc>
                <a:tc>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07000"/>
                        </a:lnSpc>
                        <a:spcBef>
                          <a:spcPts val="0"/>
                        </a:spcBef>
                        <a:spcAft>
                          <a:spcPts val="0"/>
                        </a:spcAft>
                      </a:pPr>
                      <a:endParaRPr lang="en-CA" sz="1100" b="1">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0" marR="0" algn="ctr">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X</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CA" sz="1100" b="1">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3322487"/>
                  </a:ext>
                </a:extLst>
              </a:tr>
              <a:tr h="178944">
                <a:tc vMerge="1">
                  <a:txBody>
                    <a:bodyPr/>
                    <a:lstStyle/>
                    <a:p>
                      <a:endParaRPr lang="en-CA"/>
                    </a:p>
                  </a:txBody>
                  <a:tcPr/>
                </a:tc>
                <a:tc>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7625103"/>
                  </a:ext>
                </a:extLst>
              </a:tr>
              <a:tr h="372109">
                <a:tc>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Where is the EOC located that will be in play for the exercise? (provide address if possible)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 </a:t>
                      </a:r>
                      <a:r>
                        <a:rPr lang="en-CA" sz="1100" b="1" dirty="0">
                          <a:solidFill>
                            <a:srgbClr val="FF0000"/>
                          </a:solidFill>
                          <a:effectLst/>
                          <a:latin typeface="Segoe UI" panose="020B0502040204020203" pitchFamily="34" charset="0"/>
                          <a:ea typeface="Calibri" panose="020F0502020204030204" pitchFamily="34" charset="0"/>
                        </a:rPr>
                        <a:t>Halifax, NS  Building D201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713805339"/>
                  </a:ext>
                </a:extLst>
              </a:tr>
            </a:tbl>
          </a:graphicData>
        </a:graphic>
      </p:graphicFrame>
      <p:sp>
        <p:nvSpPr>
          <p:cNvPr id="7" name="Rectangle 6">
            <a:extLst>
              <a:ext uri="{FF2B5EF4-FFF2-40B4-BE49-F238E27FC236}">
                <a16:creationId xmlns:a16="http://schemas.microsoft.com/office/drawing/2014/main" id="{098162FD-3E34-4BA4-98E5-0D9EF0CF8942}"/>
              </a:ext>
            </a:extLst>
          </p:cNvPr>
          <p:cNvSpPr/>
          <p:nvPr/>
        </p:nvSpPr>
        <p:spPr>
          <a:xfrm>
            <a:off x="553672" y="1362566"/>
            <a:ext cx="1879041" cy="383503"/>
          </a:xfrm>
          <a:prstGeom prst="rect">
            <a:avLst/>
          </a:prstGeom>
        </p:spPr>
        <p:txBody>
          <a:bodyPr wrap="none">
            <a:spAutoFit/>
          </a:bodyPr>
          <a:lstStyle/>
          <a:p>
            <a:pPr marR="0" lvl="0">
              <a:lnSpc>
                <a:spcPct val="115000"/>
              </a:lnSpc>
              <a:spcBef>
                <a:spcPts val="0"/>
              </a:spcBef>
              <a:spcAft>
                <a:spcPts val="0"/>
              </a:spcAft>
              <a:tabLst>
                <a:tab pos="3554095" algn="l"/>
              </a:tabLst>
            </a:pPr>
            <a:r>
              <a:rPr lang="en-US" b="1" kern="0" dirty="0">
                <a:solidFill>
                  <a:srgbClr val="211D54"/>
                </a:solidFill>
                <a:latin typeface="Segoe UI" panose="020B0502040204020203" pitchFamily="34" charset="0"/>
                <a:ea typeface="Calibri" panose="020F0502020204030204" pitchFamily="34" charset="0"/>
              </a:rPr>
              <a:t>4.  Level of Play</a:t>
            </a:r>
            <a:endParaRPr lang="en-CA" b="1" kern="0" dirty="0">
              <a:solidFill>
                <a:srgbClr val="211D54"/>
              </a:solidFill>
              <a:latin typeface="Segoe UI" panose="020B0502040204020203" pitchFamily="34" charset="0"/>
              <a:ea typeface="Calibri" panose="020F0502020204030204" pitchFamily="34" charset="0"/>
            </a:endParaRPr>
          </a:p>
        </p:txBody>
      </p:sp>
    </p:spTree>
    <p:extLst>
      <p:ext uri="{BB962C8B-B14F-4D97-AF65-F5344CB8AC3E}">
        <p14:creationId xmlns:p14="http://schemas.microsoft.com/office/powerpoint/2010/main" val="1820887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generated with very high confidence">
            <a:extLst>
              <a:ext uri="{FF2B5EF4-FFF2-40B4-BE49-F238E27FC236}">
                <a16:creationId xmlns:a16="http://schemas.microsoft.com/office/drawing/2014/main" id="{5474C7EB-A66B-4F68-A5DA-BBB816C18A1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5149680" cy="1371944"/>
          </a:xfrm>
          <a:prstGeom prst="rect">
            <a:avLst/>
          </a:prstGeom>
        </p:spPr>
      </p:pic>
      <p:sp>
        <p:nvSpPr>
          <p:cNvPr id="2" name="Rectangle 1">
            <a:extLst>
              <a:ext uri="{FF2B5EF4-FFF2-40B4-BE49-F238E27FC236}">
                <a16:creationId xmlns:a16="http://schemas.microsoft.com/office/drawing/2014/main" id="{5BC95700-8F9E-41C6-BD82-3F1302285913}"/>
              </a:ext>
            </a:extLst>
          </p:cNvPr>
          <p:cNvSpPr/>
          <p:nvPr/>
        </p:nvSpPr>
        <p:spPr>
          <a:xfrm>
            <a:off x="340823" y="1371944"/>
            <a:ext cx="2343911" cy="383503"/>
          </a:xfrm>
          <a:prstGeom prst="rect">
            <a:avLst/>
          </a:prstGeom>
        </p:spPr>
        <p:txBody>
          <a:bodyPr wrap="none">
            <a:spAutoFit/>
          </a:bodyPr>
          <a:lstStyle/>
          <a:p>
            <a:pPr marR="0" lvl="0">
              <a:lnSpc>
                <a:spcPct val="115000"/>
              </a:lnSpc>
              <a:spcBef>
                <a:spcPts val="0"/>
              </a:spcBef>
              <a:spcAft>
                <a:spcPts val="0"/>
              </a:spcAft>
              <a:tabLst>
                <a:tab pos="3554095" algn="l"/>
              </a:tabLst>
            </a:pPr>
            <a:r>
              <a:rPr lang="en-US" b="1" kern="0" dirty="0">
                <a:solidFill>
                  <a:srgbClr val="211D54"/>
                </a:solidFill>
                <a:latin typeface="Segoe UI" panose="020B0502040204020203" pitchFamily="34" charset="0"/>
                <a:ea typeface="Calibri" panose="020F0502020204030204" pitchFamily="34" charset="0"/>
              </a:rPr>
              <a:t>5.  Simulated Media</a:t>
            </a:r>
            <a:endParaRPr lang="en-CA" b="1" kern="0" dirty="0">
              <a:solidFill>
                <a:srgbClr val="211D54"/>
              </a:solidFill>
              <a:latin typeface="Segoe UI" panose="020B0502040204020203" pitchFamily="34" charset="0"/>
              <a:ea typeface="Calibri" panose="020F0502020204030204" pitchFamily="34" charset="0"/>
            </a:endParaRPr>
          </a:p>
        </p:txBody>
      </p:sp>
      <p:graphicFrame>
        <p:nvGraphicFramePr>
          <p:cNvPr id="3" name="Table 2">
            <a:extLst>
              <a:ext uri="{FF2B5EF4-FFF2-40B4-BE49-F238E27FC236}">
                <a16:creationId xmlns:a16="http://schemas.microsoft.com/office/drawing/2014/main" id="{29D3A097-ECD0-4FC3-A69A-15F375983D1F}"/>
              </a:ext>
            </a:extLst>
          </p:cNvPr>
          <p:cNvGraphicFramePr>
            <a:graphicFrameLocks noGrp="1"/>
          </p:cNvGraphicFramePr>
          <p:nvPr>
            <p:extLst>
              <p:ext uri="{D42A27DB-BD31-4B8C-83A1-F6EECF244321}">
                <p14:modId xmlns:p14="http://schemas.microsoft.com/office/powerpoint/2010/main" val="2538036230"/>
              </p:ext>
            </p:extLst>
          </p:nvPr>
        </p:nvGraphicFramePr>
        <p:xfrm>
          <a:off x="374708" y="1895431"/>
          <a:ext cx="11442584" cy="1099440"/>
        </p:xfrm>
        <a:graphic>
          <a:graphicData uri="http://schemas.openxmlformats.org/drawingml/2006/table">
            <a:tbl>
              <a:tblPr firstRow="1" firstCol="1" bandRow="1"/>
              <a:tblGrid>
                <a:gridCol w="7483572">
                  <a:extLst>
                    <a:ext uri="{9D8B030D-6E8A-4147-A177-3AD203B41FA5}">
                      <a16:colId xmlns:a16="http://schemas.microsoft.com/office/drawing/2014/main" val="2979057473"/>
                    </a:ext>
                  </a:extLst>
                </a:gridCol>
                <a:gridCol w="1982566">
                  <a:extLst>
                    <a:ext uri="{9D8B030D-6E8A-4147-A177-3AD203B41FA5}">
                      <a16:colId xmlns:a16="http://schemas.microsoft.com/office/drawing/2014/main" val="16645976"/>
                    </a:ext>
                  </a:extLst>
                </a:gridCol>
                <a:gridCol w="1976446">
                  <a:extLst>
                    <a:ext uri="{9D8B030D-6E8A-4147-A177-3AD203B41FA5}">
                      <a16:colId xmlns:a16="http://schemas.microsoft.com/office/drawing/2014/main" val="2178710427"/>
                    </a:ext>
                  </a:extLst>
                </a:gridCol>
              </a:tblGrid>
              <a:tr h="209880">
                <a:tc gridSpan="3">
                  <a:txBody>
                    <a:bodyPr/>
                    <a:lstStyle/>
                    <a:p>
                      <a:pPr marL="0" marR="0" algn="ctr">
                        <a:lnSpc>
                          <a:spcPct val="107000"/>
                        </a:lnSpc>
                        <a:spcBef>
                          <a:spcPts val="0"/>
                        </a:spcBef>
                        <a:spcAft>
                          <a:spcPts val="0"/>
                        </a:spcAft>
                      </a:pPr>
                      <a:r>
                        <a:rPr lang="en-CA" sz="1100" b="1">
                          <a:solidFill>
                            <a:srgbClr val="FFFFFF"/>
                          </a:solidFill>
                          <a:effectLst/>
                          <a:latin typeface="Segoe UI" panose="020B0502040204020203" pitchFamily="34" charset="0"/>
                          <a:ea typeface="Calibri" panose="020F0502020204030204" pitchFamily="34" charset="0"/>
                        </a:rPr>
                        <a:t>Simulated Media</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742549496"/>
                  </a:ext>
                </a:extLst>
              </a:tr>
              <a:tr h="332823">
                <a:tc rowSpan="2">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Would your organization like to test handling of media requests (e.g., enquiries from journalists and production of press releases and official messaging) in a simulated environment during the exercise?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211D54"/>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Yes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No</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extLst>
                  <a:ext uri="{0D108BD9-81ED-4DB2-BD59-A6C34878D82A}">
                    <a16:rowId xmlns:a16="http://schemas.microsoft.com/office/drawing/2014/main" val="3025179942"/>
                  </a:ext>
                </a:extLst>
              </a:tr>
              <a:tr h="556737">
                <a:tc vMerge="1">
                  <a:txBody>
                    <a:bodyPr/>
                    <a:lstStyle/>
                    <a:p>
                      <a:endParaRPr lang="en-CA"/>
                    </a:p>
                  </a:txBody>
                  <a:tcPr/>
                </a:tc>
                <a:tc>
                  <a:txBody>
                    <a:bodyPr/>
                    <a:lstStyle/>
                    <a:p>
                      <a:pPr marL="0" marR="0" algn="ctr">
                        <a:lnSpc>
                          <a:spcPct val="107000"/>
                        </a:lnSpc>
                        <a:spcBef>
                          <a:spcPts val="0"/>
                        </a:spcBef>
                        <a:spcAft>
                          <a:spcPts val="0"/>
                        </a:spcAft>
                      </a:pPr>
                      <a:endParaRPr lang="en-CA" sz="1100" b="1">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X</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5968200"/>
                  </a:ext>
                </a:extLst>
              </a:tr>
            </a:tbl>
          </a:graphicData>
        </a:graphic>
      </p:graphicFrame>
      <p:graphicFrame>
        <p:nvGraphicFramePr>
          <p:cNvPr id="5" name="Table 4">
            <a:extLst>
              <a:ext uri="{FF2B5EF4-FFF2-40B4-BE49-F238E27FC236}">
                <a16:creationId xmlns:a16="http://schemas.microsoft.com/office/drawing/2014/main" id="{F051784C-7817-4BD1-BC80-85E3C2C89D09}"/>
              </a:ext>
            </a:extLst>
          </p:cNvPr>
          <p:cNvGraphicFramePr>
            <a:graphicFrameLocks noGrp="1"/>
          </p:cNvGraphicFramePr>
          <p:nvPr>
            <p:extLst>
              <p:ext uri="{D42A27DB-BD31-4B8C-83A1-F6EECF244321}">
                <p14:modId xmlns:p14="http://schemas.microsoft.com/office/powerpoint/2010/main" val="2876995666"/>
              </p:ext>
            </p:extLst>
          </p:nvPr>
        </p:nvGraphicFramePr>
        <p:xfrm>
          <a:off x="374708" y="3347207"/>
          <a:ext cx="11442584" cy="986448"/>
        </p:xfrm>
        <a:graphic>
          <a:graphicData uri="http://schemas.openxmlformats.org/drawingml/2006/table">
            <a:tbl>
              <a:tblPr firstRow="1" firstCol="1" bandRow="1"/>
              <a:tblGrid>
                <a:gridCol w="1977278">
                  <a:extLst>
                    <a:ext uri="{9D8B030D-6E8A-4147-A177-3AD203B41FA5}">
                      <a16:colId xmlns:a16="http://schemas.microsoft.com/office/drawing/2014/main" val="2632840252"/>
                    </a:ext>
                  </a:extLst>
                </a:gridCol>
                <a:gridCol w="2753085">
                  <a:extLst>
                    <a:ext uri="{9D8B030D-6E8A-4147-A177-3AD203B41FA5}">
                      <a16:colId xmlns:a16="http://schemas.microsoft.com/office/drawing/2014/main" val="1335047707"/>
                    </a:ext>
                  </a:extLst>
                </a:gridCol>
                <a:gridCol w="2753085">
                  <a:extLst>
                    <a:ext uri="{9D8B030D-6E8A-4147-A177-3AD203B41FA5}">
                      <a16:colId xmlns:a16="http://schemas.microsoft.com/office/drawing/2014/main" val="171219758"/>
                    </a:ext>
                  </a:extLst>
                </a:gridCol>
                <a:gridCol w="2643238">
                  <a:extLst>
                    <a:ext uri="{9D8B030D-6E8A-4147-A177-3AD203B41FA5}">
                      <a16:colId xmlns:a16="http://schemas.microsoft.com/office/drawing/2014/main" val="1026302116"/>
                    </a:ext>
                  </a:extLst>
                </a:gridCol>
                <a:gridCol w="1315898">
                  <a:extLst>
                    <a:ext uri="{9D8B030D-6E8A-4147-A177-3AD203B41FA5}">
                      <a16:colId xmlns:a16="http://schemas.microsoft.com/office/drawing/2014/main" val="1357076078"/>
                    </a:ext>
                  </a:extLst>
                </a:gridCol>
              </a:tblGrid>
              <a:tr h="246612">
                <a:tc>
                  <a:txBody>
                    <a:bodyPr/>
                    <a:lstStyle/>
                    <a:p>
                      <a:pPr marL="0" marR="0" algn="ctr">
                        <a:lnSpc>
                          <a:spcPct val="107000"/>
                        </a:lnSpc>
                        <a:spcBef>
                          <a:spcPts val="0"/>
                        </a:spcBef>
                        <a:spcAft>
                          <a:spcPts val="0"/>
                        </a:spcAft>
                      </a:pPr>
                      <a:r>
                        <a:rPr lang="en-US" sz="1100" b="1">
                          <a:solidFill>
                            <a:srgbClr val="FFFFFF"/>
                          </a:solidFill>
                          <a:effectLst/>
                          <a:latin typeface="Segoe UI" panose="020B0502040204020203" pitchFamily="34" charset="0"/>
                          <a:ea typeface="Calibri" panose="020F0502020204030204" pitchFamily="34" charset="0"/>
                        </a:rPr>
                        <a:t> </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a:txBody>
                    <a:bodyPr/>
                    <a:lstStyle/>
                    <a:p>
                      <a:pPr marL="0" marR="0" algn="ctr">
                        <a:lnSpc>
                          <a:spcPct val="107000"/>
                        </a:lnSpc>
                        <a:spcBef>
                          <a:spcPts val="0"/>
                        </a:spcBef>
                        <a:spcAft>
                          <a:spcPts val="0"/>
                        </a:spcAft>
                      </a:pPr>
                      <a:r>
                        <a:rPr lang="en-US" sz="1100" b="1">
                          <a:solidFill>
                            <a:srgbClr val="FFFFFF"/>
                          </a:solidFill>
                          <a:effectLst/>
                          <a:latin typeface="Segoe UI" panose="020B0502040204020203" pitchFamily="34" charset="0"/>
                          <a:ea typeface="Calibri" panose="020F0502020204030204" pitchFamily="34" charset="0"/>
                        </a:rPr>
                        <a:t>Morning</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a:txBody>
                    <a:bodyPr/>
                    <a:lstStyle/>
                    <a:p>
                      <a:pPr marL="0" marR="0" algn="ctr">
                        <a:lnSpc>
                          <a:spcPct val="107000"/>
                        </a:lnSpc>
                        <a:spcBef>
                          <a:spcPts val="0"/>
                        </a:spcBef>
                        <a:spcAft>
                          <a:spcPts val="0"/>
                        </a:spcAft>
                      </a:pPr>
                      <a:r>
                        <a:rPr lang="en-US" sz="1100" b="1">
                          <a:solidFill>
                            <a:srgbClr val="FFFFFF"/>
                          </a:solidFill>
                          <a:effectLst/>
                          <a:latin typeface="Segoe UI" panose="020B0502040204020203" pitchFamily="34" charset="0"/>
                          <a:ea typeface="Calibri" panose="020F0502020204030204" pitchFamily="34" charset="0"/>
                        </a:rPr>
                        <a:t>Afternoon</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a:txBody>
                    <a:bodyPr/>
                    <a:lstStyle/>
                    <a:p>
                      <a:pPr marL="0" marR="0" algn="ctr">
                        <a:lnSpc>
                          <a:spcPct val="107000"/>
                        </a:lnSpc>
                        <a:spcBef>
                          <a:spcPts val="0"/>
                        </a:spcBef>
                        <a:spcAft>
                          <a:spcPts val="0"/>
                        </a:spcAft>
                      </a:pPr>
                      <a:r>
                        <a:rPr lang="en-US" sz="1100" b="1">
                          <a:solidFill>
                            <a:srgbClr val="FFFFFF"/>
                          </a:solidFill>
                          <a:effectLst/>
                          <a:latin typeface="Segoe UI" panose="020B0502040204020203" pitchFamily="34" charset="0"/>
                          <a:ea typeface="Calibri" panose="020F0502020204030204" pitchFamily="34" charset="0"/>
                        </a:rPr>
                        <a:t>Evening</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a:txBody>
                    <a:bodyPr/>
                    <a:lstStyle/>
                    <a:p>
                      <a:pPr marL="0" marR="0" algn="ctr">
                        <a:lnSpc>
                          <a:spcPct val="107000"/>
                        </a:lnSpc>
                        <a:spcBef>
                          <a:spcPts val="0"/>
                        </a:spcBef>
                        <a:spcAft>
                          <a:spcPts val="0"/>
                        </a:spcAft>
                      </a:pPr>
                      <a:r>
                        <a:rPr lang="en-US" sz="1100" b="1">
                          <a:solidFill>
                            <a:srgbClr val="FFFFFF"/>
                          </a:solidFill>
                          <a:effectLst/>
                          <a:latin typeface="Segoe UI" panose="020B0502040204020203" pitchFamily="34" charset="0"/>
                          <a:ea typeface="Calibri" panose="020F0502020204030204" pitchFamily="34" charset="0"/>
                        </a:rPr>
                        <a:t>N/A</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extLst>
                  <a:ext uri="{0D108BD9-81ED-4DB2-BD59-A6C34878D82A}">
                    <a16:rowId xmlns:a16="http://schemas.microsoft.com/office/drawing/2014/main" val="882879330"/>
                  </a:ext>
                </a:extLst>
              </a:tr>
              <a:tr h="246612">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Phone Calls</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 </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 </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 </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dirty="0">
                          <a:solidFill>
                            <a:srgbClr val="FF0000"/>
                          </a:solidFill>
                          <a:effectLst/>
                          <a:latin typeface="Segoe UI" panose="020B0502040204020203" pitchFamily="34" charset="0"/>
                          <a:ea typeface="Calibri" panose="020F0502020204030204" pitchFamily="34" charset="0"/>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6236376"/>
                  </a:ext>
                </a:extLst>
              </a:tr>
              <a:tr h="246612">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Emails</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 </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 </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 </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dirty="0">
                          <a:solidFill>
                            <a:srgbClr val="FF0000"/>
                          </a:solidFill>
                          <a:effectLst/>
                          <a:latin typeface="Segoe UI" panose="020B0502040204020203" pitchFamily="34" charset="0"/>
                          <a:ea typeface="Calibri" panose="020F0502020204030204" pitchFamily="34" charset="0"/>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3848983"/>
                  </a:ext>
                </a:extLst>
              </a:tr>
              <a:tr h="246612">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Chit Chat</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 </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 </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 </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dirty="0">
                          <a:solidFill>
                            <a:srgbClr val="FF0000"/>
                          </a:solidFill>
                          <a:effectLst/>
                          <a:latin typeface="Segoe UI" panose="020B0502040204020203" pitchFamily="34" charset="0"/>
                          <a:ea typeface="Calibri" panose="020F0502020204030204" pitchFamily="34" charset="0"/>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8183631"/>
                  </a:ext>
                </a:extLst>
              </a:tr>
            </a:tbl>
          </a:graphicData>
        </a:graphic>
      </p:graphicFrame>
    </p:spTree>
    <p:extLst>
      <p:ext uri="{BB962C8B-B14F-4D97-AF65-F5344CB8AC3E}">
        <p14:creationId xmlns:p14="http://schemas.microsoft.com/office/powerpoint/2010/main" val="132327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generated with very high confidence">
            <a:extLst>
              <a:ext uri="{FF2B5EF4-FFF2-40B4-BE49-F238E27FC236}">
                <a16:creationId xmlns:a16="http://schemas.microsoft.com/office/drawing/2014/main" id="{5474C7EB-A66B-4F68-A5DA-BBB816C18A1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5149680" cy="1371944"/>
          </a:xfrm>
          <a:prstGeom prst="rect">
            <a:avLst/>
          </a:prstGeom>
        </p:spPr>
      </p:pic>
      <p:graphicFrame>
        <p:nvGraphicFramePr>
          <p:cNvPr id="2" name="Table 1">
            <a:extLst>
              <a:ext uri="{FF2B5EF4-FFF2-40B4-BE49-F238E27FC236}">
                <a16:creationId xmlns:a16="http://schemas.microsoft.com/office/drawing/2014/main" id="{2E69B69D-F67C-4AED-8CF2-C805F59D9D53}"/>
              </a:ext>
            </a:extLst>
          </p:cNvPr>
          <p:cNvGraphicFramePr>
            <a:graphicFrameLocks noGrp="1"/>
          </p:cNvGraphicFramePr>
          <p:nvPr>
            <p:extLst>
              <p:ext uri="{D42A27DB-BD31-4B8C-83A1-F6EECF244321}">
                <p14:modId xmlns:p14="http://schemas.microsoft.com/office/powerpoint/2010/main" val="408282631"/>
              </p:ext>
            </p:extLst>
          </p:nvPr>
        </p:nvGraphicFramePr>
        <p:xfrm>
          <a:off x="612396" y="1971413"/>
          <a:ext cx="10989579" cy="2915176"/>
        </p:xfrm>
        <a:graphic>
          <a:graphicData uri="http://schemas.openxmlformats.org/drawingml/2006/table">
            <a:tbl>
              <a:tblPr firstRow="1" firstCol="1" bandRow="1"/>
              <a:tblGrid>
                <a:gridCol w="3613528">
                  <a:extLst>
                    <a:ext uri="{9D8B030D-6E8A-4147-A177-3AD203B41FA5}">
                      <a16:colId xmlns:a16="http://schemas.microsoft.com/office/drawing/2014/main" val="1243928989"/>
                    </a:ext>
                  </a:extLst>
                </a:gridCol>
                <a:gridCol w="159718">
                  <a:extLst>
                    <a:ext uri="{9D8B030D-6E8A-4147-A177-3AD203B41FA5}">
                      <a16:colId xmlns:a16="http://schemas.microsoft.com/office/drawing/2014/main" val="831713006"/>
                    </a:ext>
                  </a:extLst>
                </a:gridCol>
                <a:gridCol w="3613528">
                  <a:extLst>
                    <a:ext uri="{9D8B030D-6E8A-4147-A177-3AD203B41FA5}">
                      <a16:colId xmlns:a16="http://schemas.microsoft.com/office/drawing/2014/main" val="2701742443"/>
                    </a:ext>
                  </a:extLst>
                </a:gridCol>
                <a:gridCol w="3602805">
                  <a:extLst>
                    <a:ext uri="{9D8B030D-6E8A-4147-A177-3AD203B41FA5}">
                      <a16:colId xmlns:a16="http://schemas.microsoft.com/office/drawing/2014/main" val="1036820144"/>
                    </a:ext>
                  </a:extLst>
                </a:gridCol>
              </a:tblGrid>
              <a:tr h="215704">
                <a:tc>
                  <a:txBody>
                    <a:bodyPr/>
                    <a:lstStyle/>
                    <a:p>
                      <a:pPr marL="0" marR="0" algn="ctr">
                        <a:lnSpc>
                          <a:spcPct val="107000"/>
                        </a:lnSpc>
                        <a:spcBef>
                          <a:spcPts val="0"/>
                        </a:spcBef>
                        <a:spcAft>
                          <a:spcPts val="0"/>
                        </a:spcAft>
                      </a:pPr>
                      <a:r>
                        <a:rPr lang="en-US" sz="1100" b="1">
                          <a:solidFill>
                            <a:srgbClr val="FFFFFF"/>
                          </a:solidFill>
                          <a:effectLst/>
                          <a:latin typeface="Segoe UI" panose="020B0502040204020203" pitchFamily="34" charset="0"/>
                          <a:ea typeface="Calibri" panose="020F0502020204030204" pitchFamily="34" charset="0"/>
                        </a:rPr>
                        <a:t> </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gridSpan="3">
                  <a:txBody>
                    <a:bodyPr/>
                    <a:lstStyle/>
                    <a:p>
                      <a:pPr marL="0" marR="0" algn="ctr">
                        <a:lnSpc>
                          <a:spcPct val="107000"/>
                        </a:lnSpc>
                        <a:spcBef>
                          <a:spcPts val="0"/>
                        </a:spcBef>
                        <a:spcAft>
                          <a:spcPts val="0"/>
                        </a:spcAft>
                      </a:pPr>
                      <a:r>
                        <a:rPr lang="en-US" sz="1100" b="1">
                          <a:solidFill>
                            <a:srgbClr val="FFFFFF"/>
                          </a:solidFill>
                          <a:effectLst/>
                          <a:latin typeface="Segoe UI" panose="020B0502040204020203" pitchFamily="34" charset="0"/>
                          <a:ea typeface="Calibri" panose="020F0502020204030204" pitchFamily="34" charset="0"/>
                        </a:rPr>
                        <a:t>Media Contact Information</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4227781825"/>
                  </a:ext>
                </a:extLst>
              </a:tr>
              <a:tr h="215704">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Phone Calls</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gridSpan="3">
                  <a:txBody>
                    <a:bodyPr/>
                    <a:lstStyle/>
                    <a:p>
                      <a:pPr marL="0" marR="0">
                        <a:lnSpc>
                          <a:spcPct val="107000"/>
                        </a:lnSpc>
                        <a:spcBef>
                          <a:spcPts val="0"/>
                        </a:spcBef>
                        <a:spcAft>
                          <a:spcPts val="0"/>
                        </a:spcAft>
                      </a:pPr>
                      <a:r>
                        <a:rPr lang="en-US" sz="1100" b="1" i="1">
                          <a:effectLst/>
                          <a:latin typeface="Segoe UI" panose="020B0502040204020203" pitchFamily="34" charset="0"/>
                          <a:ea typeface="Calibri" panose="020F0502020204030204" pitchFamily="34" charset="0"/>
                        </a:rPr>
                        <a:t>Name/Division/Number</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639562640"/>
                  </a:ext>
                </a:extLst>
              </a:tr>
              <a:tr h="215704">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Emails</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gridSpan="3">
                  <a:txBody>
                    <a:bodyPr/>
                    <a:lstStyle/>
                    <a:p>
                      <a:pPr marL="0" marR="0">
                        <a:lnSpc>
                          <a:spcPct val="107000"/>
                        </a:lnSpc>
                        <a:spcBef>
                          <a:spcPts val="0"/>
                        </a:spcBef>
                        <a:spcAft>
                          <a:spcPts val="0"/>
                        </a:spcAft>
                      </a:pPr>
                      <a:r>
                        <a:rPr lang="en-US" sz="1100" b="1" i="1">
                          <a:effectLst/>
                          <a:latin typeface="Segoe UI" panose="020B0502040204020203" pitchFamily="34" charset="0"/>
                          <a:ea typeface="Calibri" panose="020F0502020204030204" pitchFamily="34" charset="0"/>
                        </a:rPr>
                        <a:t>Name/Division/Email</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4176060256"/>
                  </a:ext>
                </a:extLst>
              </a:tr>
              <a:tr h="215704">
                <a:tc>
                  <a:txBody>
                    <a:bodyPr/>
                    <a:lstStyle/>
                    <a:p>
                      <a:pPr marL="0" marR="0">
                        <a:lnSpc>
                          <a:spcPct val="107000"/>
                        </a:lnSpc>
                        <a:spcBef>
                          <a:spcPts val="0"/>
                        </a:spcBef>
                        <a:spcAft>
                          <a:spcPts val="0"/>
                        </a:spcAft>
                      </a:pPr>
                      <a:r>
                        <a:rPr lang="en-US" sz="1100" b="1">
                          <a:effectLst/>
                          <a:latin typeface="Segoe UI" panose="020B0502040204020203" pitchFamily="34" charset="0"/>
                          <a:ea typeface="Calibri" panose="020F0502020204030204" pitchFamily="34" charset="0"/>
                        </a:rPr>
                        <a:t>Chit Chat</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gridSpan="3">
                  <a:txBody>
                    <a:bodyPr/>
                    <a:lstStyle/>
                    <a:p>
                      <a:pPr marL="0" marR="0">
                        <a:lnSpc>
                          <a:spcPct val="107000"/>
                        </a:lnSpc>
                        <a:spcBef>
                          <a:spcPts val="0"/>
                        </a:spcBef>
                        <a:spcAft>
                          <a:spcPts val="0"/>
                        </a:spcAft>
                      </a:pPr>
                      <a:r>
                        <a:rPr lang="en-US" sz="1100" b="1" i="1" dirty="0">
                          <a:effectLst/>
                          <a:latin typeface="Segoe UI" panose="020B0502040204020203" pitchFamily="34" charset="0"/>
                          <a:ea typeface="Calibri" panose="020F0502020204030204" pitchFamily="34" charset="0"/>
                        </a:rPr>
                        <a:t>Organization’s Chit Chat handle        </a:t>
                      </a:r>
                      <a:r>
                        <a:rPr lang="en-US" sz="1100" b="1" i="0" dirty="0">
                          <a:solidFill>
                            <a:srgbClr val="FF0000"/>
                          </a:solidFill>
                          <a:effectLst/>
                          <a:latin typeface="Segoe UI" panose="020B0502040204020203" pitchFamily="34" charset="0"/>
                          <a:ea typeface="Calibri" panose="020F0502020204030204" pitchFamily="34" charset="0"/>
                        </a:rPr>
                        <a:t>NB PLO</a:t>
                      </a:r>
                      <a:endParaRPr lang="en-CA" sz="1100" b="1" dirty="0">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619118416"/>
                  </a:ext>
                </a:extLst>
              </a:tr>
              <a:tr h="342060">
                <a:tc rowSpan="2" gridSpan="2">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Will your organization be monitoring simulated online news activity?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CA"/>
                    </a:p>
                  </a:txBody>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Yes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No</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extLst>
                  <a:ext uri="{0D108BD9-81ED-4DB2-BD59-A6C34878D82A}">
                    <a16:rowId xmlns:a16="http://schemas.microsoft.com/office/drawing/2014/main" val="2809880123"/>
                  </a:ext>
                </a:extLst>
              </a:tr>
              <a:tr h="342060">
                <a:tc gridSpan="2" vMerge="1">
                  <a:txBody>
                    <a:bodyPr/>
                    <a:lstStyle/>
                    <a:p>
                      <a:endParaRPr lang="en-CA"/>
                    </a:p>
                  </a:txBody>
                  <a:tcPr/>
                </a:tc>
                <a:tc hMerge="1" vMerge="1">
                  <a:txBody>
                    <a:bodyPr/>
                    <a:lstStyle/>
                    <a:p>
                      <a:endParaRPr lang="en-CA"/>
                    </a:p>
                  </a:txBody>
                  <a:tcPr/>
                </a:tc>
                <a:tc>
                  <a:txBody>
                    <a:bodyPr/>
                    <a:lstStyle/>
                    <a:p>
                      <a:pPr marL="0" marR="0" algn="ctr">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X</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CA" sz="1100" b="1">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0893201"/>
                  </a:ext>
                </a:extLst>
              </a:tr>
              <a:tr h="342060">
                <a:tc rowSpan="2" gridSpan="2">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Will your organization be holding a simulated press conference?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CA"/>
                    </a:p>
                  </a:txBody>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Yes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No</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extLst>
                  <a:ext uri="{0D108BD9-81ED-4DB2-BD59-A6C34878D82A}">
                    <a16:rowId xmlns:a16="http://schemas.microsoft.com/office/drawing/2014/main" val="1419333575"/>
                  </a:ext>
                </a:extLst>
              </a:tr>
              <a:tr h="342060">
                <a:tc gridSpan="2" vMerge="1">
                  <a:txBody>
                    <a:bodyPr/>
                    <a:lstStyle/>
                    <a:p>
                      <a:endParaRPr lang="en-CA"/>
                    </a:p>
                  </a:txBody>
                  <a:tcPr/>
                </a:tc>
                <a:tc hMerge="1" vMerge="1">
                  <a:txBody>
                    <a:bodyPr/>
                    <a:lstStyle/>
                    <a:p>
                      <a:endParaRPr lang="en-CA"/>
                    </a:p>
                  </a:txBody>
                  <a:tcPr/>
                </a:tc>
                <a:tc>
                  <a:txBody>
                    <a:bodyPr/>
                    <a:lstStyle/>
                    <a:p>
                      <a:pPr marL="0" marR="0" algn="ctr">
                        <a:lnSpc>
                          <a:spcPct val="107000"/>
                        </a:lnSpc>
                        <a:spcBef>
                          <a:spcPts val="0"/>
                        </a:spcBef>
                        <a:spcAft>
                          <a:spcPts val="0"/>
                        </a:spcAft>
                      </a:pPr>
                      <a:endParaRPr lang="en-CA" sz="1100" b="1">
                        <a:effectLst/>
                        <a:latin typeface="Segoe UI" panose="020B0502040204020203"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X</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9400081"/>
                  </a:ext>
                </a:extLst>
              </a:tr>
              <a:tr h="342060">
                <a:tc rowSpan="2" gridSpan="2">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Will your organization be producing press releases during the exercise?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CA"/>
                    </a:p>
                  </a:txBody>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Yes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tc>
                  <a:txBody>
                    <a:bodyPr/>
                    <a:lstStyle/>
                    <a:p>
                      <a:pPr marL="0" marR="0" algn="ctr">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No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F4F4"/>
                    </a:solidFill>
                  </a:tcPr>
                </a:tc>
                <a:extLst>
                  <a:ext uri="{0D108BD9-81ED-4DB2-BD59-A6C34878D82A}">
                    <a16:rowId xmlns:a16="http://schemas.microsoft.com/office/drawing/2014/main" val="664468435"/>
                  </a:ext>
                </a:extLst>
              </a:tr>
              <a:tr h="342060">
                <a:tc gridSpan="2" vMerge="1">
                  <a:txBody>
                    <a:bodyPr/>
                    <a:lstStyle/>
                    <a:p>
                      <a:endParaRPr lang="en-CA"/>
                    </a:p>
                  </a:txBody>
                  <a:tcPr/>
                </a:tc>
                <a:tc hMerge="1" vMerge="1">
                  <a:txBody>
                    <a:bodyPr/>
                    <a:lstStyle/>
                    <a:p>
                      <a:endParaRPr lang="en-CA"/>
                    </a:p>
                  </a:txBody>
                  <a:tcPr/>
                </a:tc>
                <a:tc>
                  <a:txBody>
                    <a:bodyPr/>
                    <a:lstStyle/>
                    <a:p>
                      <a:pPr marL="0" marR="0" algn="ctr">
                        <a:lnSpc>
                          <a:spcPct val="107000"/>
                        </a:lnSpc>
                        <a:spcBef>
                          <a:spcPts val="0"/>
                        </a:spcBef>
                        <a:spcAft>
                          <a:spcPts val="0"/>
                        </a:spcAft>
                      </a:pP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CA" sz="1100" b="1" dirty="0">
                          <a:solidFill>
                            <a:srgbClr val="FF0000"/>
                          </a:solidFill>
                          <a:effectLst/>
                          <a:latin typeface="Segoe UI" panose="020B0502040204020203" pitchFamily="34" charset="0"/>
                          <a:ea typeface="Calibri" panose="020F0502020204030204" pitchFamily="34" charset="0"/>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7037434"/>
                  </a:ext>
                </a:extLst>
              </a:tr>
            </a:tbl>
          </a:graphicData>
        </a:graphic>
      </p:graphicFrame>
      <p:sp>
        <p:nvSpPr>
          <p:cNvPr id="3" name="Rectangle 2">
            <a:extLst>
              <a:ext uri="{FF2B5EF4-FFF2-40B4-BE49-F238E27FC236}">
                <a16:creationId xmlns:a16="http://schemas.microsoft.com/office/drawing/2014/main" id="{09854A7A-3437-4507-B5BC-FFB4C3DE107A}"/>
              </a:ext>
            </a:extLst>
          </p:cNvPr>
          <p:cNvSpPr/>
          <p:nvPr/>
        </p:nvSpPr>
        <p:spPr>
          <a:xfrm>
            <a:off x="612396" y="1479927"/>
            <a:ext cx="3534942" cy="383503"/>
          </a:xfrm>
          <a:prstGeom prst="rect">
            <a:avLst/>
          </a:prstGeom>
        </p:spPr>
        <p:txBody>
          <a:bodyPr wrap="none">
            <a:spAutoFit/>
          </a:bodyPr>
          <a:lstStyle/>
          <a:p>
            <a:pPr marR="0" lvl="0">
              <a:lnSpc>
                <a:spcPct val="115000"/>
              </a:lnSpc>
              <a:spcBef>
                <a:spcPts val="0"/>
              </a:spcBef>
              <a:spcAft>
                <a:spcPts val="0"/>
              </a:spcAft>
              <a:tabLst>
                <a:tab pos="3554095" algn="l"/>
              </a:tabLst>
            </a:pPr>
            <a:r>
              <a:rPr lang="en-US" b="1" kern="0" dirty="0">
                <a:solidFill>
                  <a:srgbClr val="211D54"/>
                </a:solidFill>
                <a:latin typeface="Segoe UI" panose="020B0502040204020203" pitchFamily="34" charset="0"/>
                <a:ea typeface="Calibri" panose="020F0502020204030204" pitchFamily="34" charset="0"/>
              </a:rPr>
              <a:t>5.  Simulated Media Continued</a:t>
            </a:r>
            <a:endParaRPr lang="en-CA" b="1" kern="0" dirty="0">
              <a:solidFill>
                <a:srgbClr val="211D54"/>
              </a:solidFill>
              <a:latin typeface="Segoe UI" panose="020B0502040204020203" pitchFamily="34" charset="0"/>
              <a:ea typeface="Calibri" panose="020F0502020204030204" pitchFamily="34" charset="0"/>
            </a:endParaRPr>
          </a:p>
        </p:txBody>
      </p:sp>
      <p:graphicFrame>
        <p:nvGraphicFramePr>
          <p:cNvPr id="5" name="Table 4">
            <a:extLst>
              <a:ext uri="{FF2B5EF4-FFF2-40B4-BE49-F238E27FC236}">
                <a16:creationId xmlns:a16="http://schemas.microsoft.com/office/drawing/2014/main" id="{6648B319-316B-4D76-9AD0-3000905EEFDD}"/>
              </a:ext>
            </a:extLst>
          </p:cNvPr>
          <p:cNvGraphicFramePr>
            <a:graphicFrameLocks noGrp="1"/>
          </p:cNvGraphicFramePr>
          <p:nvPr>
            <p:extLst>
              <p:ext uri="{D42A27DB-BD31-4B8C-83A1-F6EECF244321}">
                <p14:modId xmlns:p14="http://schemas.microsoft.com/office/powerpoint/2010/main" val="4149877652"/>
              </p:ext>
            </p:extLst>
          </p:nvPr>
        </p:nvGraphicFramePr>
        <p:xfrm>
          <a:off x="612395" y="5125673"/>
          <a:ext cx="10989579" cy="1624345"/>
        </p:xfrm>
        <a:graphic>
          <a:graphicData uri="http://schemas.openxmlformats.org/drawingml/2006/table">
            <a:tbl>
              <a:tblPr firstRow="1" firstCol="1" bandRow="1"/>
              <a:tblGrid>
                <a:gridCol w="994351">
                  <a:extLst>
                    <a:ext uri="{9D8B030D-6E8A-4147-A177-3AD203B41FA5}">
                      <a16:colId xmlns:a16="http://schemas.microsoft.com/office/drawing/2014/main" val="4044210176"/>
                    </a:ext>
                  </a:extLst>
                </a:gridCol>
                <a:gridCol w="9995228">
                  <a:extLst>
                    <a:ext uri="{9D8B030D-6E8A-4147-A177-3AD203B41FA5}">
                      <a16:colId xmlns:a16="http://schemas.microsoft.com/office/drawing/2014/main" val="748282402"/>
                    </a:ext>
                  </a:extLst>
                </a:gridCol>
              </a:tblGrid>
              <a:tr h="251430">
                <a:tc gridSpan="2">
                  <a:txBody>
                    <a:bodyPr/>
                    <a:lstStyle/>
                    <a:p>
                      <a:pPr marL="0" marR="0" algn="ctr">
                        <a:lnSpc>
                          <a:spcPct val="107000"/>
                        </a:lnSpc>
                        <a:spcBef>
                          <a:spcPts val="0"/>
                        </a:spcBef>
                        <a:spcAft>
                          <a:spcPts val="0"/>
                        </a:spcAft>
                      </a:pPr>
                      <a:r>
                        <a:rPr lang="en-CA" sz="1100" b="1">
                          <a:solidFill>
                            <a:srgbClr val="FFFFFF"/>
                          </a:solidFill>
                          <a:effectLst/>
                          <a:latin typeface="Segoe UI" panose="020B0502040204020203" pitchFamily="34" charset="0"/>
                          <a:ea typeface="Calibri" panose="020F0502020204030204" pitchFamily="34" charset="0"/>
                        </a:rPr>
                        <a:t>Media Communication Inject Requirements</a:t>
                      </a:r>
                      <a:endParaRPr lang="en-CA" sz="1100" b="1">
                        <a:effectLst/>
                        <a:latin typeface="Segoe UI" panose="020B0502040204020203"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80BE"/>
                    </a:solidFill>
                  </a:tcPr>
                </a:tc>
                <a:tc hMerge="1">
                  <a:txBody>
                    <a:bodyPr/>
                    <a:lstStyle/>
                    <a:p>
                      <a:endParaRPr lang="en-CA"/>
                    </a:p>
                  </a:txBody>
                  <a:tcPr/>
                </a:tc>
                <a:extLst>
                  <a:ext uri="{0D108BD9-81ED-4DB2-BD59-A6C34878D82A}">
                    <a16:rowId xmlns:a16="http://schemas.microsoft.com/office/drawing/2014/main" val="681934807"/>
                  </a:ext>
                </a:extLst>
              </a:tr>
              <a:tr h="274583">
                <a:tc>
                  <a:txBody>
                    <a:bodyPr/>
                    <a:lstStyle/>
                    <a:p>
                      <a:pPr marL="342900" marR="0" lvl="0" indent="-342900">
                        <a:lnSpc>
                          <a:spcPct val="115000"/>
                        </a:lnSpc>
                        <a:spcBef>
                          <a:spcPts val="0"/>
                        </a:spcBef>
                        <a:spcAft>
                          <a:spcPts val="0"/>
                        </a:spcAft>
                        <a:buFont typeface="+mj-lt"/>
                        <a:buAutoNum type="arabicPeriod"/>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 JTFA will monitor all media only as to provide Situational Awareness to the </a:t>
                      </a:r>
                      <a:r>
                        <a:rPr lang="en-CA" sz="1100" b="1" dirty="0" err="1">
                          <a:effectLst/>
                          <a:latin typeface="Segoe UI" panose="020B0502040204020203" pitchFamily="34" charset="0"/>
                          <a:ea typeface="Calibri" panose="020F0502020204030204" pitchFamily="34" charset="0"/>
                        </a:rPr>
                        <a:t>Battlewatch</a:t>
                      </a:r>
                      <a:r>
                        <a:rPr lang="en-CA" sz="1100" b="1" dirty="0">
                          <a:effectLst/>
                          <a:latin typeface="Segoe UI" panose="020B0502040204020203" pitchFamily="34" charset="0"/>
                          <a:ea typeface="Calibri" panose="020F0502020204030204" pitchFamily="34" charset="0"/>
                        </a:rPr>
                        <a:t> (EOC)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4730442"/>
                  </a:ext>
                </a:extLst>
              </a:tr>
              <a:tr h="274583">
                <a:tc>
                  <a:txBody>
                    <a:bodyPr/>
                    <a:lstStyle/>
                    <a:p>
                      <a:pPr marL="0" marR="0" lvl="0" indent="0">
                        <a:lnSpc>
                          <a:spcPct val="115000"/>
                        </a:lnSpc>
                        <a:spcBef>
                          <a:spcPts val="0"/>
                        </a:spcBef>
                        <a:spcAft>
                          <a:spcPts val="0"/>
                        </a:spcAft>
                        <a:buFont typeface="+mj-lt"/>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2. </a:t>
                      </a:r>
                      <a:endParaRPr lang="en-C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0935294"/>
                  </a:ext>
                </a:extLst>
              </a:tr>
              <a:tr h="274583">
                <a:tc>
                  <a:txBody>
                    <a:bodyPr/>
                    <a:lstStyle/>
                    <a:p>
                      <a:pPr marL="0" marR="0" lvl="0" indent="0">
                        <a:lnSpc>
                          <a:spcPct val="115000"/>
                        </a:lnSpc>
                        <a:spcBef>
                          <a:spcPts val="0"/>
                        </a:spcBef>
                        <a:spcAft>
                          <a:spcPts val="0"/>
                        </a:spcAft>
                        <a:buFont typeface="+mj-lt"/>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3. </a:t>
                      </a:r>
                      <a:endParaRPr lang="en-C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8038154"/>
                  </a:ext>
                </a:extLst>
              </a:tr>
              <a:tr h="274583">
                <a:tc>
                  <a:txBody>
                    <a:bodyPr/>
                    <a:lstStyle/>
                    <a:p>
                      <a:pPr marL="0" marR="0" lvl="0" indent="0">
                        <a:lnSpc>
                          <a:spcPct val="115000"/>
                        </a:lnSpc>
                        <a:spcBef>
                          <a:spcPts val="0"/>
                        </a:spcBef>
                        <a:spcAft>
                          <a:spcPts val="0"/>
                        </a:spcAft>
                        <a:buFont typeface="+mj-lt"/>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4. </a:t>
                      </a:r>
                      <a:endParaRPr lang="en-C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CA" sz="1100" b="1">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7809213"/>
                  </a:ext>
                </a:extLst>
              </a:tr>
              <a:tr h="274583">
                <a:tc>
                  <a:txBody>
                    <a:bodyPr/>
                    <a:lstStyle/>
                    <a:p>
                      <a:pPr marL="0" marR="0" lvl="0" indent="0">
                        <a:lnSpc>
                          <a:spcPct val="115000"/>
                        </a:lnSpc>
                        <a:spcBef>
                          <a:spcPts val="0"/>
                        </a:spcBef>
                        <a:spcAft>
                          <a:spcPts val="0"/>
                        </a:spcAft>
                        <a:buFont typeface="+mj-lt"/>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5. </a:t>
                      </a:r>
                      <a:endParaRPr lang="en-C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CA" sz="1100" b="1" dirty="0">
                          <a:effectLst/>
                          <a:latin typeface="Segoe UI" panose="020B0502040204020203"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1502545"/>
                  </a:ext>
                </a:extLst>
              </a:tr>
            </a:tbl>
          </a:graphicData>
        </a:graphic>
      </p:graphicFrame>
    </p:spTree>
    <p:extLst>
      <p:ext uri="{BB962C8B-B14F-4D97-AF65-F5344CB8AC3E}">
        <p14:creationId xmlns:p14="http://schemas.microsoft.com/office/powerpoint/2010/main" val="2360013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D5F365-0FD5-4185-A5CB-07B9E9960037}"/>
              </a:ext>
            </a:extLst>
          </p:cNvPr>
          <p:cNvSpPr>
            <a:spLocks noGrp="1"/>
          </p:cNvSpPr>
          <p:nvPr>
            <p:ph idx="1"/>
          </p:nvPr>
        </p:nvSpPr>
        <p:spPr>
          <a:xfrm>
            <a:off x="838200" y="2362521"/>
            <a:ext cx="10515600" cy="4351338"/>
          </a:xfrm>
        </p:spPr>
        <p:txBody>
          <a:bodyPr/>
          <a:lstStyle/>
          <a:p>
            <a:r>
              <a:rPr lang="en-CA" dirty="0"/>
              <a:t>150+ Questionnaires sent</a:t>
            </a:r>
          </a:p>
          <a:p>
            <a:pPr lvl="1"/>
            <a:r>
              <a:rPr lang="en-CA" dirty="0"/>
              <a:t>    Municipalities/Communities</a:t>
            </a:r>
          </a:p>
          <a:p>
            <a:pPr lvl="1"/>
            <a:r>
              <a:rPr lang="en-CA" dirty="0"/>
              <a:t>    Provincial Depts.</a:t>
            </a:r>
          </a:p>
          <a:p>
            <a:pPr lvl="1"/>
            <a:r>
              <a:rPr lang="en-CA" dirty="0"/>
              <a:t>    Federal depts / Org</a:t>
            </a:r>
          </a:p>
          <a:p>
            <a:pPr lvl="1"/>
            <a:r>
              <a:rPr lang="en-CA" dirty="0"/>
              <a:t>    Other Non-Government Organizations</a:t>
            </a:r>
          </a:p>
          <a:p>
            <a:r>
              <a:rPr lang="en-CA" dirty="0"/>
              <a:t>Questionnaires received</a:t>
            </a:r>
          </a:p>
          <a:p>
            <a:endParaRPr lang="en-CA" dirty="0"/>
          </a:p>
        </p:txBody>
      </p:sp>
      <p:pic>
        <p:nvPicPr>
          <p:cNvPr id="4" name="Picture 3" descr="A close up of a logo&#10;&#10;Description generated with very high confidence">
            <a:extLst>
              <a:ext uri="{FF2B5EF4-FFF2-40B4-BE49-F238E27FC236}">
                <a16:creationId xmlns:a16="http://schemas.microsoft.com/office/drawing/2014/main" id="{A78E9927-F9BA-4241-AAE4-13A72DCC439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5149680" cy="1371944"/>
          </a:xfrm>
          <a:prstGeom prst="rect">
            <a:avLst/>
          </a:prstGeom>
        </p:spPr>
      </p:pic>
      <p:sp>
        <p:nvSpPr>
          <p:cNvPr id="5" name="TextBox 4">
            <a:extLst>
              <a:ext uri="{FF2B5EF4-FFF2-40B4-BE49-F238E27FC236}">
                <a16:creationId xmlns:a16="http://schemas.microsoft.com/office/drawing/2014/main" id="{A8F1889D-64D0-483A-B07D-E7FF30081984}"/>
              </a:ext>
            </a:extLst>
          </p:cNvPr>
          <p:cNvSpPr txBox="1"/>
          <p:nvPr/>
        </p:nvSpPr>
        <p:spPr>
          <a:xfrm>
            <a:off x="838200" y="1456293"/>
            <a:ext cx="10515599" cy="646331"/>
          </a:xfrm>
          <a:prstGeom prst="rect">
            <a:avLst/>
          </a:prstGeom>
          <a:noFill/>
        </p:spPr>
        <p:txBody>
          <a:bodyPr wrap="square" rtlCol="0">
            <a:spAutoFit/>
          </a:bodyPr>
          <a:lstStyle/>
          <a:p>
            <a:pPr algn="ctr"/>
            <a:r>
              <a:rPr lang="en-CA" sz="3600" b="1" dirty="0"/>
              <a:t>Questionnaire and Confirmation of Participation</a:t>
            </a:r>
          </a:p>
        </p:txBody>
      </p:sp>
    </p:spTree>
    <p:extLst>
      <p:ext uri="{BB962C8B-B14F-4D97-AF65-F5344CB8AC3E}">
        <p14:creationId xmlns:p14="http://schemas.microsoft.com/office/powerpoint/2010/main" val="2745947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generated with very high confidence">
            <a:extLst>
              <a:ext uri="{FF2B5EF4-FFF2-40B4-BE49-F238E27FC236}">
                <a16:creationId xmlns:a16="http://schemas.microsoft.com/office/drawing/2014/main" id="{C38AB14B-EF75-4C55-8199-A230337236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5149680" cy="1371944"/>
          </a:xfrm>
          <a:prstGeom prst="rect">
            <a:avLst/>
          </a:prstGeom>
        </p:spPr>
      </p:pic>
      <p:sp>
        <p:nvSpPr>
          <p:cNvPr id="5" name="TextBox 4">
            <a:extLst>
              <a:ext uri="{FF2B5EF4-FFF2-40B4-BE49-F238E27FC236}">
                <a16:creationId xmlns:a16="http://schemas.microsoft.com/office/drawing/2014/main" id="{96C215A4-A3B0-4F2D-B63B-FB2D8132D1BE}"/>
              </a:ext>
            </a:extLst>
          </p:cNvPr>
          <p:cNvSpPr txBox="1"/>
          <p:nvPr/>
        </p:nvSpPr>
        <p:spPr>
          <a:xfrm>
            <a:off x="2971882" y="2815389"/>
            <a:ext cx="6521034" cy="1015663"/>
          </a:xfrm>
          <a:prstGeom prst="rect">
            <a:avLst/>
          </a:prstGeom>
          <a:noFill/>
        </p:spPr>
        <p:txBody>
          <a:bodyPr wrap="square" rtlCol="0">
            <a:spAutoFit/>
          </a:bodyPr>
          <a:lstStyle/>
          <a:p>
            <a:pPr algn="ctr"/>
            <a:r>
              <a:rPr lang="en-CA" sz="6000" dirty="0"/>
              <a:t>Questions?</a:t>
            </a:r>
          </a:p>
        </p:txBody>
      </p:sp>
    </p:spTree>
    <p:extLst>
      <p:ext uri="{BB962C8B-B14F-4D97-AF65-F5344CB8AC3E}">
        <p14:creationId xmlns:p14="http://schemas.microsoft.com/office/powerpoint/2010/main" val="1330498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TotalTime>
  <Words>626</Words>
  <Application>Microsoft Office PowerPoint</Application>
  <PresentationFormat>Widescreen</PresentationFormat>
  <Paragraphs>174</Paragraphs>
  <Slides>9</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Segoe UI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Gallant, Peter (DPS/MSP)</dc:creator>
  <cp:lastModifiedBy>Gallant, Peter (DPS/MSP)</cp:lastModifiedBy>
  <cp:revision>14</cp:revision>
  <dcterms:created xsi:type="dcterms:W3CDTF">2019-11-22T18:33:16Z</dcterms:created>
  <dcterms:modified xsi:type="dcterms:W3CDTF">2019-12-10T18:23:07Z</dcterms:modified>
</cp:coreProperties>
</file>