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9708" autoAdjust="0"/>
  </p:normalViewPr>
  <p:slideViewPr>
    <p:cSldViewPr snapToGrid="0">
      <p:cViewPr varScale="1">
        <p:scale>
          <a:sx n="50" d="100"/>
          <a:sy n="50" d="100"/>
        </p:scale>
        <p:origin x="14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963F2-478B-4CDA-8B3E-698D619BCB44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A6597-441B-4B35-B309-1103C4249E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4815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Nous passerons en revue rapidement le questionnaire que nous avons envoyé pour voir si vous avez des questions ou des préoccupations. J’espère que vous l’avez tous reçu.</a:t>
            </a:r>
            <a:endParaRPr lang="en-C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A6597-441B-4B35-B309-1103C4249E57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7192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 questionnaire aidera l’équipe de conception à planifier l’exercice et à cerner les lacunes et les contradictions. Il sert aussi à confirmer votre participation. Si vous ne l’avez pas rempli ou ne l’avez pas reçu, veuillez envoyer un courriel à l’adresse indiquée.</a:t>
            </a:r>
            <a:endParaRPr lang="en-C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A6597-441B-4B35-B309-1103C4249E57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4331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J’ai fourni ces renseignements pour l’armée.</a:t>
            </a:r>
            <a:endParaRPr lang="en-C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point de contact principal sera considéré comme l’agent de confiance…</a:t>
            </a:r>
            <a:endParaRPr lang="en-C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A6597-441B-4B35-B309-1103C4249E57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0513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Quelques objectifs que nous considérons</a:t>
            </a:r>
            <a:endParaRPr lang="en-C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Ces objectifs NE SONT PAS COULÉS DANS LE BÉTON et peuvent être modifiés en tout temps.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A6597-441B-4B35-B309-1103C4249E57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7864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prochaine section porte sur le niveau de jeu de votre organisation et sur votre décision de mettre en activité un centre d’opération. </a:t>
            </a:r>
            <a:endParaRPr lang="en-C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L’exercice durera 12 h, de 8 h à 20 h, mais si vous n’y participez pendant toute la durée, veuillez indiquer votre préférence.</a:t>
            </a:r>
            <a:endParaRPr lang="en-C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A6597-441B-4B35-B309-1103C4249E57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8410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prochaines diapos indiquent la façon dont vous voulez interagir avec les ressources de simulation des médias. Voulez-vous mettre à l’épreuve votre équipe de communication?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A6597-441B-4B35-B309-1103C4249E57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1661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Si les membres de votre équipe de communication veulent participer, veuillez nous fournir leurs coordonnées.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5A6597-441B-4B35-B309-1103C4249E57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7244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058AE-7732-4212-ADBB-12E8639B9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29A8A9-BA6E-4755-B39B-C1752C6FE2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B0C08-81CC-47AC-B455-7596E3837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64096-A8F7-425E-9729-CEA7930D6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FF7AE-7E8E-462E-8798-4596E622B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638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94227-6D29-4CDA-AA3B-2343B1B9C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4A3AA3-7D3F-4ADE-A95A-CDBC319E6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5DD8F-6D61-486F-8C04-11BEAA07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60386-1367-4782-9154-EBAFCA799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E89D3-867E-4ED7-96B5-D6C072962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8722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25223F-3123-46B8-AE9A-5CB6587B5C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84360E-DD9A-4A42-B372-7F3B96635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99D96-9154-43FD-8019-24D4FC597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77B54-B3DA-4D21-8B5F-931CD2363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3FAB1F-5EF2-4434-BF4A-3494A2A03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6928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E7387-6BD5-4711-9B02-347352B95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EAD72-4678-4784-9943-45CC3FDB3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121BC-7F68-4AE2-A616-B6B626B71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54574-373B-423E-9CD4-F7C5A9889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BD93C-04ED-49BB-A97A-15EBAF290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5504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3BF42-6440-401D-92AB-AE6AA9334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CD9D1-A111-4B1F-A4FE-9A184A5B6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A57D0-7921-4693-94F2-A04A7FBEF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B1729-4EAA-4713-8DC0-3ECBC77BD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44109-FC84-424A-9BDC-90F3AA32C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397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A06A2-D709-4E22-BAA9-F43BBD419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2E95F-6525-42E4-BC16-C8D4F7018B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00B44-8E4A-4863-90E5-A2134CB91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57EB78-3B3C-42F0-A0EA-2E8131354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67A2C6-8405-42C4-AB88-699D41867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4D41F-0473-4AFC-B118-31FFF14AC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013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403DC-3A05-4CC0-A3EB-FEB5A9B4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D3593-AA5D-4176-B231-333A1DB0F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C1E362-0BF5-4A64-AA73-235234BA8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7703E7-CAED-44ED-9E01-F5224254B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DEFE42-0D96-4BF9-B157-999E316F89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F39197-E9CA-4B4E-9DB7-B9A1863D1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008C30-E47C-47FA-A4FA-D6E322D7D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677653-0C38-4A1F-8D34-7A3BFB7B3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7823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7CF4-0FE7-4454-BDEF-836A1C24C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086451-1DCB-455E-A41A-0D9AA4748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9D4EE2-1D11-4ACD-910E-B68638E2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73EA3E-A72E-4581-871B-27FC6EBAA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0390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FA7B4E-CB07-4C85-B459-B5CB76B75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C061F3-23D4-4D6D-AE3B-95642C8AA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D6A278-E4CD-4E6B-A361-CA878753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868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6E97C-7D18-4B1C-92CD-910384580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114EF-8FDA-47BC-A9E2-C99FF1BE4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E13F57-B1EC-43A6-9543-FEED3D5CA1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27386-53B7-4F8A-A595-321492F0C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CD599-2A26-486B-BD54-5D891DF9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CD31E-1763-43A0-B1F8-6C06B5D4E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418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8108E-2FD4-4966-91C3-9898F4C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BF76ED-586D-44F0-8107-94DE164256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C6B342-748F-437F-BAFE-F61F9EB04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3117-C30A-4A27-8571-F22405884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5221A-89EF-45D2-9E24-D1693CD2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E521D6-94FE-4874-BFFE-9833434FD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7517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5A5F74-E34D-48F7-999D-F54D6299F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2C12F7-D077-467A-BCCB-50730B09C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6C644-47FA-49DA-A00C-D7B415136D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39C70-3C6F-4ECA-96B0-02D268542339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3603E-E13D-4FD0-AC58-D9583AD81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962E0-F7BA-4D10-82A6-53D3058A78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0DCEF-493A-4A00-95BA-94AA766B1B4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122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runswickex@gnb.c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6166708-AC23-4D56-94D4-8183B04CF6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652" y="3828542"/>
            <a:ext cx="9144000" cy="2622592"/>
          </a:xfrm>
        </p:spPr>
        <p:txBody>
          <a:bodyPr>
            <a:normAutofit/>
          </a:bodyPr>
          <a:lstStyle/>
          <a:p>
            <a:r>
              <a:rPr lang="fr-FR" sz="3600" dirty="0"/>
              <a:t>Confirmation de l’exercice et questionnaire sur les objectifs</a:t>
            </a:r>
            <a:r>
              <a:rPr lang="en-CA" sz="3600" dirty="0"/>
              <a:t> </a:t>
            </a:r>
          </a:p>
          <a:p>
            <a:endParaRPr lang="en-CA" sz="3600" dirty="0"/>
          </a:p>
          <a:p>
            <a:pPr algn="l"/>
            <a:r>
              <a:rPr lang="fr-FR" dirty="0"/>
              <a:t>Capitaine de corvette Pete Gallant</a:t>
            </a:r>
          </a:p>
          <a:p>
            <a:pPr algn="l"/>
            <a:r>
              <a:rPr lang="fr-FR" dirty="0"/>
              <a:t>Force opérationnelle interarmées (Atlantique)</a:t>
            </a:r>
          </a:p>
        </p:txBody>
      </p:sp>
      <p:pic>
        <p:nvPicPr>
          <p:cNvPr id="4" name="Picture 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1D775413-9D85-48F9-9A7D-D36F1CBCB5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652" y="1094419"/>
            <a:ext cx="8763000" cy="233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55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5F8BB-1FB5-4E29-A43B-70A18C828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56" y="2404210"/>
            <a:ext cx="9908097" cy="3677936"/>
          </a:xfrm>
        </p:spPr>
        <p:txBody>
          <a:bodyPr>
            <a:normAutofit/>
          </a:bodyPr>
          <a:lstStyle/>
          <a:p>
            <a:r>
              <a:rPr lang="fr-FR" sz="2400" dirty="0"/>
              <a:t>Le questionnaire servira à guider la mise au point de l’exercice afin de répondre aux objectifs de chaque organisation participante. </a:t>
            </a:r>
          </a:p>
          <a:p>
            <a:r>
              <a:rPr lang="fr-FR" sz="2400" dirty="0"/>
              <a:t>Les résultats du questionnaire aideront aussi l’équipe de conception de l’exercice à déterminer les obligations contradictoires et à y apporter une solution au début de la phase de planification. </a:t>
            </a:r>
          </a:p>
          <a:p>
            <a:r>
              <a:rPr lang="fr-FR" sz="2400" dirty="0"/>
              <a:t>Une fois rempli, ce questionnaire confirme aussi la participation de votre organisation à l’exercice BRUNSWICK CHARLIE 2020.</a:t>
            </a:r>
          </a:p>
          <a:p>
            <a:r>
              <a:rPr lang="fr-FR" sz="2400" dirty="0"/>
              <a:t>Veuillez renvoyer le questionnaire rempli à Contrôle de l’exercice par courriel à l’adresse </a:t>
            </a:r>
            <a:r>
              <a:rPr lang="en-CA" sz="2400" dirty="0"/>
              <a:t> </a:t>
            </a:r>
            <a:r>
              <a:rPr lang="en-CA" sz="2400" u="sng" dirty="0">
                <a:hlinkClick r:id="rId3"/>
              </a:rPr>
              <a:t>brunswickex@gnb.ca</a:t>
            </a:r>
            <a:endParaRPr lang="en-CA" dirty="0"/>
          </a:p>
        </p:txBody>
      </p:sp>
      <p:pic>
        <p:nvPicPr>
          <p:cNvPr id="4" name="Picture 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39D28F3C-A10F-47FD-8A45-30E5BD5E2B3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9680" cy="13719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609865-26A0-4E5E-BAE9-6611D67DE2F3}"/>
              </a:ext>
            </a:extLst>
          </p:cNvPr>
          <p:cNvSpPr txBox="1"/>
          <p:nvPr/>
        </p:nvSpPr>
        <p:spPr>
          <a:xfrm>
            <a:off x="838200" y="1456293"/>
            <a:ext cx="10515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/>
              <a:t>Questionnaire et confirmation de la participation</a:t>
            </a:r>
            <a:endParaRPr lang="en-CA" sz="3600" b="1" dirty="0"/>
          </a:p>
        </p:txBody>
      </p:sp>
    </p:spTree>
    <p:extLst>
      <p:ext uri="{BB962C8B-B14F-4D97-AF65-F5344CB8AC3E}">
        <p14:creationId xmlns:p14="http://schemas.microsoft.com/office/powerpoint/2010/main" val="682282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BAE1A837-8327-410E-AC69-BC1513A105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9680" cy="1371944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068B26-6219-4F85-9336-9DD5F7C4E9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615454"/>
              </p:ext>
            </p:extLst>
          </p:nvPr>
        </p:nvGraphicFramePr>
        <p:xfrm>
          <a:off x="780176" y="1963024"/>
          <a:ext cx="10771464" cy="4773323"/>
        </p:xfrm>
        <a:graphic>
          <a:graphicData uri="http://schemas.openxmlformats.org/drawingml/2006/table">
            <a:tbl>
              <a:tblPr firstRow="1" firstCol="1" bandRow="1"/>
              <a:tblGrid>
                <a:gridCol w="2689986">
                  <a:extLst>
                    <a:ext uri="{9D8B030D-6E8A-4147-A177-3AD203B41FA5}">
                      <a16:colId xmlns:a16="http://schemas.microsoft.com/office/drawing/2014/main" val="2546012759"/>
                    </a:ext>
                  </a:extLst>
                </a:gridCol>
                <a:gridCol w="8081478">
                  <a:extLst>
                    <a:ext uri="{9D8B030D-6E8A-4147-A177-3AD203B41FA5}">
                      <a16:colId xmlns:a16="http://schemas.microsoft.com/office/drawing/2014/main" val="2976051128"/>
                    </a:ext>
                  </a:extLst>
                </a:gridCol>
              </a:tblGrid>
              <a:tr h="25018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Organisation</a:t>
                      </a:r>
                      <a:endParaRPr lang="en-CA" sz="11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625206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Nom de </a:t>
                      </a: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l’organisation</a:t>
                      </a: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Forces </a:t>
                      </a:r>
                      <a:r>
                        <a:rPr lang="en-CA" sz="1100" b="1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armées</a:t>
                      </a: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CA" sz="1100" b="1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canadiennes</a:t>
                      </a:r>
                      <a:endParaRPr lang="en-CA" sz="1100" b="1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2672963"/>
                  </a:ext>
                </a:extLst>
              </a:tr>
              <a:tr h="5202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Direction ou division, le cas échéant :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Force opérationnelle interarmées (Atlantique) (FOIA)</a:t>
                      </a:r>
                      <a:endParaRPr lang="en-CA" sz="1100" b="1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591358"/>
                  </a:ext>
                </a:extLst>
              </a:tr>
              <a:tr h="25018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Point de contact principal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93331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Nom 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r>
                        <a:rPr lang="en-CA" sz="1100" b="1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Capc</a:t>
                      </a: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Peter Gallant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522148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+mn-cs"/>
                        </a:rPr>
                        <a:t>Poste :</a:t>
                      </a:r>
                      <a:endParaRPr lang="en-CA" sz="1100" b="1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Agent provincial de liaison des FAC</a:t>
                      </a:r>
                      <a:endParaRPr lang="en-CA" sz="1100" b="1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7006809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+mn-cs"/>
                        </a:rPr>
                        <a:t>Numéro de téléphone :</a:t>
                      </a:r>
                      <a:endParaRPr lang="en-CA" sz="1100" b="1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506 292 0581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427581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+mn-cs"/>
                        </a:rPr>
                        <a:t>Courriel : </a:t>
                      </a:r>
                      <a:endParaRPr lang="en-CA" sz="1100" b="1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Peter.Gallant@forces.gc.ca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921851"/>
                  </a:ext>
                </a:extLst>
              </a:tr>
              <a:tr h="25018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Point de contact principal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684951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Nom 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Capitaine Adam Gorman</a:t>
                      </a:r>
                      <a:endParaRPr lang="en-CA" sz="1100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952876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+mn-cs"/>
                        </a:rPr>
                        <a:t>Poste :</a:t>
                      </a:r>
                      <a:endParaRPr lang="en-CA" sz="1100" b="1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Responsable de l’exercice de la FOIA</a:t>
                      </a:r>
                      <a:endParaRPr lang="en-CA" sz="1100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848098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+mn-cs"/>
                        </a:rPr>
                        <a:t>Numéro de téléphone :</a:t>
                      </a:r>
                      <a:endParaRPr lang="en-CA" sz="1100" b="1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902 427-1112</a:t>
                      </a:r>
                      <a:endParaRPr lang="en-CA" sz="1100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5532863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+mn-cs"/>
                        </a:rPr>
                        <a:t>Courriel : </a:t>
                      </a:r>
                      <a:endParaRPr lang="en-CA" sz="1100" b="1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Adam.Gorman2@forces.gc.ca</a:t>
                      </a:r>
                      <a:endParaRPr lang="en-CA" sz="1100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6557640"/>
                  </a:ext>
                </a:extLst>
              </a:tr>
              <a:tr h="25018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Point de contact pour les communications (si différent des précédents)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084209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Nom 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413727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+mn-cs"/>
                        </a:rPr>
                        <a:t>Poste :</a:t>
                      </a:r>
                      <a:endParaRPr lang="en-CA" sz="1100" b="1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156729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+mn-cs"/>
                        </a:rPr>
                        <a:t>Numéro de téléphone :</a:t>
                      </a:r>
                      <a:endParaRPr lang="en-CA" sz="1100" b="1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5116651"/>
                  </a:ext>
                </a:extLst>
              </a:tr>
              <a:tr h="250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kern="120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+mn-cs"/>
                        </a:rPr>
                        <a:t>Courriel : </a:t>
                      </a:r>
                      <a:endParaRPr lang="en-CA" sz="1100" b="1" kern="120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2524055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EA442E73-D887-4AB9-BF84-6791E5A22CBA}"/>
              </a:ext>
            </a:extLst>
          </p:cNvPr>
          <p:cNvSpPr/>
          <p:nvPr/>
        </p:nvSpPr>
        <p:spPr>
          <a:xfrm>
            <a:off x="780176" y="1371944"/>
            <a:ext cx="1875835" cy="3835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554095" algn="l"/>
              </a:tabLst>
            </a:pPr>
            <a:r>
              <a:rPr lang="en-US" b="1" kern="0" dirty="0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2. </a:t>
            </a:r>
            <a:r>
              <a:rPr lang="en-US" b="1" kern="0" dirty="0" err="1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Coordonnées</a:t>
            </a:r>
            <a:endParaRPr lang="en-CA" b="1" kern="0" dirty="0">
              <a:solidFill>
                <a:srgbClr val="211D54"/>
              </a:solidFill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349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BAE1A837-8327-410E-AC69-BC1513A105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9680" cy="1371944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D2714F0-471C-49C1-99BB-6E936029F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038574"/>
              </p:ext>
            </p:extLst>
          </p:nvPr>
        </p:nvGraphicFramePr>
        <p:xfrm>
          <a:off x="562062" y="2004811"/>
          <a:ext cx="7113356" cy="2021902"/>
        </p:xfrm>
        <a:graphic>
          <a:graphicData uri="http://schemas.openxmlformats.org/drawingml/2006/table">
            <a:tbl>
              <a:tblPr firstRow="1" firstCol="1" bandRow="1"/>
              <a:tblGrid>
                <a:gridCol w="674346">
                  <a:extLst>
                    <a:ext uri="{9D8B030D-6E8A-4147-A177-3AD203B41FA5}">
                      <a16:colId xmlns:a16="http://schemas.microsoft.com/office/drawing/2014/main" val="2746918032"/>
                    </a:ext>
                  </a:extLst>
                </a:gridCol>
                <a:gridCol w="6439010">
                  <a:extLst>
                    <a:ext uri="{9D8B030D-6E8A-4147-A177-3AD203B41FA5}">
                      <a16:colId xmlns:a16="http://schemas.microsoft.com/office/drawing/2014/main" val="702973811"/>
                    </a:ext>
                  </a:extLst>
                </a:gridCol>
              </a:tblGrid>
              <a:tr h="31296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CA" sz="1100" b="1" dirty="0" err="1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Objectifs</a:t>
                      </a:r>
                      <a:endParaRPr lang="en-CA" sz="11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7928" marR="679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359686"/>
                  </a:ext>
                </a:extLst>
              </a:tr>
              <a:tr h="34178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28" marR="679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Mise en activité des officiers de liaison régionaux (OLR)</a:t>
                      </a:r>
                      <a:endParaRPr lang="en-CA" sz="110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7945" marR="6794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98316"/>
                  </a:ext>
                </a:extLst>
              </a:tr>
              <a:tr h="341787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2. </a:t>
                      </a:r>
                      <a:endParaRPr lang="en-C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28" marR="679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Communications et circulation de l’information entre OMU NB/JTFA/OLR/OLP</a:t>
                      </a:r>
                      <a:endParaRPr lang="en-CA" sz="110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7945" marR="6794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9388300"/>
                  </a:ext>
                </a:extLst>
              </a:tr>
              <a:tr h="341787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3. </a:t>
                      </a:r>
                      <a:endParaRPr lang="en-C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28" marR="679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Déploiement des OLR dans les CPOU et des CROU désignés</a:t>
                      </a:r>
                      <a:endParaRPr lang="en-CA" sz="110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7945" marR="6794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986647"/>
                  </a:ext>
                </a:extLst>
              </a:tr>
              <a:tr h="341787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4. </a:t>
                      </a:r>
                      <a:endParaRPr lang="en-C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28" marR="679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Conseil sur les demandes d’assistance </a:t>
                      </a:r>
                      <a:endParaRPr lang="en-CA" sz="1100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7945" marR="6794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606746"/>
                  </a:ext>
                </a:extLst>
              </a:tr>
              <a:tr h="341787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5. </a:t>
                      </a:r>
                      <a:endParaRPr lang="en-C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28" marR="679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7928" marR="679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958327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CB122266-1895-4B35-B898-27777C8FCB18}"/>
              </a:ext>
            </a:extLst>
          </p:cNvPr>
          <p:cNvSpPr/>
          <p:nvPr/>
        </p:nvSpPr>
        <p:spPr>
          <a:xfrm>
            <a:off x="503339" y="1371944"/>
            <a:ext cx="1407758" cy="3835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554095" algn="l"/>
              </a:tabLst>
            </a:pPr>
            <a:r>
              <a:rPr lang="en-US" b="1" kern="0" dirty="0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3. </a:t>
            </a:r>
            <a:r>
              <a:rPr lang="en-US" b="1" kern="0" dirty="0" err="1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Objectifs</a:t>
            </a:r>
            <a:endParaRPr lang="en-CA" b="1" kern="0" dirty="0">
              <a:solidFill>
                <a:srgbClr val="211D54"/>
              </a:solidFill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517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5474C7EB-A66B-4F68-A5DA-BBB816C18A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9680" cy="1371944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4CEE52E-D2C0-41E5-BFFF-6F749B526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18985"/>
              </p:ext>
            </p:extLst>
          </p:nvPr>
        </p:nvGraphicFramePr>
        <p:xfrm>
          <a:off x="486560" y="1941652"/>
          <a:ext cx="11123801" cy="1820187"/>
        </p:xfrm>
        <a:graphic>
          <a:graphicData uri="http://schemas.openxmlformats.org/drawingml/2006/table">
            <a:tbl>
              <a:tblPr firstRow="1" firstCol="1" bandRow="1"/>
              <a:tblGrid>
                <a:gridCol w="2329719">
                  <a:extLst>
                    <a:ext uri="{9D8B030D-6E8A-4147-A177-3AD203B41FA5}">
                      <a16:colId xmlns:a16="http://schemas.microsoft.com/office/drawing/2014/main" val="1416601453"/>
                    </a:ext>
                  </a:extLst>
                </a:gridCol>
                <a:gridCol w="1789558">
                  <a:extLst>
                    <a:ext uri="{9D8B030D-6E8A-4147-A177-3AD203B41FA5}">
                      <a16:colId xmlns:a16="http://schemas.microsoft.com/office/drawing/2014/main" val="2083563653"/>
                    </a:ext>
                  </a:extLst>
                </a:gridCol>
                <a:gridCol w="1789558">
                  <a:extLst>
                    <a:ext uri="{9D8B030D-6E8A-4147-A177-3AD203B41FA5}">
                      <a16:colId xmlns:a16="http://schemas.microsoft.com/office/drawing/2014/main" val="4086046003"/>
                    </a:ext>
                  </a:extLst>
                </a:gridCol>
                <a:gridCol w="1789558">
                  <a:extLst>
                    <a:ext uri="{9D8B030D-6E8A-4147-A177-3AD203B41FA5}">
                      <a16:colId xmlns:a16="http://schemas.microsoft.com/office/drawing/2014/main" val="2014417184"/>
                    </a:ext>
                  </a:extLst>
                </a:gridCol>
                <a:gridCol w="1712704">
                  <a:extLst>
                    <a:ext uri="{9D8B030D-6E8A-4147-A177-3AD203B41FA5}">
                      <a16:colId xmlns:a16="http://schemas.microsoft.com/office/drawing/2014/main" val="970013685"/>
                    </a:ext>
                  </a:extLst>
                </a:gridCol>
                <a:gridCol w="1712704">
                  <a:extLst>
                    <a:ext uri="{9D8B030D-6E8A-4147-A177-3AD203B41FA5}">
                      <a16:colId xmlns:a16="http://schemas.microsoft.com/office/drawing/2014/main" val="1168217634"/>
                    </a:ext>
                  </a:extLst>
                </a:gridCol>
              </a:tblGrid>
              <a:tr h="292097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Disponibilité</a:t>
                      </a:r>
                      <a:r>
                        <a:rPr lang="en-CA" sz="11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pour </a:t>
                      </a:r>
                      <a:r>
                        <a:rPr lang="en-CA" sz="1100" b="1" dirty="0" err="1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l’exercice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997304"/>
                  </a:ext>
                </a:extLst>
              </a:tr>
              <a:tr h="502956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Disponibilité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(</a:t>
                      </a: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Heure</a:t>
                      </a: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de </a:t>
                      </a: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l’Atlantique</a:t>
                      </a: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Si « Autre », indiquez la période de l’exercice.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278945"/>
                  </a:ext>
                </a:extLst>
              </a:tr>
              <a:tr h="254157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Indiquez la disponibilité de votre organisation pour l’exercice.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0800 - 2000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Autres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Heure</a:t>
                      </a: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de début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Heure</a:t>
                      </a: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de fin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678888"/>
                  </a:ext>
                </a:extLst>
              </a:tr>
              <a:tr h="254157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303719"/>
                  </a:ext>
                </a:extLst>
              </a:tr>
              <a:tr h="516820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82461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744F79B-2904-4DB5-AE96-C2E346ABD7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740226"/>
              </p:ext>
            </p:extLst>
          </p:nvPr>
        </p:nvGraphicFramePr>
        <p:xfrm>
          <a:off x="486560" y="4098025"/>
          <a:ext cx="11123801" cy="1735404"/>
        </p:xfrm>
        <a:graphic>
          <a:graphicData uri="http://schemas.openxmlformats.org/drawingml/2006/table">
            <a:tbl>
              <a:tblPr firstRow="1" firstCol="1" bandRow="1"/>
              <a:tblGrid>
                <a:gridCol w="5409662">
                  <a:extLst>
                    <a:ext uri="{9D8B030D-6E8A-4147-A177-3AD203B41FA5}">
                      <a16:colId xmlns:a16="http://schemas.microsoft.com/office/drawing/2014/main" val="3119721361"/>
                    </a:ext>
                  </a:extLst>
                </a:gridCol>
                <a:gridCol w="1804765">
                  <a:extLst>
                    <a:ext uri="{9D8B030D-6E8A-4147-A177-3AD203B41FA5}">
                      <a16:colId xmlns:a16="http://schemas.microsoft.com/office/drawing/2014/main" val="2068701709"/>
                    </a:ext>
                  </a:extLst>
                </a:gridCol>
                <a:gridCol w="1202790">
                  <a:extLst>
                    <a:ext uri="{9D8B030D-6E8A-4147-A177-3AD203B41FA5}">
                      <a16:colId xmlns:a16="http://schemas.microsoft.com/office/drawing/2014/main" val="770191845"/>
                    </a:ext>
                  </a:extLst>
                </a:gridCol>
                <a:gridCol w="298688">
                  <a:extLst>
                    <a:ext uri="{9D8B030D-6E8A-4147-A177-3AD203B41FA5}">
                      <a16:colId xmlns:a16="http://schemas.microsoft.com/office/drawing/2014/main" val="760180213"/>
                    </a:ext>
                  </a:extLst>
                </a:gridCol>
                <a:gridCol w="1203948">
                  <a:extLst>
                    <a:ext uri="{9D8B030D-6E8A-4147-A177-3AD203B41FA5}">
                      <a16:colId xmlns:a16="http://schemas.microsoft.com/office/drawing/2014/main" val="858048065"/>
                    </a:ext>
                  </a:extLst>
                </a:gridCol>
                <a:gridCol w="1203948">
                  <a:extLst>
                    <a:ext uri="{9D8B030D-6E8A-4147-A177-3AD203B41FA5}">
                      <a16:colId xmlns:a16="http://schemas.microsoft.com/office/drawing/2014/main" val="3944794465"/>
                    </a:ext>
                  </a:extLst>
                </a:gridCol>
              </a:tblGrid>
              <a:tr h="178944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Mise en activité du centre des opérations d’urgence (COU)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362822"/>
                  </a:ext>
                </a:extLst>
              </a:tr>
              <a:tr h="28376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Votre organisation mettra-t-elle en activité un COU pendant l’exercice?</a:t>
                      </a:r>
                      <a:endParaRPr lang="en-CA" sz="1100"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Oui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220621"/>
                  </a:ext>
                </a:extLst>
              </a:tr>
              <a:tr h="28376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X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b="1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111317"/>
                  </a:ext>
                </a:extLst>
              </a:tr>
              <a:tr h="188037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Si oui, dans quelle mesure votre COU sera-t-il prêt à entrer en fonction?</a:t>
                      </a:r>
                      <a:endParaRPr lang="en-CA" sz="1100"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Complètement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Partiellement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Aucunement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104562"/>
                  </a:ext>
                </a:extLst>
              </a:tr>
              <a:tr h="188037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3322487"/>
                  </a:ext>
                </a:extLst>
              </a:tr>
              <a:tr h="17894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7625103"/>
                  </a:ext>
                </a:extLst>
              </a:tr>
              <a:tr h="372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dirty="0"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Où se situe le COU qui participera à l’exercice? (Fournir une adresse si possible)</a:t>
                      </a:r>
                      <a:endParaRPr lang="en-CA" sz="1100" dirty="0"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Halifax (Nouvelle-</a:t>
                      </a:r>
                      <a:r>
                        <a:rPr lang="en-CA" sz="1100" b="1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Écosse</a:t>
                      </a: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), </a:t>
                      </a:r>
                      <a:r>
                        <a:rPr lang="en-CA" sz="1100" b="1" dirty="0" err="1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édifice</a:t>
                      </a: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D201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805339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098162FD-3E34-4BA4-98E5-0D9EF0CF8942}"/>
              </a:ext>
            </a:extLst>
          </p:cNvPr>
          <p:cNvSpPr/>
          <p:nvPr/>
        </p:nvSpPr>
        <p:spPr>
          <a:xfrm>
            <a:off x="553672" y="1362566"/>
            <a:ext cx="1931939" cy="3835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554095" algn="l"/>
              </a:tabLst>
            </a:pPr>
            <a:r>
              <a:rPr lang="en-US" b="1" kern="0" dirty="0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4. </a:t>
            </a:r>
            <a:r>
              <a:rPr lang="en-US" b="1" kern="0" dirty="0" err="1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Niveau</a:t>
            </a:r>
            <a:r>
              <a:rPr lang="en-US" b="1" kern="0" dirty="0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 de </a:t>
            </a:r>
            <a:r>
              <a:rPr lang="en-US" b="1" kern="0" dirty="0" err="1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jeu</a:t>
            </a:r>
            <a:endParaRPr lang="en-CA" b="1" kern="0" dirty="0">
              <a:solidFill>
                <a:srgbClr val="211D54"/>
              </a:solidFill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887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5474C7EB-A66B-4F68-A5DA-BBB816C18A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9680" cy="137194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BC95700-8F9E-41C6-BD82-3F1302285913}"/>
              </a:ext>
            </a:extLst>
          </p:cNvPr>
          <p:cNvSpPr/>
          <p:nvPr/>
        </p:nvSpPr>
        <p:spPr>
          <a:xfrm>
            <a:off x="340823" y="1371944"/>
            <a:ext cx="2882520" cy="3835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554095" algn="l"/>
              </a:tabLst>
            </a:pPr>
            <a:r>
              <a:rPr lang="en-US" b="1" kern="0" dirty="0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5. Simulation des </a:t>
            </a:r>
            <a:r>
              <a:rPr lang="en-US" b="1" kern="0" dirty="0" err="1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médias</a:t>
            </a:r>
            <a:endParaRPr lang="en-CA" b="1" kern="0" dirty="0">
              <a:solidFill>
                <a:srgbClr val="211D54"/>
              </a:solidFill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9D3A097-ECD0-4FC3-A69A-15F375983D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849186"/>
              </p:ext>
            </p:extLst>
          </p:nvPr>
        </p:nvGraphicFramePr>
        <p:xfrm>
          <a:off x="374708" y="1895431"/>
          <a:ext cx="11442584" cy="1099440"/>
        </p:xfrm>
        <a:graphic>
          <a:graphicData uri="http://schemas.openxmlformats.org/drawingml/2006/table">
            <a:tbl>
              <a:tblPr firstRow="1" firstCol="1" bandRow="1"/>
              <a:tblGrid>
                <a:gridCol w="7483572">
                  <a:extLst>
                    <a:ext uri="{9D8B030D-6E8A-4147-A177-3AD203B41FA5}">
                      <a16:colId xmlns:a16="http://schemas.microsoft.com/office/drawing/2014/main" val="2979057473"/>
                    </a:ext>
                  </a:extLst>
                </a:gridCol>
                <a:gridCol w="1982566">
                  <a:extLst>
                    <a:ext uri="{9D8B030D-6E8A-4147-A177-3AD203B41FA5}">
                      <a16:colId xmlns:a16="http://schemas.microsoft.com/office/drawing/2014/main" val="16645976"/>
                    </a:ext>
                  </a:extLst>
                </a:gridCol>
                <a:gridCol w="1976446">
                  <a:extLst>
                    <a:ext uri="{9D8B030D-6E8A-4147-A177-3AD203B41FA5}">
                      <a16:colId xmlns:a16="http://schemas.microsoft.com/office/drawing/2014/main" val="2178710427"/>
                    </a:ext>
                  </a:extLst>
                </a:gridCol>
              </a:tblGrid>
              <a:tr h="20988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Simulation des </a:t>
                      </a:r>
                      <a:r>
                        <a:rPr lang="en-CA" sz="1100" b="1" dirty="0" err="1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médias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549496"/>
                  </a:ext>
                </a:extLst>
              </a:tr>
              <a:tr h="33282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Votre organisation aimerait-elle évaluer le traitement des demandes des médias (p. ex. : les demandes de renseignements des journalistes et la rédaction de communiqués de presse et de messages officiels) dans un environnement simulé au cours de l’exercice?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1D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Oui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179942"/>
                  </a:ext>
                </a:extLst>
              </a:tr>
              <a:tr h="556737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96820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051784C-7817-4BD1-BC80-85E3C2C89D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302679"/>
              </p:ext>
            </p:extLst>
          </p:nvPr>
        </p:nvGraphicFramePr>
        <p:xfrm>
          <a:off x="374708" y="3347207"/>
          <a:ext cx="11442584" cy="986448"/>
        </p:xfrm>
        <a:graphic>
          <a:graphicData uri="http://schemas.openxmlformats.org/drawingml/2006/table">
            <a:tbl>
              <a:tblPr firstRow="1" firstCol="1" bandRow="1"/>
              <a:tblGrid>
                <a:gridCol w="1977278">
                  <a:extLst>
                    <a:ext uri="{9D8B030D-6E8A-4147-A177-3AD203B41FA5}">
                      <a16:colId xmlns:a16="http://schemas.microsoft.com/office/drawing/2014/main" val="2632840252"/>
                    </a:ext>
                  </a:extLst>
                </a:gridCol>
                <a:gridCol w="2753085">
                  <a:extLst>
                    <a:ext uri="{9D8B030D-6E8A-4147-A177-3AD203B41FA5}">
                      <a16:colId xmlns:a16="http://schemas.microsoft.com/office/drawing/2014/main" val="1335047707"/>
                    </a:ext>
                  </a:extLst>
                </a:gridCol>
                <a:gridCol w="2753085">
                  <a:extLst>
                    <a:ext uri="{9D8B030D-6E8A-4147-A177-3AD203B41FA5}">
                      <a16:colId xmlns:a16="http://schemas.microsoft.com/office/drawing/2014/main" val="171219758"/>
                    </a:ext>
                  </a:extLst>
                </a:gridCol>
                <a:gridCol w="2643238">
                  <a:extLst>
                    <a:ext uri="{9D8B030D-6E8A-4147-A177-3AD203B41FA5}">
                      <a16:colId xmlns:a16="http://schemas.microsoft.com/office/drawing/2014/main" val="1026302116"/>
                    </a:ext>
                  </a:extLst>
                </a:gridCol>
                <a:gridCol w="1315898">
                  <a:extLst>
                    <a:ext uri="{9D8B030D-6E8A-4147-A177-3AD203B41FA5}">
                      <a16:colId xmlns:a16="http://schemas.microsoft.com/office/drawing/2014/main" val="1357076078"/>
                    </a:ext>
                  </a:extLst>
                </a:gridCol>
              </a:tblGrid>
              <a:tr h="2466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Avant-midi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Après-midi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Soir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Sans objet</a:t>
                      </a:r>
                      <a:endParaRPr lang="en-CA" sz="1100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879330"/>
                  </a:ext>
                </a:extLst>
              </a:tr>
              <a:tr h="246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Appels téléphoniques</a:t>
                      </a:r>
                      <a:endParaRPr lang="en-CA" sz="1100"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6236376"/>
                  </a:ext>
                </a:extLst>
              </a:tr>
              <a:tr h="246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Courriels</a:t>
                      </a:r>
                      <a:endParaRPr lang="en-CA" sz="1100"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848983"/>
                  </a:ext>
                </a:extLst>
              </a:tr>
              <a:tr h="246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dirty="0"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Site de clavardage</a:t>
                      </a:r>
                      <a:endParaRPr lang="en-CA" sz="1100" dirty="0"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8183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27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5474C7EB-A66B-4F68-A5DA-BBB816C18A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9680" cy="1371944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E69B69D-F67C-4AED-8CF2-C805F59D9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647191"/>
              </p:ext>
            </p:extLst>
          </p:nvPr>
        </p:nvGraphicFramePr>
        <p:xfrm>
          <a:off x="601210" y="1759183"/>
          <a:ext cx="10989579" cy="2915176"/>
        </p:xfrm>
        <a:graphic>
          <a:graphicData uri="http://schemas.openxmlformats.org/drawingml/2006/table">
            <a:tbl>
              <a:tblPr firstRow="1" firstCol="1" bandRow="1"/>
              <a:tblGrid>
                <a:gridCol w="3613528">
                  <a:extLst>
                    <a:ext uri="{9D8B030D-6E8A-4147-A177-3AD203B41FA5}">
                      <a16:colId xmlns:a16="http://schemas.microsoft.com/office/drawing/2014/main" val="1243928989"/>
                    </a:ext>
                  </a:extLst>
                </a:gridCol>
                <a:gridCol w="159718">
                  <a:extLst>
                    <a:ext uri="{9D8B030D-6E8A-4147-A177-3AD203B41FA5}">
                      <a16:colId xmlns:a16="http://schemas.microsoft.com/office/drawing/2014/main" val="831713006"/>
                    </a:ext>
                  </a:extLst>
                </a:gridCol>
                <a:gridCol w="3613528">
                  <a:extLst>
                    <a:ext uri="{9D8B030D-6E8A-4147-A177-3AD203B41FA5}">
                      <a16:colId xmlns:a16="http://schemas.microsoft.com/office/drawing/2014/main" val="2701742443"/>
                    </a:ext>
                  </a:extLst>
                </a:gridCol>
                <a:gridCol w="3602805">
                  <a:extLst>
                    <a:ext uri="{9D8B030D-6E8A-4147-A177-3AD203B41FA5}">
                      <a16:colId xmlns:a16="http://schemas.microsoft.com/office/drawing/2014/main" val="1036820144"/>
                    </a:ext>
                  </a:extLst>
                </a:gridCol>
              </a:tblGrid>
              <a:tr h="215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Coordonnées</a:t>
                      </a:r>
                      <a:r>
                        <a:rPr lang="en-US" sz="11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pour les </a:t>
                      </a:r>
                      <a:r>
                        <a:rPr lang="en-US" sz="1100" b="1" dirty="0" err="1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médias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781825"/>
                  </a:ext>
                </a:extLst>
              </a:tr>
              <a:tr h="215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Appels téléphoniques</a:t>
                      </a:r>
                      <a:endParaRPr lang="en-CA" sz="1100"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Nom/Division/</a:t>
                      </a:r>
                      <a:r>
                        <a:rPr lang="en-US" sz="1100" b="1" i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Numéro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562640"/>
                  </a:ext>
                </a:extLst>
              </a:tr>
              <a:tr h="215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Courriels</a:t>
                      </a:r>
                      <a:endParaRPr lang="en-CA" sz="1100"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Nom/Division/</a:t>
                      </a:r>
                      <a:r>
                        <a:rPr lang="en-US" sz="1100" b="1" i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Courriel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060256"/>
                  </a:ext>
                </a:extLst>
              </a:tr>
              <a:tr h="215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1100" b="1" dirty="0"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Site de clavardage</a:t>
                      </a:r>
                      <a:endParaRPr lang="en-CA" sz="1100" dirty="0"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i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Identifiant de l’organisation pour le site de clavardage</a:t>
                      </a:r>
                      <a:r>
                        <a:rPr lang="en-US" sz="1100" b="1" i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        </a:t>
                      </a:r>
                      <a:r>
                        <a:rPr lang="en-US" sz="1100" b="1" i="0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OLP NB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118416"/>
                  </a:ext>
                </a:extLst>
              </a:tr>
              <a:tr h="342060">
                <a:tc rowSpan="2"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Votre organisation surveillera-t-elle l’activité médiatique simulée en ligne?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Oui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880123"/>
                  </a:ext>
                </a:extLst>
              </a:tr>
              <a:tr h="342060">
                <a:tc gridSpan="2"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893201"/>
                  </a:ext>
                </a:extLst>
              </a:tr>
              <a:tr h="342060">
                <a:tc rowSpan="2"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Votre organisation organisera-t-elle une simulation de conférence de presse?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Oui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333575"/>
                  </a:ext>
                </a:extLst>
              </a:tr>
              <a:tr h="342060">
                <a:tc gridSpan="2"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400081"/>
                  </a:ext>
                </a:extLst>
              </a:tr>
              <a:tr h="342060">
                <a:tc rowSpan="2"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Votre organisation rédigera-t-elle des communiqués de presse pendant l’exercice?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Oui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Non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468435"/>
                  </a:ext>
                </a:extLst>
              </a:tr>
              <a:tr h="342060">
                <a:tc gridSpan="2"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100" b="1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037434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9854A7A-3437-4507-B5BC-FFB4C3DE107A}"/>
              </a:ext>
            </a:extLst>
          </p:cNvPr>
          <p:cNvSpPr/>
          <p:nvPr/>
        </p:nvSpPr>
        <p:spPr>
          <a:xfrm>
            <a:off x="612395" y="1276617"/>
            <a:ext cx="3637534" cy="3835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554095" algn="l"/>
              </a:tabLst>
            </a:pPr>
            <a:r>
              <a:rPr lang="en-US" b="1" kern="0" dirty="0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5. Simulation des </a:t>
            </a:r>
            <a:r>
              <a:rPr lang="en-US" b="1" kern="0" dirty="0" err="1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médias</a:t>
            </a:r>
            <a:r>
              <a:rPr lang="en-US" b="1" kern="0" dirty="0">
                <a:solidFill>
                  <a:srgbClr val="211D5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 (suite)</a:t>
            </a:r>
            <a:endParaRPr lang="en-CA" b="1" kern="0" dirty="0">
              <a:solidFill>
                <a:srgbClr val="211D54"/>
              </a:solidFill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648B319-316B-4D76-9AD0-3000905EEF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22877"/>
              </p:ext>
            </p:extLst>
          </p:nvPr>
        </p:nvGraphicFramePr>
        <p:xfrm>
          <a:off x="612395" y="4773422"/>
          <a:ext cx="10989579" cy="1624345"/>
        </p:xfrm>
        <a:graphic>
          <a:graphicData uri="http://schemas.openxmlformats.org/drawingml/2006/table">
            <a:tbl>
              <a:tblPr firstRow="1" firstCol="1" bandRow="1"/>
              <a:tblGrid>
                <a:gridCol w="994351">
                  <a:extLst>
                    <a:ext uri="{9D8B030D-6E8A-4147-A177-3AD203B41FA5}">
                      <a16:colId xmlns:a16="http://schemas.microsoft.com/office/drawing/2014/main" val="4044210176"/>
                    </a:ext>
                  </a:extLst>
                </a:gridCol>
                <a:gridCol w="9995228">
                  <a:extLst>
                    <a:ext uri="{9D8B030D-6E8A-4147-A177-3AD203B41FA5}">
                      <a16:colId xmlns:a16="http://schemas.microsoft.com/office/drawing/2014/main" val="748282402"/>
                    </a:ext>
                  </a:extLst>
                </a:gridCol>
              </a:tblGrid>
              <a:tr h="251430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Exigences relatives aux intrants en communication de la part des médias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80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934807"/>
                  </a:ext>
                </a:extLst>
              </a:tr>
              <a:tr h="274583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La FOIA surveillera tous les médias afin de faire un compte rendu de la situation au poste de commande (COU)</a:t>
                      </a:r>
                      <a:endParaRPr lang="en-CA" sz="1100" b="1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4730442"/>
                  </a:ext>
                </a:extLst>
              </a:tr>
              <a:tr h="274583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2. </a:t>
                      </a:r>
                      <a:endParaRPr lang="en-C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935294"/>
                  </a:ext>
                </a:extLst>
              </a:tr>
              <a:tr h="274583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3. </a:t>
                      </a:r>
                      <a:endParaRPr lang="en-C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038154"/>
                  </a:ext>
                </a:extLst>
              </a:tr>
              <a:tr h="274583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4. </a:t>
                      </a:r>
                      <a:endParaRPr lang="en-C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809213"/>
                  </a:ext>
                </a:extLst>
              </a:tr>
              <a:tr h="274583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5. </a:t>
                      </a:r>
                      <a:endParaRPr lang="en-CA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1502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0013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5F365-0FD5-4185-A5CB-07B9E9960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2521"/>
            <a:ext cx="10515600" cy="4351338"/>
          </a:xfrm>
        </p:spPr>
        <p:txBody>
          <a:bodyPr/>
          <a:lstStyle/>
          <a:p>
            <a:r>
              <a:rPr lang="fr-FR" dirty="0"/>
              <a:t>Plus de 150 questionnaires envoyés</a:t>
            </a:r>
            <a:endParaRPr lang="en-CA" dirty="0"/>
          </a:p>
          <a:p>
            <a:pPr lvl="1"/>
            <a:r>
              <a:rPr lang="fr-FR" dirty="0"/>
              <a:t>Municipalités et collectivités</a:t>
            </a:r>
          </a:p>
          <a:p>
            <a:pPr lvl="1"/>
            <a:r>
              <a:rPr lang="fr-FR" dirty="0"/>
              <a:t>Ministères provinciaux</a:t>
            </a:r>
          </a:p>
          <a:p>
            <a:pPr lvl="1"/>
            <a:r>
              <a:rPr lang="fr-FR" dirty="0"/>
              <a:t>Ministères et organismes fédéraux</a:t>
            </a:r>
          </a:p>
          <a:p>
            <a:pPr lvl="1"/>
            <a:r>
              <a:rPr lang="fr-FR" dirty="0"/>
              <a:t>Autres organisations non gouvernementales</a:t>
            </a:r>
          </a:p>
          <a:p>
            <a:r>
              <a:rPr lang="en-CA" dirty="0"/>
              <a:t>Questionnaires </a:t>
            </a:r>
            <a:r>
              <a:rPr lang="en-CA" dirty="0" err="1"/>
              <a:t>reçus</a:t>
            </a:r>
            <a:endParaRPr lang="en-CA" dirty="0"/>
          </a:p>
        </p:txBody>
      </p:sp>
      <p:pic>
        <p:nvPicPr>
          <p:cNvPr id="4" name="Picture 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A78E9927-F9BA-4241-AAE4-13A72DCC43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9680" cy="13719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8F1889D-64D0-483A-B07D-E7FF30081984}"/>
              </a:ext>
            </a:extLst>
          </p:cNvPr>
          <p:cNvSpPr txBox="1"/>
          <p:nvPr/>
        </p:nvSpPr>
        <p:spPr>
          <a:xfrm>
            <a:off x="838200" y="1456293"/>
            <a:ext cx="10515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/>
              <a:t>Questionnaire et confirmation de la participation</a:t>
            </a:r>
            <a:endParaRPr lang="en-CA" sz="3600" b="1" dirty="0"/>
          </a:p>
        </p:txBody>
      </p:sp>
    </p:spTree>
    <p:extLst>
      <p:ext uri="{BB962C8B-B14F-4D97-AF65-F5344CB8AC3E}">
        <p14:creationId xmlns:p14="http://schemas.microsoft.com/office/powerpoint/2010/main" val="2745947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C38AB14B-EF75-4C55-8199-A230337236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9680" cy="13719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C215A4-A3B0-4F2D-B63B-FB2D8132D1BE}"/>
              </a:ext>
            </a:extLst>
          </p:cNvPr>
          <p:cNvSpPr txBox="1"/>
          <p:nvPr/>
        </p:nvSpPr>
        <p:spPr>
          <a:xfrm>
            <a:off x="2971882" y="2815389"/>
            <a:ext cx="65210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6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330498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728</Words>
  <Application>Microsoft Office PowerPoint</Application>
  <PresentationFormat>Widescreen</PresentationFormat>
  <Paragraphs>173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Gallant, Peter (DPS/MSP)</dc:creator>
  <cp:lastModifiedBy>McKeen, Kate (DPS/MSP)</cp:lastModifiedBy>
  <cp:revision>27</cp:revision>
  <dcterms:created xsi:type="dcterms:W3CDTF">2019-11-22T18:33:16Z</dcterms:created>
  <dcterms:modified xsi:type="dcterms:W3CDTF">2020-01-07T19:42:39Z</dcterms:modified>
</cp:coreProperties>
</file>