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7" r:id="rId2"/>
    <p:sldId id="397" r:id="rId3"/>
    <p:sldId id="398" r:id="rId4"/>
    <p:sldId id="390" r:id="rId5"/>
    <p:sldId id="410" r:id="rId6"/>
    <p:sldId id="392" r:id="rId7"/>
    <p:sldId id="405" r:id="rId8"/>
    <p:sldId id="393" r:id="rId9"/>
    <p:sldId id="401" r:id="rId10"/>
    <p:sldId id="394" r:id="rId11"/>
    <p:sldId id="403" r:id="rId12"/>
    <p:sldId id="406" r:id="rId13"/>
    <p:sldId id="407" r:id="rId14"/>
    <p:sldId id="408" r:id="rId15"/>
    <p:sldId id="388" r:id="rId16"/>
    <p:sldId id="409"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512" autoAdjust="0"/>
  </p:normalViewPr>
  <p:slideViewPr>
    <p:cSldViewPr snapToGrid="0">
      <p:cViewPr varScale="1">
        <p:scale>
          <a:sx n="86" d="100"/>
          <a:sy n="86" d="100"/>
        </p:scale>
        <p:origin x="62"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493E667-1928-4901-9E1B-73F925EBCC3C}" type="datetimeFigureOut">
              <a:rPr lang="en-CA" smtClean="0"/>
              <a:t>2020-02-10</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F1B703-21D7-45CE-B645-CEA43C233B06}" type="slidenum">
              <a:rPr lang="en-CA" smtClean="0"/>
              <a:t>‹#›</a:t>
            </a:fld>
            <a:endParaRPr lang="en-CA" dirty="0"/>
          </a:p>
        </p:txBody>
      </p:sp>
    </p:spTree>
    <p:extLst>
      <p:ext uri="{BB962C8B-B14F-4D97-AF65-F5344CB8AC3E}">
        <p14:creationId xmlns:p14="http://schemas.microsoft.com/office/powerpoint/2010/main" val="1950725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9453FCBC-3D3F-431C-A3B9-18415C595A55}" type="datetimeFigureOut">
              <a:rPr lang="fr-FR"/>
              <a:pPr>
                <a:defRPr/>
              </a:pPr>
              <a:t>10/02/2020</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6D124C81-79AB-496B-8A8B-2F5D65E0ABBE}" type="slidenum">
              <a:rPr lang="en-CA"/>
              <a:pPr>
                <a:defRPr/>
              </a:pPr>
              <a:t>‹#›</a:t>
            </a:fld>
            <a:endParaRPr lang="en-CA" dirty="0"/>
          </a:p>
        </p:txBody>
      </p:sp>
    </p:spTree>
    <p:extLst>
      <p:ext uri="{BB962C8B-B14F-4D97-AF65-F5344CB8AC3E}">
        <p14:creationId xmlns:p14="http://schemas.microsoft.com/office/powerpoint/2010/main" val="203269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1302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94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11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14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7878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607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569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896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80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637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339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ChangeArrowheads="1"/>
          </p:cNvSpPr>
          <p:nvPr userDrawn="1"/>
        </p:nvSpPr>
        <p:spPr bwMode="auto">
          <a:xfrm>
            <a:off x="0" y="731838"/>
            <a:ext cx="2752725" cy="287337"/>
          </a:xfrm>
          <a:prstGeom prst="rect">
            <a:avLst/>
          </a:prstGeom>
          <a:solidFill>
            <a:srgbClr val="E03127"/>
          </a:solidFill>
          <a:ln w="9525">
            <a:noFill/>
            <a:miter lim="800000"/>
            <a:headEnd/>
            <a:tailEnd/>
          </a:ln>
          <a:effectLst/>
        </p:spPr>
        <p:txBody>
          <a:bodyPr wrap="none" anchor="ctr"/>
          <a:lstStyle/>
          <a:p>
            <a:pPr>
              <a:defRPr/>
            </a:pPr>
            <a:endParaRPr lang="en-US" dirty="0"/>
          </a:p>
        </p:txBody>
      </p:sp>
      <p:sp>
        <p:nvSpPr>
          <p:cNvPr id="3080" name="Rectangle 8"/>
          <p:cNvSpPr>
            <a:spLocks noChangeArrowheads="1"/>
          </p:cNvSpPr>
          <p:nvPr userDrawn="1"/>
        </p:nvSpPr>
        <p:spPr bwMode="auto">
          <a:xfrm>
            <a:off x="903288" y="642938"/>
            <a:ext cx="2754312" cy="88900"/>
          </a:xfrm>
          <a:prstGeom prst="rect">
            <a:avLst/>
          </a:prstGeom>
          <a:solidFill>
            <a:schemeClr val="bg2"/>
          </a:solidFill>
          <a:ln w="9525">
            <a:solidFill>
              <a:schemeClr val="bg2"/>
            </a:solidFill>
            <a:miter lim="800000"/>
            <a:headEnd/>
            <a:tailEnd/>
          </a:ln>
          <a:effectLst/>
        </p:spPr>
        <p:txBody>
          <a:bodyPr wrap="none" anchor="ctr"/>
          <a:lstStyle/>
          <a:p>
            <a:pPr>
              <a:defRPr/>
            </a:pPr>
            <a:endParaRPr lang="en-US" dirty="0"/>
          </a:p>
        </p:txBody>
      </p:sp>
      <p:pic>
        <p:nvPicPr>
          <p:cNvPr id="6148" name="Picture 12" descr="canada_2c [Converte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23113" y="6075363"/>
            <a:ext cx="11223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3" descr="signature_10pt_fr [Conver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96938" y="5949950"/>
            <a:ext cx="2460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474788"/>
            <a:ext cx="9144000" cy="822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latin typeface="Segoe UI" panose="020B0502040204020203" pitchFamily="34" charset="0"/>
                <a:ea typeface="Segoe UI" panose="020B0502040204020203" pitchFamily="34" charset="0"/>
                <a:cs typeface="Segoe UI" panose="020B0502040204020203" pitchFamily="34" charset="0"/>
              </a:rPr>
              <a:t>Emergency Management Presentation</a:t>
            </a:r>
          </a:p>
          <a:p>
            <a:pPr algn="ctr" eaLnBrk="1" hangingPunct="1"/>
            <a:endParaRPr lang="en-US" altLang="en-US" sz="4000" b="1" dirty="0">
              <a:latin typeface="Trebuchet MS" pitchFamily="34" charset="0"/>
            </a:endParaRPr>
          </a:p>
        </p:txBody>
      </p:sp>
      <p:pic>
        <p:nvPicPr>
          <p:cNvPr id="7171" name="Picture 5" descr="canada_2c [Conver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113" y="6075363"/>
            <a:ext cx="11223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b&amp;r_bil_frfirst [Converted] long"/>
          <p:cNvPicPr>
            <a:picLocks noChangeAspect="1" noChangeArrowheads="1"/>
          </p:cNvPicPr>
          <p:nvPr/>
        </p:nvPicPr>
        <p:blipFill>
          <a:blip r:embed="rId3" cstate="print">
            <a:extLst>
              <a:ext uri="{28A0092B-C50C-407E-A947-70E740481C1C}">
                <a14:useLocalDpi xmlns:a14="http://schemas.microsoft.com/office/drawing/2010/main" val="0"/>
              </a:ext>
            </a:extLst>
          </a:blip>
          <a:srcRect l="4416" r="4401"/>
          <a:stretch>
            <a:fillRect/>
          </a:stretch>
        </p:blipFill>
        <p:spPr bwMode="auto">
          <a:xfrm>
            <a:off x="0" y="12065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4"/>
          <p:cNvSpPr>
            <a:spLocks noChangeArrowheads="1"/>
          </p:cNvSpPr>
          <p:nvPr/>
        </p:nvSpPr>
        <p:spPr bwMode="auto">
          <a:xfrm>
            <a:off x="635479" y="4978400"/>
            <a:ext cx="767556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CA" altLang="en-US" sz="1100" b="1" dirty="0">
                <a:latin typeface="Segoe UI" panose="020B0502040204020203" pitchFamily="34" charset="0"/>
                <a:ea typeface="Segoe UI" panose="020B0502040204020203" pitchFamily="34" charset="0"/>
                <a:cs typeface="Segoe UI" panose="020B0502040204020203" pitchFamily="34" charset="0"/>
              </a:rPr>
              <a:t>Sgt. Michel LITALIEN</a:t>
            </a:r>
            <a:br>
              <a:rPr lang="fr-CA" altLang="en-US" sz="1100" b="1" dirty="0">
                <a:latin typeface="Segoe UI" panose="020B0502040204020203" pitchFamily="34" charset="0"/>
                <a:ea typeface="Segoe UI" panose="020B0502040204020203" pitchFamily="34" charset="0"/>
                <a:cs typeface="Segoe UI" panose="020B0502040204020203" pitchFamily="34" charset="0"/>
              </a:rPr>
            </a:br>
            <a:r>
              <a:rPr lang="fr-CA" altLang="en-US" sz="1100" b="1" dirty="0" err="1">
                <a:latin typeface="Segoe UI" panose="020B0502040204020203" pitchFamily="34" charset="0"/>
                <a:ea typeface="Segoe UI" panose="020B0502040204020203" pitchFamily="34" charset="0"/>
                <a:cs typeface="Segoe UI" panose="020B0502040204020203" pitchFamily="34" charset="0"/>
              </a:rPr>
              <a:t>Cpl</a:t>
            </a:r>
            <a:r>
              <a:rPr lang="fr-CA" altLang="en-US" sz="1100" b="1" dirty="0">
                <a:latin typeface="Segoe UI" panose="020B0502040204020203" pitchFamily="34" charset="0"/>
                <a:ea typeface="Segoe UI" panose="020B0502040204020203" pitchFamily="34" charset="0"/>
                <a:cs typeface="Segoe UI" panose="020B0502040204020203" pitchFamily="34" charset="0"/>
              </a:rPr>
              <a:t>. Ryan LEWIS</a:t>
            </a:r>
          </a:p>
          <a:p>
            <a:pPr algn="ctr" eaLnBrk="1" hangingPunct="1"/>
            <a:r>
              <a:rPr lang="fr-CA" altLang="en-US" sz="1100" b="1" dirty="0" err="1">
                <a:latin typeface="Segoe UI" panose="020B0502040204020203" pitchFamily="34" charset="0"/>
                <a:ea typeface="Segoe UI" panose="020B0502040204020203" pitchFamily="34" charset="0"/>
                <a:cs typeface="Segoe UI" panose="020B0502040204020203" pitchFamily="34" charset="0"/>
              </a:rPr>
              <a:t>Cst</a:t>
            </a:r>
            <a:r>
              <a:rPr lang="fr-CA" altLang="en-US" sz="1100" b="1" dirty="0">
                <a:latin typeface="Segoe UI" panose="020B0502040204020203" pitchFamily="34" charset="0"/>
                <a:ea typeface="Segoe UI" panose="020B0502040204020203" pitchFamily="34" charset="0"/>
                <a:cs typeface="Segoe UI" panose="020B0502040204020203" pitchFamily="34" charset="0"/>
              </a:rPr>
              <a:t>. Mike OLIVER</a:t>
            </a:r>
            <a:br>
              <a:rPr lang="fr-CA" altLang="en-US" sz="1100" b="1" dirty="0">
                <a:latin typeface="Segoe UI" panose="020B0502040204020203" pitchFamily="34" charset="0"/>
                <a:ea typeface="Segoe UI" panose="020B0502040204020203" pitchFamily="34" charset="0"/>
                <a:cs typeface="Segoe UI" panose="020B0502040204020203" pitchFamily="34" charset="0"/>
              </a:rPr>
            </a:br>
            <a:r>
              <a:rPr lang="fr-CA" altLang="en-US" sz="1100" b="1" dirty="0" err="1">
                <a:latin typeface="Segoe UI" panose="020B0502040204020203" pitchFamily="34" charset="0"/>
                <a:ea typeface="Segoe UI" panose="020B0502040204020203" pitchFamily="34" charset="0"/>
                <a:cs typeface="Segoe UI" panose="020B0502040204020203" pitchFamily="34" charset="0"/>
              </a:rPr>
              <a:t>Cst</a:t>
            </a:r>
            <a:r>
              <a:rPr lang="fr-CA" altLang="en-US" sz="1100" b="1" dirty="0">
                <a:latin typeface="Segoe UI" panose="020B0502040204020203" pitchFamily="34" charset="0"/>
                <a:ea typeface="Segoe UI" panose="020B0502040204020203" pitchFamily="34" charset="0"/>
                <a:cs typeface="Segoe UI" panose="020B0502040204020203" pitchFamily="34" charset="0"/>
              </a:rPr>
              <a:t>. Wil STAPLETON</a:t>
            </a:r>
          </a:p>
          <a:p>
            <a:pPr algn="ctr" eaLnBrk="1" hangingPunct="1"/>
            <a:r>
              <a:rPr lang="fr-CA" altLang="en-US" sz="1100" b="1" dirty="0">
                <a:latin typeface="Segoe UI" panose="020B0502040204020203" pitchFamily="34" charset="0"/>
                <a:ea typeface="Segoe UI" panose="020B0502040204020203" pitchFamily="34" charset="0"/>
                <a:cs typeface="Segoe UI" panose="020B0502040204020203" pitchFamily="34" charset="0"/>
              </a:rPr>
              <a:t>« J » Division RCMP </a:t>
            </a:r>
            <a:r>
              <a:rPr lang="fr-CA" altLang="en-US" sz="1100" b="1" dirty="0" err="1">
                <a:latin typeface="Segoe UI" panose="020B0502040204020203" pitchFamily="34" charset="0"/>
                <a:ea typeface="Segoe UI" panose="020B0502040204020203" pitchFamily="34" charset="0"/>
                <a:cs typeface="Segoe UI" panose="020B0502040204020203" pitchFamily="34" charset="0"/>
              </a:rPr>
              <a:t>Operational</a:t>
            </a:r>
            <a:r>
              <a:rPr lang="fr-CA" altLang="en-US" sz="1100" b="1" dirty="0">
                <a:latin typeface="Segoe UI" panose="020B0502040204020203" pitchFamily="34" charset="0"/>
                <a:ea typeface="Segoe UI" panose="020B0502040204020203" pitchFamily="34" charset="0"/>
                <a:cs typeface="Segoe UI" panose="020B0502040204020203" pitchFamily="34" charset="0"/>
              </a:rPr>
              <a:t> </a:t>
            </a:r>
            <a:r>
              <a:rPr lang="fr-CA" altLang="en-US" sz="1100" b="1" dirty="0" err="1">
                <a:latin typeface="Segoe UI" panose="020B0502040204020203" pitchFamily="34" charset="0"/>
                <a:ea typeface="Segoe UI" panose="020B0502040204020203" pitchFamily="34" charset="0"/>
                <a:cs typeface="Segoe UI" panose="020B0502040204020203" pitchFamily="34" charset="0"/>
              </a:rPr>
              <a:t>Readiness</a:t>
            </a:r>
            <a:r>
              <a:rPr lang="fr-CA" altLang="en-US" sz="1100" b="1" dirty="0">
                <a:latin typeface="Segoe UI" panose="020B0502040204020203" pitchFamily="34" charset="0"/>
                <a:ea typeface="Segoe UI" panose="020B0502040204020203" pitchFamily="34" charset="0"/>
                <a:cs typeface="Segoe UI" panose="020B0502040204020203" pitchFamily="34" charset="0"/>
              </a:rPr>
              <a:t> &amp; </a:t>
            </a:r>
            <a:r>
              <a:rPr lang="fr-CA" altLang="en-US" sz="1100" b="1" dirty="0" err="1">
                <a:latin typeface="Segoe UI" panose="020B0502040204020203" pitchFamily="34" charset="0"/>
                <a:ea typeface="Segoe UI" panose="020B0502040204020203" pitchFamily="34" charset="0"/>
                <a:cs typeface="Segoe UI" panose="020B0502040204020203" pitchFamily="34" charset="0"/>
              </a:rPr>
              <a:t>Response</a:t>
            </a:r>
            <a:r>
              <a:rPr lang="fr-CA" altLang="en-US" sz="1100" b="1" dirty="0">
                <a:latin typeface="Segoe UI" panose="020B0502040204020203" pitchFamily="34" charset="0"/>
                <a:ea typeface="Segoe UI" panose="020B0502040204020203" pitchFamily="34" charset="0"/>
                <a:cs typeface="Segoe UI" panose="020B0502040204020203" pitchFamily="34" charset="0"/>
              </a:rPr>
              <a:t> Unit</a:t>
            </a:r>
          </a:p>
        </p:txBody>
      </p:sp>
      <p:pic>
        <p:nvPicPr>
          <p:cNvPr id="7174" name="Picture 5" descr="logo.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2357438"/>
            <a:ext cx="2135188"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988"/>
            <a:ext cx="8229600" cy="766483"/>
          </a:xfrm>
        </p:spPr>
        <p:txBody>
          <a:bodyPr/>
          <a:lstStyle/>
          <a:p>
            <a:r>
              <a:rPr lang="en-CA" b="1" dirty="0">
                <a:solidFill>
                  <a:srgbClr val="C00000"/>
                </a:solidFill>
              </a:rPr>
              <a:t>GOC</a:t>
            </a:r>
          </a:p>
        </p:txBody>
      </p:sp>
      <p:sp>
        <p:nvSpPr>
          <p:cNvPr id="3" name="Content Placeholder 2"/>
          <p:cNvSpPr>
            <a:spLocks noGrp="1"/>
          </p:cNvSpPr>
          <p:nvPr>
            <p:ph idx="1"/>
          </p:nvPr>
        </p:nvSpPr>
        <p:spPr/>
        <p:txBody>
          <a:bodyPr/>
          <a:lstStyle/>
          <a:p>
            <a:pPr marL="0" indent="0">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Government of Canada Operations Centre </a:t>
            </a:r>
            <a:r>
              <a:rPr lang="en-CA" sz="2400" b="1" dirty="0">
                <a:latin typeface="Segoe UI" panose="020B0502040204020203" pitchFamily="34" charset="0"/>
                <a:ea typeface="Segoe UI" panose="020B0502040204020203" pitchFamily="34" charset="0"/>
                <a:cs typeface="Segoe UI" panose="020B0502040204020203" pitchFamily="34" charset="0"/>
              </a:rPr>
              <a:t>(GOC)</a:t>
            </a:r>
          </a:p>
          <a:p>
            <a:r>
              <a:rPr lang="en-CA" sz="1800" dirty="0">
                <a:latin typeface="Segoe UI" panose="020B0502040204020203" pitchFamily="34" charset="0"/>
                <a:ea typeface="Segoe UI" panose="020B0502040204020203" pitchFamily="34" charset="0"/>
                <a:cs typeface="Segoe UI" panose="020B0502040204020203" pitchFamily="34" charset="0"/>
              </a:rPr>
              <a:t>The Government Operations Centre (GOC) provides an all-hazards integrated federal emergency response to events (potential or actual, natural or human-induced, accidental or intentional) of national interest. It provides 24/7 monitoring and reporting, national-level situational awareness, warning products and integrated risk assessments, as well as national-level planning and whole-of-government response management. </a:t>
            </a:r>
          </a:p>
          <a:p>
            <a:endParaRPr lang="en-CA" sz="1800" dirty="0">
              <a:latin typeface="Segoe UI" panose="020B0502040204020203" pitchFamily="34" charset="0"/>
              <a:ea typeface="Segoe UI" panose="020B0502040204020203" pitchFamily="34" charset="0"/>
              <a:cs typeface="Segoe UI" panose="020B0502040204020203" pitchFamily="34" charset="0"/>
            </a:endParaRPr>
          </a:p>
          <a:p>
            <a:r>
              <a:rPr lang="en-CA" sz="1800" dirty="0">
                <a:latin typeface="Segoe UI" panose="020B0502040204020203" pitchFamily="34" charset="0"/>
                <a:ea typeface="Segoe UI" panose="020B0502040204020203" pitchFamily="34" charset="0"/>
                <a:cs typeface="Segoe UI" panose="020B0502040204020203" pitchFamily="34" charset="0"/>
              </a:rPr>
              <a:t>During periods of heightened response, the GOC is augmented by staff from other government departments/agencies (OGD) and non-governmental organizations (NGO) who physically work in the GOC and connect to it virtually.  </a:t>
            </a:r>
          </a:p>
          <a:p>
            <a:endParaRPr lang="en-CA" sz="1600" dirty="0"/>
          </a:p>
        </p:txBody>
      </p:sp>
    </p:spTree>
    <p:extLst>
      <p:ext uri="{BB962C8B-B14F-4D97-AF65-F5344CB8AC3E}">
        <p14:creationId xmlns:p14="http://schemas.microsoft.com/office/powerpoint/2010/main" val="2539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74" y="478970"/>
            <a:ext cx="7798526" cy="938667"/>
          </a:xfrm>
        </p:spPr>
        <p:txBody>
          <a:bodyPr/>
          <a:lstStyle/>
          <a:p>
            <a:r>
              <a:rPr lang="en-CA" sz="4000" b="1" dirty="0">
                <a:solidFill>
                  <a:srgbClr val="C00000"/>
                </a:solidFill>
                <a:latin typeface="+mn-lt"/>
                <a:ea typeface="Segoe UI" panose="020B0502040204020203" pitchFamily="34" charset="0"/>
                <a:cs typeface="Segoe UI" panose="020B0502040204020203" pitchFamily="34" charset="0"/>
              </a:rPr>
              <a:t>Structure</a:t>
            </a:r>
          </a:p>
        </p:txBody>
      </p:sp>
      <p:sp>
        <p:nvSpPr>
          <p:cNvPr id="3" name="Content Placeholder 2"/>
          <p:cNvSpPr>
            <a:spLocks noGrp="1"/>
          </p:cNvSpPr>
          <p:nvPr>
            <p:ph idx="1"/>
          </p:nvPr>
        </p:nvSpPr>
        <p:spPr/>
        <p:txBody>
          <a:bodyPr/>
          <a:lstStyle/>
          <a:p>
            <a:pPr marL="0" indent="0">
              <a:buNone/>
            </a:pPr>
            <a:endParaRPr lang="en-CA" dirty="0"/>
          </a:p>
          <a:p>
            <a:pPr marL="0" indent="0">
              <a:buNone/>
            </a:pPr>
            <a:r>
              <a:rPr lang="en-CA" dirty="0">
                <a:latin typeface="Segoe UI" panose="020B0502040204020203" pitchFamily="34" charset="0"/>
                <a:ea typeface="Segoe UI" panose="020B0502040204020203" pitchFamily="34" charset="0"/>
                <a:cs typeface="Segoe UI" panose="020B0502040204020203" pitchFamily="34" charset="0"/>
              </a:rPr>
              <a:t>- MEOC – Localized Event</a:t>
            </a:r>
            <a:br>
              <a:rPr lang="en-CA" dirty="0">
                <a:latin typeface="Segoe UI" panose="020B0502040204020203" pitchFamily="34" charset="0"/>
                <a:ea typeface="Segoe UI" panose="020B0502040204020203" pitchFamily="34" charset="0"/>
                <a:cs typeface="Segoe UI" panose="020B0502040204020203" pitchFamily="34" charset="0"/>
              </a:rPr>
            </a:br>
            <a:r>
              <a:rPr lang="en-CA" dirty="0">
                <a:latin typeface="Segoe UI" panose="020B0502040204020203" pitchFamily="34" charset="0"/>
                <a:ea typeface="Segoe UI" panose="020B0502040204020203" pitchFamily="34" charset="0"/>
                <a:cs typeface="Segoe UI" panose="020B0502040204020203" pitchFamily="34" charset="0"/>
              </a:rPr>
              <a:t>- REOC – Regional Event</a:t>
            </a:r>
            <a:br>
              <a:rPr lang="en-CA" dirty="0">
                <a:latin typeface="Segoe UI" panose="020B0502040204020203" pitchFamily="34" charset="0"/>
                <a:ea typeface="Segoe UI" panose="020B0502040204020203" pitchFamily="34" charset="0"/>
                <a:cs typeface="Segoe UI" panose="020B0502040204020203" pitchFamily="34" charset="0"/>
              </a:rPr>
            </a:br>
            <a:r>
              <a:rPr lang="en-CA" dirty="0">
                <a:latin typeface="Segoe UI" panose="020B0502040204020203" pitchFamily="34" charset="0"/>
                <a:ea typeface="Segoe UI" panose="020B0502040204020203" pitchFamily="34" charset="0"/>
                <a:cs typeface="Segoe UI" panose="020B0502040204020203" pitchFamily="34" charset="0"/>
              </a:rPr>
              <a:t>- PEOC – Provincial Event</a:t>
            </a:r>
            <a:br>
              <a:rPr lang="en-CA" dirty="0">
                <a:latin typeface="Segoe UI" panose="020B0502040204020203" pitchFamily="34" charset="0"/>
                <a:ea typeface="Segoe UI" panose="020B0502040204020203" pitchFamily="34" charset="0"/>
                <a:cs typeface="Segoe UI" panose="020B0502040204020203" pitchFamily="34" charset="0"/>
              </a:rPr>
            </a:br>
            <a:r>
              <a:rPr lang="en-CA" dirty="0">
                <a:latin typeface="Segoe UI" panose="020B0502040204020203" pitchFamily="34" charset="0"/>
                <a:ea typeface="Segoe UI" panose="020B0502040204020203" pitchFamily="34" charset="0"/>
                <a:cs typeface="Segoe UI" panose="020B0502040204020203" pitchFamily="34" charset="0"/>
              </a:rPr>
              <a:t>- DEOC – RCMP Divisional Event</a:t>
            </a:r>
            <a:br>
              <a:rPr lang="en-CA" dirty="0">
                <a:latin typeface="Segoe UI" panose="020B0502040204020203" pitchFamily="34" charset="0"/>
                <a:ea typeface="Segoe UI" panose="020B0502040204020203" pitchFamily="34" charset="0"/>
                <a:cs typeface="Segoe UI" panose="020B0502040204020203" pitchFamily="34" charset="0"/>
              </a:rPr>
            </a:br>
            <a:r>
              <a:rPr lang="en-CA" dirty="0">
                <a:latin typeface="Segoe UI" panose="020B0502040204020203" pitchFamily="34" charset="0"/>
                <a:ea typeface="Segoe UI" panose="020B0502040204020203" pitchFamily="34" charset="0"/>
                <a:cs typeface="Segoe UI" panose="020B0502040204020203" pitchFamily="34" charset="0"/>
              </a:rPr>
              <a:t>- NOC – RCMP National Event</a:t>
            </a:r>
            <a:br>
              <a:rPr lang="en-CA" dirty="0">
                <a:latin typeface="Segoe UI" panose="020B0502040204020203" pitchFamily="34" charset="0"/>
                <a:ea typeface="Segoe UI" panose="020B0502040204020203" pitchFamily="34" charset="0"/>
                <a:cs typeface="Segoe UI" panose="020B0502040204020203" pitchFamily="34" charset="0"/>
              </a:rPr>
            </a:br>
            <a:r>
              <a:rPr lang="en-CA" dirty="0">
                <a:latin typeface="Segoe UI" panose="020B0502040204020203" pitchFamily="34" charset="0"/>
                <a:ea typeface="Segoe UI" panose="020B0502040204020203" pitchFamily="34" charset="0"/>
                <a:cs typeface="Segoe UI" panose="020B0502040204020203" pitchFamily="34" charset="0"/>
              </a:rPr>
              <a:t>- GOC – Federal Event</a:t>
            </a:r>
          </a:p>
        </p:txBody>
      </p:sp>
    </p:spTree>
    <p:extLst>
      <p:ext uri="{BB962C8B-B14F-4D97-AF65-F5344CB8AC3E}">
        <p14:creationId xmlns:p14="http://schemas.microsoft.com/office/powerpoint/2010/main" val="16266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2000" dirty="0"/>
              <a:t>PEOC &amp; RCMP</a:t>
            </a:r>
            <a:r>
              <a:rPr lang="en-CA" dirty="0"/>
              <a:t>	</a:t>
            </a:r>
          </a:p>
        </p:txBody>
      </p:sp>
      <p:pic>
        <p:nvPicPr>
          <p:cNvPr id="6" name="Content Placeholder 5" descr="noc-c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7619" y="1032097"/>
            <a:ext cx="5588762" cy="1327055"/>
          </a:xfrm>
          <a:prstGeom prst="rect">
            <a:avLst/>
          </a:prstGeom>
          <a:noFill/>
          <a:ln>
            <a:noFill/>
          </a:ln>
        </p:spPr>
      </p:pic>
      <p:sp>
        <p:nvSpPr>
          <p:cNvPr id="7" name="TextBox 6"/>
          <p:cNvSpPr txBox="1"/>
          <p:nvPr/>
        </p:nvSpPr>
        <p:spPr>
          <a:xfrm>
            <a:off x="722376" y="2359153"/>
            <a:ext cx="7854696" cy="2308324"/>
          </a:xfrm>
          <a:prstGeom prst="rect">
            <a:avLst/>
          </a:prstGeom>
          <a:noFill/>
        </p:spPr>
        <p:txBody>
          <a:bodyPr wrap="square" rtlCol="0">
            <a:spAutoFit/>
          </a:bodyPr>
          <a:lstStyle/>
          <a:p>
            <a:endParaRPr lang="en-CA" b="1" dirty="0"/>
          </a:p>
          <a:p>
            <a:endParaRPr lang="en-CA" b="1" dirty="0"/>
          </a:p>
          <a:p>
            <a:r>
              <a:rPr lang="en-CA" b="1" dirty="0"/>
              <a:t>LEVEL 1: ENHANCED  MONITORING – DOES NOT REQUIRE RCMP ATTENDANCE, BUT MAY REQUIRE PARTICIPATION IN TELECONFERENCE.</a:t>
            </a:r>
            <a:endParaRPr lang="en-CA" dirty="0"/>
          </a:p>
          <a:p>
            <a:r>
              <a:rPr lang="en-CA" b="1" dirty="0"/>
              <a:t> </a:t>
            </a:r>
            <a:endParaRPr lang="en-CA" dirty="0"/>
          </a:p>
          <a:p>
            <a:r>
              <a:rPr lang="en-CA" dirty="0"/>
              <a:t>A level 1 response is a continuous monitoring and reporting of an emerging situation or an emergency that does not require provincial control.</a:t>
            </a:r>
          </a:p>
        </p:txBody>
      </p:sp>
    </p:spTree>
    <p:extLst>
      <p:ext uri="{BB962C8B-B14F-4D97-AF65-F5344CB8AC3E}">
        <p14:creationId xmlns:p14="http://schemas.microsoft.com/office/powerpoint/2010/main" val="290613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3444799"/>
            <a:ext cx="6400800" cy="2194001"/>
          </a:xfrm>
        </p:spPr>
        <p:txBody>
          <a:bodyPr/>
          <a:lstStyle/>
          <a:p>
            <a:pPr marL="0" indent="0" algn="ctr">
              <a:buNone/>
            </a:pPr>
            <a:endParaRPr lang="en-CA" b="1" dirty="0">
              <a:solidFill>
                <a:srgbClr val="C00000"/>
              </a:solidFill>
            </a:endParaRPr>
          </a:p>
          <a:p>
            <a:pPr marL="0" indent="0" algn="ctr">
              <a:buNone/>
            </a:pPr>
            <a:endParaRPr lang="en-CA" b="1" dirty="0">
              <a:solidFill>
                <a:srgbClr val="C00000"/>
              </a:solidFill>
            </a:endParaRPr>
          </a:p>
        </p:txBody>
      </p:sp>
      <p:sp>
        <p:nvSpPr>
          <p:cNvPr id="4" name="Title 3"/>
          <p:cNvSpPr>
            <a:spLocks noGrp="1"/>
          </p:cNvSpPr>
          <p:nvPr>
            <p:ph type="ctrTitle"/>
          </p:nvPr>
        </p:nvSpPr>
        <p:spPr>
          <a:xfrm>
            <a:off x="594360" y="1197864"/>
            <a:ext cx="7863840" cy="4700016"/>
          </a:xfrm>
        </p:spPr>
        <p:txBody>
          <a:bodyPr/>
          <a:lstStyle/>
          <a:p>
            <a:pPr algn="l"/>
            <a:r>
              <a:rPr lang="en-CA" sz="2000" b="1" dirty="0"/>
              <a:t>LEVEL 2: PARTIAL ACTIVATION - REQUIRES RCMP ATTENDANCE </a:t>
            </a:r>
            <a:br>
              <a:rPr lang="en-CA" sz="2000" dirty="0"/>
            </a:br>
            <a:br>
              <a:rPr lang="en-CA" sz="2000" dirty="0"/>
            </a:br>
            <a:r>
              <a:rPr lang="en-CA" sz="1800" dirty="0"/>
              <a:t>A level 2 response requires selected critical members of the PEOC to remain at the PEOC to assist in the management of the response.</a:t>
            </a:r>
            <a:br>
              <a:rPr lang="en-CA" sz="1800" dirty="0"/>
            </a:br>
            <a:br>
              <a:rPr lang="en-CA" sz="1800" dirty="0"/>
            </a:br>
            <a:r>
              <a:rPr lang="en-CA" sz="1800" dirty="0"/>
              <a:t>- The Member will contact the District that is impacted by the event.  The Member will provide an explanation of our PEOC Liaison role and contact information.</a:t>
            </a:r>
            <a:br>
              <a:rPr lang="en-CA" sz="1800" dirty="0"/>
            </a:br>
            <a:r>
              <a:rPr lang="en-CA" sz="1800" dirty="0"/>
              <a:t>- The Member will request a Liaison contact from the District.</a:t>
            </a:r>
            <a:br>
              <a:rPr lang="en-CA" sz="1800" dirty="0"/>
            </a:br>
            <a:r>
              <a:rPr lang="en-CA" sz="1800" dirty="0"/>
              <a:t>- The Member will request the following be provided to the PEOC Liaison at    designated timings (prior to PEOC briefings):</a:t>
            </a:r>
            <a:br>
              <a:rPr lang="en-CA" sz="1800" dirty="0"/>
            </a:br>
            <a:r>
              <a:rPr lang="en-CA" sz="1800" dirty="0"/>
              <a:t>	</a:t>
            </a:r>
            <a:r>
              <a:rPr lang="en-CA" sz="1800" i="1" dirty="0"/>
              <a:t>- Health &amp; Safety of our Members.</a:t>
            </a:r>
            <a:br>
              <a:rPr lang="en-CA" sz="1800" i="1" dirty="0"/>
            </a:br>
            <a:r>
              <a:rPr lang="en-CA" sz="1800" i="1" dirty="0"/>
              <a:t>	- Situational Awareness and Primary Objectives.</a:t>
            </a:r>
            <a:br>
              <a:rPr lang="en-CA" sz="1800" i="1" dirty="0"/>
            </a:br>
            <a:r>
              <a:rPr lang="en-CA" sz="1800" i="1" dirty="0"/>
              <a:t>	- Resources.</a:t>
            </a:r>
            <a:br>
              <a:rPr lang="en-CA" sz="1800" i="1" dirty="0"/>
            </a:br>
            <a:r>
              <a:rPr lang="en-CA" sz="1800" i="1" dirty="0"/>
              <a:t>	- Wants/Needs.</a:t>
            </a:r>
            <a:br>
              <a:rPr lang="en-CA" sz="1800" i="1" dirty="0"/>
            </a:br>
            <a:endParaRPr lang="en-CA" sz="1800" i="1" dirty="0"/>
          </a:p>
        </p:txBody>
      </p:sp>
    </p:spTree>
    <p:extLst>
      <p:ext uri="{BB962C8B-B14F-4D97-AF65-F5344CB8AC3E}">
        <p14:creationId xmlns:p14="http://schemas.microsoft.com/office/powerpoint/2010/main" val="391798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74" y="478970"/>
            <a:ext cx="7798526" cy="938667"/>
          </a:xfrm>
        </p:spPr>
        <p:txBody>
          <a:bodyPr/>
          <a:lstStyle/>
          <a:p>
            <a:endParaRPr lang="en-CA" sz="4000" b="1" dirty="0">
              <a:solidFill>
                <a:srgbClr val="C00000"/>
              </a:solidFill>
              <a:latin typeface="+mn-lt"/>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marL="0" indent="0">
              <a:buNone/>
            </a:pPr>
            <a:r>
              <a:rPr lang="en-CA" sz="1800" b="1" dirty="0"/>
              <a:t>LEVEL 3: FULL ACTIVATION </a:t>
            </a:r>
            <a:endParaRPr lang="en-CA" sz="1800" dirty="0"/>
          </a:p>
          <a:p>
            <a:pPr marL="0" indent="0">
              <a:buNone/>
            </a:pPr>
            <a:r>
              <a:rPr lang="en-CA" sz="1800" dirty="0"/>
              <a:t> </a:t>
            </a:r>
          </a:p>
          <a:p>
            <a:pPr marL="0" indent="0">
              <a:buNone/>
            </a:pPr>
            <a:r>
              <a:rPr lang="en-CA" sz="1800" dirty="0"/>
              <a:t>- A level 3 response is one that is sufficiently serious to require a ‘whole of government’ response, and requires all members of the PEAC to be actively engaged.</a:t>
            </a:r>
          </a:p>
          <a:p>
            <a:pPr marL="0" indent="0">
              <a:buNone/>
            </a:pPr>
            <a:r>
              <a:rPr lang="en-CA" sz="1800" dirty="0"/>
              <a:t>- The Member set priorities, assign tasks and coordinate operations for his/her respective department.  </a:t>
            </a:r>
          </a:p>
          <a:p>
            <a:pPr marL="0" indent="0">
              <a:buNone/>
            </a:pPr>
            <a:r>
              <a:rPr lang="en-CA" sz="1800" dirty="0"/>
              <a:t>- The Member will undertake such planning as is necessary to coordinate future phases of the operation, such as evacuation or recovery.</a:t>
            </a:r>
          </a:p>
          <a:p>
            <a:pPr marL="0" indent="0">
              <a:buNone/>
            </a:pPr>
            <a:r>
              <a:rPr lang="en-CA" sz="1800" dirty="0"/>
              <a:t>- This may require two (2) members present.  </a:t>
            </a:r>
          </a:p>
          <a:p>
            <a:pPr marL="0" indent="0">
              <a:buNone/>
            </a:pPr>
            <a:r>
              <a:rPr lang="en-CA" sz="1800" dirty="0"/>
              <a:t>- Events warranting ORR participation: Weather related events………</a:t>
            </a:r>
          </a:p>
          <a:p>
            <a:pPr marL="0" indent="0" algn="ctr">
              <a:buNone/>
            </a:pPr>
            <a:endParaRPr lang="en-CA"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131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fr-CA" dirty="0">
              <a:latin typeface="Trebuchet MS" panose="020B0603020202020204" pitchFamily="34" charset="0"/>
            </a:endParaRPr>
          </a:p>
          <a:p>
            <a:pPr marL="0" indent="0" algn="ctr">
              <a:buNone/>
            </a:pPr>
            <a:r>
              <a:rPr lang="fr-CA" sz="4000" b="1" dirty="0">
                <a:solidFill>
                  <a:srgbClr val="C00000"/>
                </a:solidFill>
                <a:latin typeface="Segoe UI" panose="020B0502040204020203" pitchFamily="34" charset="0"/>
                <a:ea typeface="Segoe UI" panose="020B0502040204020203" pitchFamily="34" charset="0"/>
                <a:cs typeface="Segoe UI" panose="020B0502040204020203" pitchFamily="34" charset="0"/>
              </a:rPr>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9" cy="5943601"/>
          </a:xfrm>
          <a:prstGeom prst="rect">
            <a:avLst/>
          </a:prstGeom>
        </p:spPr>
      </p:pic>
    </p:spTree>
    <p:extLst>
      <p:ext uri="{BB962C8B-B14F-4D97-AF65-F5344CB8AC3E}">
        <p14:creationId xmlns:p14="http://schemas.microsoft.com/office/powerpoint/2010/main" val="129416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dirty="0"/>
              <a:t>GSAR &amp; PDS</a:t>
            </a:r>
          </a:p>
        </p:txBody>
      </p:sp>
      <p:sp>
        <p:nvSpPr>
          <p:cNvPr id="5" name="TextBox 4"/>
          <p:cNvSpPr txBox="1"/>
          <p:nvPr/>
        </p:nvSpPr>
        <p:spPr>
          <a:xfrm>
            <a:off x="2087594" y="3398809"/>
            <a:ext cx="4390846" cy="2308324"/>
          </a:xfrm>
          <a:prstGeom prst="rect">
            <a:avLst/>
          </a:prstGeom>
          <a:noFill/>
        </p:spPr>
        <p:txBody>
          <a:bodyPr wrap="square" rtlCol="0">
            <a:spAutoFit/>
          </a:bodyPr>
          <a:lstStyle/>
          <a:p>
            <a:pPr marL="285750" indent="-285750">
              <a:buFontTx/>
              <a:buChar char="-"/>
            </a:pPr>
            <a:r>
              <a:rPr lang="en-CA" dirty="0"/>
              <a:t>Police Dog Services (PDS) dispatched for all missing persons files</a:t>
            </a:r>
          </a:p>
          <a:p>
            <a:pPr marL="285750" indent="-285750">
              <a:buFontTx/>
              <a:buChar char="-"/>
            </a:pPr>
            <a:r>
              <a:rPr lang="en-CA" dirty="0"/>
              <a:t>PDS liaise with the POJ &amp; GSAR for coordinated efforts</a:t>
            </a:r>
          </a:p>
          <a:p>
            <a:pPr marL="285750" indent="-285750">
              <a:buFontTx/>
              <a:buChar char="-"/>
            </a:pPr>
            <a:r>
              <a:rPr lang="en-CA" dirty="0"/>
              <a:t>PDS program coordinator conducts yearly evaluations of civilian search dog teams.</a:t>
            </a:r>
          </a:p>
          <a:p>
            <a:pPr marL="285750" indent="-285750">
              <a:buFontTx/>
              <a:buChar char="-"/>
            </a:pPr>
            <a:endParaRPr lang="en-C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4598" y="947683"/>
            <a:ext cx="2525485" cy="2195489"/>
          </a:xfrm>
        </p:spPr>
      </p:pic>
    </p:spTree>
    <p:extLst>
      <p:ext uri="{BB962C8B-B14F-4D97-AF65-F5344CB8AC3E}">
        <p14:creationId xmlns:p14="http://schemas.microsoft.com/office/powerpoint/2010/main" val="40905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3200" dirty="0"/>
              <a:t>     </a:t>
            </a:r>
          </a:p>
        </p:txBody>
      </p:sp>
      <p:sp>
        <p:nvSpPr>
          <p:cNvPr id="4" name="Text Placeholder 3"/>
          <p:cNvSpPr>
            <a:spLocks noGrp="1"/>
          </p:cNvSpPr>
          <p:nvPr>
            <p:ph type="body" idx="1"/>
          </p:nvPr>
        </p:nvSpPr>
        <p:spPr>
          <a:xfrm>
            <a:off x="910212" y="1535113"/>
            <a:ext cx="3134163" cy="639762"/>
          </a:xfrm>
        </p:spPr>
        <p:txBody>
          <a:bodyPr/>
          <a:lstStyle/>
          <a:p>
            <a:pPr algn="ctr"/>
            <a:r>
              <a:rPr lang="en-CA" dirty="0"/>
              <a:t>Advanced Warning</a:t>
            </a:r>
          </a:p>
        </p:txBody>
      </p:sp>
      <p:pic>
        <p:nvPicPr>
          <p:cNvPr id="8" name="Content Placeholder 7"/>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10213" y="2301174"/>
            <a:ext cx="3134162" cy="2933333"/>
          </a:xfrm>
          <a:prstGeom prst="rect">
            <a:avLst/>
          </a:prstGeom>
          <a:noFill/>
          <a:ln>
            <a:noFill/>
          </a:ln>
        </p:spPr>
      </p:pic>
      <p:sp>
        <p:nvSpPr>
          <p:cNvPr id="10" name="Text Placeholder 9"/>
          <p:cNvSpPr>
            <a:spLocks noGrp="1"/>
          </p:cNvSpPr>
          <p:nvPr>
            <p:ph type="body" sz="quarter" idx="3"/>
          </p:nvPr>
        </p:nvSpPr>
        <p:spPr/>
        <p:txBody>
          <a:bodyPr/>
          <a:lstStyle/>
          <a:p>
            <a:pPr algn="ctr"/>
            <a:r>
              <a:rPr lang="en-CA" dirty="0"/>
              <a:t>No Advanced Warning</a:t>
            </a:r>
          </a:p>
        </p:txBody>
      </p:sp>
      <p:pic>
        <p:nvPicPr>
          <p:cNvPr id="5" name="Content Placeholder 4"/>
          <p:cNvPicPr>
            <a:picLocks noGrp="1" noChangeAspect="1"/>
          </p:cNvPicPr>
          <p:nvPr>
            <p:ph sz="quarter" idx="4"/>
          </p:nvPr>
        </p:nvPicPr>
        <p:blipFill>
          <a:blip r:embed="rId3"/>
          <a:stretch>
            <a:fillRect/>
          </a:stretch>
        </p:blipFill>
        <p:spPr>
          <a:xfrm>
            <a:off x="4351575" y="2683852"/>
            <a:ext cx="4335225" cy="2502378"/>
          </a:xfrm>
          <a:prstGeom prst="rect">
            <a:avLst/>
          </a:prstGeom>
        </p:spPr>
      </p:pic>
    </p:spTree>
    <p:extLst>
      <p:ext uri="{BB962C8B-B14F-4D97-AF65-F5344CB8AC3E}">
        <p14:creationId xmlns:p14="http://schemas.microsoft.com/office/powerpoint/2010/main" val="166486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16182" y="470262"/>
            <a:ext cx="6570617" cy="947375"/>
          </a:xfrm>
        </p:spPr>
        <p:txBody>
          <a:bodyPr/>
          <a:lstStyle/>
          <a:p>
            <a:r>
              <a:rPr lang="en-CA" sz="4000" b="1" dirty="0">
                <a:solidFill>
                  <a:srgbClr val="C00000"/>
                </a:solidFill>
              </a:rPr>
              <a:t>EM Program</a:t>
            </a:r>
          </a:p>
        </p:txBody>
      </p:sp>
      <p:sp>
        <p:nvSpPr>
          <p:cNvPr id="7" name="Content Placeholder 6"/>
          <p:cNvSpPr>
            <a:spLocks noGrp="1"/>
          </p:cNvSpPr>
          <p:nvPr>
            <p:ph idx="1"/>
          </p:nvPr>
        </p:nvSpPr>
        <p:spPr/>
        <p:txBody>
          <a:bodyPr/>
          <a:lstStyle/>
          <a:p>
            <a:pPr marL="0" indent="0">
              <a:buNone/>
            </a:pPr>
            <a:endParaRPr lang="en-CA" sz="18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Emergency Management Program </a:t>
            </a:r>
            <a:r>
              <a:rPr lang="en-CA" sz="2400" b="1" dirty="0">
                <a:latin typeface="Segoe UI" panose="020B0502040204020203" pitchFamily="34" charset="0"/>
                <a:ea typeface="Segoe UI" panose="020B0502040204020203" pitchFamily="34" charset="0"/>
                <a:cs typeface="Segoe UI" panose="020B0502040204020203" pitchFamily="34" charset="0"/>
              </a:rPr>
              <a:t>(EM)</a:t>
            </a:r>
          </a:p>
          <a:p>
            <a:r>
              <a:rPr lang="en-CA" sz="1800" dirty="0">
                <a:latin typeface="Segoe UI" panose="020B0502040204020203" pitchFamily="34" charset="0"/>
                <a:ea typeface="Segoe UI" panose="020B0502040204020203" pitchFamily="34" charset="0"/>
                <a:cs typeface="Segoe UI" panose="020B0502040204020203" pitchFamily="34" charset="0"/>
              </a:rPr>
              <a:t>Is responsible for creating a standardized framework that enables the RCMP to increase its capability and to mount emergency response operations to all-hazards emergencies and / or disasters through advanced planning. </a:t>
            </a:r>
          </a:p>
          <a:p>
            <a:endParaRPr lang="en-CA" sz="1800" dirty="0">
              <a:latin typeface="Segoe UI" panose="020B0502040204020203" pitchFamily="34" charset="0"/>
              <a:ea typeface="Segoe UI" panose="020B0502040204020203" pitchFamily="34" charset="0"/>
              <a:cs typeface="Segoe UI" panose="020B0502040204020203" pitchFamily="34" charset="0"/>
            </a:endParaRPr>
          </a:p>
          <a:p>
            <a:r>
              <a:rPr lang="en-CA" sz="1800" dirty="0">
                <a:latin typeface="Segoe UI" panose="020B0502040204020203" pitchFamily="34" charset="0"/>
                <a:ea typeface="Segoe UI" panose="020B0502040204020203" pitchFamily="34" charset="0"/>
                <a:cs typeface="Segoe UI" panose="020B0502040204020203" pitchFamily="34" charset="0"/>
              </a:rPr>
              <a:t>The EM Program is comprised of the following components:</a:t>
            </a:r>
          </a:p>
          <a:p>
            <a:pPr lvl="1"/>
            <a:r>
              <a:rPr lang="en-CA" sz="1800" dirty="0">
                <a:latin typeface="Segoe UI" panose="020B0502040204020203" pitchFamily="34" charset="0"/>
                <a:ea typeface="Segoe UI" panose="020B0502040204020203" pitchFamily="34" charset="0"/>
                <a:cs typeface="Segoe UI" panose="020B0502040204020203" pitchFamily="34" charset="0"/>
              </a:rPr>
              <a:t>National Emergency Planning; </a:t>
            </a:r>
          </a:p>
          <a:p>
            <a:pPr lvl="1"/>
            <a:r>
              <a:rPr lang="en-CA" sz="1800" dirty="0">
                <a:latin typeface="Segoe UI" panose="020B0502040204020203" pitchFamily="34" charset="0"/>
                <a:ea typeface="Segoe UI" panose="020B0502040204020203" pitchFamily="34" charset="0"/>
                <a:cs typeface="Segoe UI" panose="020B0502040204020203" pitchFamily="34" charset="0"/>
              </a:rPr>
              <a:t>National Exercise Coordination; </a:t>
            </a:r>
          </a:p>
          <a:p>
            <a:pPr lvl="1"/>
            <a:r>
              <a:rPr lang="en-CA" sz="1800" dirty="0">
                <a:latin typeface="Segoe UI" panose="020B0502040204020203" pitchFamily="34" charset="0"/>
                <a:ea typeface="Segoe UI" panose="020B0502040204020203" pitchFamily="34" charset="0"/>
                <a:cs typeface="Segoe UI" panose="020B0502040204020203" pitchFamily="34" charset="0"/>
              </a:rPr>
              <a:t>National Business Continuity Planning (BCP) Policy; </a:t>
            </a:r>
          </a:p>
          <a:p>
            <a:pPr lvl="1"/>
            <a:r>
              <a:rPr lang="en-CA" sz="1800" dirty="0">
                <a:latin typeface="Segoe UI" panose="020B0502040204020203" pitchFamily="34" charset="0"/>
                <a:ea typeface="Segoe UI" panose="020B0502040204020203" pitchFamily="34" charset="0"/>
                <a:cs typeface="Segoe UI" panose="020B0502040204020203" pitchFamily="34" charset="0"/>
              </a:rPr>
              <a:t>Incident Management System; </a:t>
            </a:r>
          </a:p>
          <a:p>
            <a:pPr lvl="1"/>
            <a:r>
              <a:rPr lang="en-CA" sz="1800" dirty="0">
                <a:latin typeface="Segoe UI" panose="020B0502040204020203" pitchFamily="34" charset="0"/>
                <a:ea typeface="Segoe UI" panose="020B0502040204020203" pitchFamily="34" charset="0"/>
                <a:cs typeface="Segoe UI" panose="020B0502040204020203" pitchFamily="34" charset="0"/>
              </a:rPr>
              <a:t>Best Practices and Lessons Learned </a:t>
            </a:r>
          </a:p>
          <a:p>
            <a:pPr marL="0" indent="0">
              <a:buNone/>
            </a:pPr>
            <a:endParaRPr lang="en-CA" dirty="0"/>
          </a:p>
        </p:txBody>
      </p:sp>
    </p:spTree>
    <p:extLst>
      <p:ext uri="{BB962C8B-B14F-4D97-AF65-F5344CB8AC3E}">
        <p14:creationId xmlns:p14="http://schemas.microsoft.com/office/powerpoint/2010/main" val="399866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216" y="444137"/>
            <a:ext cx="6840583" cy="923110"/>
          </a:xfrm>
        </p:spPr>
        <p:txBody>
          <a:bodyPr/>
          <a:lstStyle/>
          <a:p>
            <a:r>
              <a:rPr lang="en-CA" dirty="0"/>
              <a:t>	</a:t>
            </a:r>
            <a:r>
              <a:rPr lang="en-CA" sz="4000" b="1" dirty="0">
                <a:solidFill>
                  <a:srgbClr val="C00000"/>
                </a:solidFill>
              </a:rPr>
              <a:t>RCMP ORR</a:t>
            </a:r>
            <a:r>
              <a:rPr lang="en-CA" dirty="0"/>
              <a:t>	</a:t>
            </a:r>
          </a:p>
        </p:txBody>
      </p:sp>
      <p:sp>
        <p:nvSpPr>
          <p:cNvPr id="3" name="Content Placeholder 2"/>
          <p:cNvSpPr>
            <a:spLocks noGrp="1"/>
          </p:cNvSpPr>
          <p:nvPr>
            <p:ph idx="1"/>
          </p:nvPr>
        </p:nvSpPr>
        <p:spPr/>
        <p:txBody>
          <a:bodyPr/>
          <a:lstStyle/>
          <a:p>
            <a:pPr marL="400050" lvl="1" indent="0">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Operational Readiness &amp; Response </a:t>
            </a:r>
            <a:r>
              <a:rPr lang="en-CA" sz="2400" b="1" dirty="0">
                <a:latin typeface="Segoe UI" panose="020B0502040204020203" pitchFamily="34" charset="0"/>
                <a:ea typeface="Segoe UI" panose="020B0502040204020203" pitchFamily="34" charset="0"/>
                <a:cs typeface="Segoe UI" panose="020B0502040204020203" pitchFamily="34" charset="0"/>
              </a:rPr>
              <a:t>(ORR)</a:t>
            </a:r>
            <a:br>
              <a:rPr lang="en-CA" sz="2400" b="1" dirty="0">
                <a:latin typeface="Segoe UI" panose="020B0502040204020203" pitchFamily="34" charset="0"/>
                <a:ea typeface="Segoe UI" panose="020B0502040204020203" pitchFamily="34" charset="0"/>
                <a:cs typeface="Segoe UI" panose="020B0502040204020203" pitchFamily="34" charset="0"/>
              </a:rPr>
            </a:b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Division Level</a:t>
            </a:r>
          </a:p>
          <a:p>
            <a:pPr marL="400050" lvl="1" indent="0">
              <a:buNone/>
            </a:pPr>
            <a:r>
              <a:rPr lang="en-CA" sz="1800" dirty="0">
                <a:latin typeface="Segoe UI" panose="020B0502040204020203" pitchFamily="34" charset="0"/>
                <a:ea typeface="Segoe UI" panose="020B0502040204020203" pitchFamily="34" charset="0"/>
                <a:cs typeface="Segoe UI" panose="020B0502040204020203" pitchFamily="34" charset="0"/>
              </a:rPr>
              <a:t>ORR provides a central point of contact within the Division for emergency management and incident response across within the RCMP. </a:t>
            </a:r>
          </a:p>
          <a:p>
            <a:pPr marL="0" indent="0">
              <a:buNone/>
            </a:pPr>
            <a:endParaRPr lang="en-CA" sz="1800" dirty="0">
              <a:latin typeface="Segoe UI" panose="020B0502040204020203" pitchFamily="34" charset="0"/>
              <a:ea typeface="Segoe UI" panose="020B0502040204020203" pitchFamily="34" charset="0"/>
              <a:cs typeface="Segoe UI" panose="020B0502040204020203" pitchFamily="34" charset="0"/>
            </a:endParaRPr>
          </a:p>
          <a:p>
            <a:pPr marL="400050" lvl="1" indent="0">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National Level</a:t>
            </a:r>
          </a:p>
          <a:p>
            <a:pPr marL="400050" lvl="1" indent="0">
              <a:buNone/>
            </a:pPr>
            <a:r>
              <a:rPr lang="en-CA" sz="1800" dirty="0">
                <a:latin typeface="Segoe UI" panose="020B0502040204020203" pitchFamily="34" charset="0"/>
                <a:ea typeface="Segoe UI" panose="020B0502040204020203" pitchFamily="34" charset="0"/>
                <a:cs typeface="Segoe UI" panose="020B0502040204020203" pitchFamily="34" charset="0"/>
              </a:rPr>
              <a:t>ORR has a central secretariat at HQ in Ottawa which works with those on the operational front across the country to provide a coordinated and timely response to any emergency.</a:t>
            </a:r>
          </a:p>
        </p:txBody>
      </p:sp>
    </p:spTree>
    <p:extLst>
      <p:ext uri="{BB962C8B-B14F-4D97-AF65-F5344CB8AC3E}">
        <p14:creationId xmlns:p14="http://schemas.microsoft.com/office/powerpoint/2010/main" val="161528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 name="Picture 1187"/>
          <p:cNvPicPr>
            <a:picLocks noChangeAspect="1"/>
          </p:cNvPicPr>
          <p:nvPr/>
        </p:nvPicPr>
        <p:blipFill>
          <a:blip r:embed="rId2"/>
          <a:stretch>
            <a:fillRect/>
          </a:stretch>
        </p:blipFill>
        <p:spPr>
          <a:xfrm>
            <a:off x="0" y="808497"/>
            <a:ext cx="9144000" cy="5241006"/>
          </a:xfrm>
          <a:prstGeom prst="rect">
            <a:avLst/>
          </a:prstGeom>
        </p:spPr>
      </p:pic>
    </p:spTree>
    <p:extLst>
      <p:ext uri="{BB962C8B-B14F-4D97-AF65-F5344CB8AC3E}">
        <p14:creationId xmlns:p14="http://schemas.microsoft.com/office/powerpoint/2010/main" val="343185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806"/>
            <a:ext cx="8229600" cy="775064"/>
          </a:xfrm>
        </p:spPr>
        <p:txBody>
          <a:bodyPr/>
          <a:lstStyle/>
          <a:p>
            <a:r>
              <a:rPr lang="en-CA" sz="4000" b="1" dirty="0">
                <a:solidFill>
                  <a:srgbClr val="C00000"/>
                </a:solidFill>
              </a:rPr>
              <a:t>CIP</a:t>
            </a:r>
          </a:p>
        </p:txBody>
      </p:sp>
      <p:sp>
        <p:nvSpPr>
          <p:cNvPr id="3" name="Content Placeholder 2"/>
          <p:cNvSpPr>
            <a:spLocks noGrp="1"/>
          </p:cNvSpPr>
          <p:nvPr>
            <p:ph idx="1"/>
          </p:nvPr>
        </p:nvSpPr>
        <p:spPr>
          <a:xfrm>
            <a:off x="457200" y="1210492"/>
            <a:ext cx="8229600" cy="4650377"/>
          </a:xfrm>
        </p:spPr>
        <p:txBody>
          <a:bodyPr/>
          <a:lstStyle/>
          <a:p>
            <a:pPr marL="0" indent="0" fontAlgn="b">
              <a:buNone/>
            </a:pPr>
            <a:endPar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pPr marL="0" indent="0" fontAlgn="b">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Critical Incident Program </a:t>
            </a:r>
            <a:r>
              <a:rPr lang="en-CA" sz="2400" b="1" dirty="0">
                <a:latin typeface="Segoe UI" panose="020B0502040204020203" pitchFamily="34" charset="0"/>
                <a:ea typeface="Segoe UI" panose="020B0502040204020203" pitchFamily="34" charset="0"/>
                <a:cs typeface="Segoe UI" panose="020B0502040204020203" pitchFamily="34" charset="0"/>
              </a:rPr>
              <a:t>(CIP)</a:t>
            </a:r>
            <a:endParaRPr lang="en-CA" sz="24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CA" sz="1800" dirty="0">
                <a:latin typeface="Segoe UI" panose="020B0502040204020203" pitchFamily="34" charset="0"/>
                <a:ea typeface="Segoe UI" panose="020B0502040204020203" pitchFamily="34" charset="0"/>
                <a:cs typeface="Segoe UI" panose="020B0502040204020203" pitchFamily="34" charset="0"/>
              </a:rPr>
              <a:t>CIP provides and maintains teams and resources to ensure RCMP readiness, response and management of critical incidents, emergencies and disasters by providing</a:t>
            </a:r>
          </a:p>
          <a:p>
            <a:pPr lvl="1"/>
            <a:r>
              <a:rPr lang="en-CA" sz="1800" b="1" dirty="0">
                <a:latin typeface="Segoe UI" panose="020B0502040204020203" pitchFamily="34" charset="0"/>
                <a:ea typeface="Segoe UI" panose="020B0502040204020203" pitchFamily="34" charset="0"/>
                <a:cs typeface="Segoe UI" panose="020B0502040204020203" pitchFamily="34" charset="0"/>
              </a:rPr>
              <a:t>Chemical Biological Radiological Nuclear Explosives (CBRNE)</a:t>
            </a:r>
            <a:endParaRPr lang="en-CA" sz="1800" dirty="0">
              <a:latin typeface="Segoe UI" panose="020B0502040204020203" pitchFamily="34" charset="0"/>
              <a:ea typeface="Segoe UI" panose="020B0502040204020203" pitchFamily="34" charset="0"/>
              <a:cs typeface="Segoe UI" panose="020B0502040204020203" pitchFamily="34" charset="0"/>
            </a:endParaRPr>
          </a:p>
          <a:p>
            <a:pPr lvl="1"/>
            <a:r>
              <a:rPr lang="en-CA" sz="1800" b="1" dirty="0">
                <a:latin typeface="Segoe UI" panose="020B0502040204020203" pitchFamily="34" charset="0"/>
                <a:ea typeface="Segoe UI" panose="020B0502040204020203" pitchFamily="34" charset="0"/>
                <a:cs typeface="Segoe UI" panose="020B0502040204020203" pitchFamily="34" charset="0"/>
              </a:rPr>
              <a:t>Emergency Medical Response Teams (EMRT)</a:t>
            </a:r>
            <a:endParaRPr lang="en-CA" sz="1800" dirty="0">
              <a:latin typeface="Segoe UI" panose="020B0502040204020203" pitchFamily="34" charset="0"/>
              <a:ea typeface="Segoe UI" panose="020B0502040204020203" pitchFamily="34" charset="0"/>
              <a:cs typeface="Segoe UI" panose="020B0502040204020203" pitchFamily="34" charset="0"/>
            </a:endParaRPr>
          </a:p>
          <a:p>
            <a:pPr lvl="1"/>
            <a:r>
              <a:rPr lang="en-CA" sz="1800" b="1" dirty="0">
                <a:latin typeface="Segoe UI" panose="020B0502040204020203" pitchFamily="34" charset="0"/>
                <a:ea typeface="Segoe UI" panose="020B0502040204020203" pitchFamily="34" charset="0"/>
                <a:cs typeface="Segoe UI" panose="020B0502040204020203" pitchFamily="34" charset="0"/>
              </a:rPr>
              <a:t>Emergency Response Team (ERT)</a:t>
            </a:r>
            <a:endParaRPr lang="en-CA" sz="1800" dirty="0">
              <a:latin typeface="Segoe UI" panose="020B0502040204020203" pitchFamily="34" charset="0"/>
              <a:ea typeface="Segoe UI" panose="020B0502040204020203" pitchFamily="34" charset="0"/>
              <a:cs typeface="Segoe UI" panose="020B0502040204020203" pitchFamily="34" charset="0"/>
            </a:endParaRPr>
          </a:p>
          <a:p>
            <a:pPr lvl="1"/>
            <a:r>
              <a:rPr lang="en-CA" sz="1800" b="1" dirty="0">
                <a:latin typeface="Segoe UI" panose="020B0502040204020203" pitchFamily="34" charset="0"/>
                <a:ea typeface="Segoe UI" panose="020B0502040204020203" pitchFamily="34" charset="0"/>
                <a:cs typeface="Segoe UI" panose="020B0502040204020203" pitchFamily="34" charset="0"/>
              </a:rPr>
              <a:t>Negotiator (NEG)</a:t>
            </a:r>
            <a:endParaRPr lang="en-CA" sz="1800" dirty="0">
              <a:latin typeface="Segoe UI" panose="020B0502040204020203" pitchFamily="34" charset="0"/>
              <a:ea typeface="Segoe UI" panose="020B0502040204020203" pitchFamily="34" charset="0"/>
              <a:cs typeface="Segoe UI" panose="020B0502040204020203" pitchFamily="34" charset="0"/>
            </a:endParaRPr>
          </a:p>
          <a:p>
            <a:pPr lvl="1"/>
            <a:r>
              <a:rPr lang="en-CA" sz="1800" b="1" dirty="0">
                <a:latin typeface="Segoe UI" panose="020B0502040204020203" pitchFamily="34" charset="0"/>
                <a:ea typeface="Segoe UI" panose="020B0502040204020203" pitchFamily="34" charset="0"/>
                <a:cs typeface="Segoe UI" panose="020B0502040204020203" pitchFamily="34" charset="0"/>
              </a:rPr>
              <a:t>Public Order Team (STO)</a:t>
            </a:r>
            <a:endParaRPr lang="en-CA" sz="1800" dirty="0">
              <a:latin typeface="Segoe UI" panose="020B0502040204020203" pitchFamily="34" charset="0"/>
              <a:ea typeface="Segoe UI" panose="020B0502040204020203" pitchFamily="34" charset="0"/>
              <a:cs typeface="Segoe UI" panose="020B0502040204020203" pitchFamily="34" charset="0"/>
            </a:endParaRPr>
          </a:p>
          <a:p>
            <a:pPr lvl="1"/>
            <a:r>
              <a:rPr lang="en-CA" sz="1800" b="1" dirty="0">
                <a:latin typeface="Segoe UI" panose="020B0502040204020203" pitchFamily="34" charset="0"/>
                <a:ea typeface="Segoe UI" panose="020B0502040204020203" pitchFamily="34" charset="0"/>
                <a:cs typeface="Segoe UI" panose="020B0502040204020203" pitchFamily="34" charset="0"/>
              </a:rPr>
              <a:t>Remotely Piloted Aerial Systems (RPAS)</a:t>
            </a:r>
            <a:endParaRPr lang="en-CA" sz="1800" dirty="0">
              <a:latin typeface="Segoe UI" panose="020B0502040204020203" pitchFamily="34" charset="0"/>
              <a:ea typeface="Segoe UI" panose="020B0502040204020203" pitchFamily="34" charset="0"/>
              <a:cs typeface="Segoe UI" panose="020B0502040204020203" pitchFamily="34" charset="0"/>
            </a:endParaRPr>
          </a:p>
          <a:p>
            <a:endParaRPr lang="en-CA" dirty="0"/>
          </a:p>
        </p:txBody>
      </p:sp>
    </p:spTree>
    <p:extLst>
      <p:ext uri="{BB962C8B-B14F-4D97-AF65-F5344CB8AC3E}">
        <p14:creationId xmlns:p14="http://schemas.microsoft.com/office/powerpoint/2010/main" val="276497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88259"/>
            <a:ext cx="5943599" cy="1229380"/>
          </a:xfrm>
        </p:spPr>
        <p:txBody>
          <a:bodyPr/>
          <a:lstStyle/>
          <a:p>
            <a:r>
              <a:rPr lang="en-CA" sz="4000" b="1" dirty="0">
                <a:solidFill>
                  <a:srgbClr val="C00000"/>
                </a:solidFill>
              </a:rPr>
              <a:t>Police Force of Jurisdiction Response </a:t>
            </a:r>
          </a:p>
        </p:txBody>
      </p:sp>
      <p:sp>
        <p:nvSpPr>
          <p:cNvPr id="3" name="Content Placeholder 2"/>
          <p:cNvSpPr>
            <a:spLocks noGrp="1"/>
          </p:cNvSpPr>
          <p:nvPr>
            <p:ph idx="1"/>
          </p:nvPr>
        </p:nvSpPr>
        <p:spPr>
          <a:xfrm>
            <a:off x="457199" y="1600200"/>
            <a:ext cx="8471647" cy="4525963"/>
          </a:xfrm>
        </p:spPr>
        <p:txBody>
          <a:bodyPr/>
          <a:lstStyle/>
          <a:p>
            <a:pPr marL="0" indent="0">
              <a:buNone/>
            </a:pPr>
            <a:endParaRPr lang="en-CA" sz="2400" b="1" dirty="0">
              <a:solidFill>
                <a:srgbClr val="C00000"/>
              </a:solidFill>
            </a:endParaRPr>
          </a:p>
          <a:p>
            <a:pPr marL="0" indent="0">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Police Force of Jurisdiction (POJ) Response</a:t>
            </a:r>
          </a:p>
          <a:p>
            <a:r>
              <a:rPr lang="en-CA" sz="1800" dirty="0">
                <a:latin typeface="Segoe UI" panose="020B0502040204020203" pitchFamily="34" charset="0"/>
                <a:ea typeface="Segoe UI" panose="020B0502040204020203" pitchFamily="34" charset="0"/>
                <a:cs typeface="Segoe UI" panose="020B0502040204020203" pitchFamily="34" charset="0"/>
              </a:rPr>
              <a:t>Members are Dispatched to Scene</a:t>
            </a:r>
          </a:p>
          <a:p>
            <a:r>
              <a:rPr lang="en-CA" sz="1800" b="1" dirty="0">
                <a:latin typeface="Segoe UI" panose="020B0502040204020203" pitchFamily="34" charset="0"/>
                <a:ea typeface="Segoe UI" panose="020B0502040204020203" pitchFamily="34" charset="0"/>
                <a:cs typeface="Segoe UI" panose="020B0502040204020203" pitchFamily="34" charset="0"/>
              </a:rPr>
              <a:t>First Member to arrive established Command &amp; Control</a:t>
            </a:r>
            <a:r>
              <a:rPr lang="en-CA" sz="1800" dirty="0">
                <a:latin typeface="Segoe UI" panose="020B0502040204020203" pitchFamily="34" charset="0"/>
                <a:ea typeface="Segoe UI" panose="020B0502040204020203" pitchFamily="34" charset="0"/>
                <a:cs typeface="Segoe UI" panose="020B0502040204020203" pitchFamily="34" charset="0"/>
              </a:rPr>
              <a:t> (Incident Command).</a:t>
            </a:r>
          </a:p>
          <a:p>
            <a:r>
              <a:rPr lang="en-CA" sz="1800" b="1" dirty="0">
                <a:latin typeface="Segoe UI" panose="020B0502040204020203" pitchFamily="34" charset="0"/>
                <a:ea typeface="Segoe UI" panose="020B0502040204020203" pitchFamily="34" charset="0"/>
                <a:cs typeface="Segoe UI" panose="020B0502040204020203" pitchFamily="34" charset="0"/>
              </a:rPr>
              <a:t>Member provided situational awareness</a:t>
            </a:r>
            <a:r>
              <a:rPr lang="en-CA" sz="1800" dirty="0">
                <a:latin typeface="Segoe UI" panose="020B0502040204020203" pitchFamily="34" charset="0"/>
                <a:ea typeface="Segoe UI" panose="020B0502040204020203" pitchFamily="34" charset="0"/>
                <a:cs typeface="Segoe UI" panose="020B0502040204020203" pitchFamily="34" charset="0"/>
              </a:rPr>
              <a:t> to Team Leader, OPS NCO or OCC Risk Manager.</a:t>
            </a:r>
          </a:p>
          <a:p>
            <a:r>
              <a:rPr lang="en-CA" sz="1800" dirty="0">
                <a:latin typeface="Segoe UI" panose="020B0502040204020203" pitchFamily="34" charset="0"/>
                <a:ea typeface="Segoe UI" panose="020B0502040204020203" pitchFamily="34" charset="0"/>
                <a:cs typeface="Segoe UI" panose="020B0502040204020203" pitchFamily="34" charset="0"/>
              </a:rPr>
              <a:t>If the scope of response required exceeds District Capacities, or requires Specialized Teams/Resources, the OCC Risk Manager will contact the </a:t>
            </a:r>
            <a:r>
              <a:rPr lang="en-CA" sz="1800" b="1" dirty="0">
                <a:latin typeface="Segoe UI" panose="020B0502040204020203" pitchFamily="34" charset="0"/>
                <a:ea typeface="Segoe UI" panose="020B0502040204020203" pitchFamily="34" charset="0"/>
                <a:cs typeface="Segoe UI" panose="020B0502040204020203" pitchFamily="34" charset="0"/>
              </a:rPr>
              <a:t>On Call Critical Incident Commander</a:t>
            </a:r>
            <a:r>
              <a:rPr lang="en-CA" sz="1800" dirty="0">
                <a:latin typeface="Segoe UI" panose="020B0502040204020203" pitchFamily="34" charset="0"/>
                <a:ea typeface="Segoe UI" panose="020B0502040204020203" pitchFamily="34" charset="0"/>
                <a:cs typeface="Segoe UI" panose="020B0502040204020203" pitchFamily="34" charset="0"/>
              </a:rPr>
              <a:t> (CIC), who has the authority to activate the CIP Package as required.</a:t>
            </a:r>
          </a:p>
          <a:p>
            <a:r>
              <a:rPr lang="en-CA" sz="1800" dirty="0">
                <a:solidFill>
                  <a:srgbClr val="C00000"/>
                </a:solidFill>
                <a:latin typeface="Segoe UI" panose="020B0502040204020203" pitchFamily="34" charset="0"/>
                <a:ea typeface="Segoe UI" panose="020B0502040204020203" pitchFamily="34" charset="0"/>
                <a:cs typeface="Segoe UI" panose="020B0502040204020203" pitchFamily="34" charset="0"/>
              </a:rPr>
              <a:t>If CIP is activated, the CIC become the Incident Commander.  </a:t>
            </a:r>
          </a:p>
          <a:p>
            <a:endParaRPr lang="en-CA" sz="1800" dirty="0"/>
          </a:p>
        </p:txBody>
      </p:sp>
    </p:spTree>
    <p:extLst>
      <p:ext uri="{BB962C8B-B14F-4D97-AF65-F5344CB8AC3E}">
        <p14:creationId xmlns:p14="http://schemas.microsoft.com/office/powerpoint/2010/main" val="225756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612" y="461554"/>
            <a:ext cx="6683188" cy="956084"/>
          </a:xfrm>
        </p:spPr>
        <p:txBody>
          <a:bodyPr/>
          <a:lstStyle/>
          <a:p>
            <a:r>
              <a:rPr lang="en-CA" sz="4000" b="1" dirty="0">
                <a:solidFill>
                  <a:srgbClr val="C00000"/>
                </a:solidFill>
              </a:rPr>
              <a:t>DEOC 24/7</a:t>
            </a:r>
          </a:p>
        </p:txBody>
      </p:sp>
      <p:sp>
        <p:nvSpPr>
          <p:cNvPr id="3" name="Content Placeholder 2"/>
          <p:cNvSpPr>
            <a:spLocks noGrp="1"/>
          </p:cNvSpPr>
          <p:nvPr>
            <p:ph idx="1"/>
          </p:nvPr>
        </p:nvSpPr>
        <p:spPr/>
        <p:txBody>
          <a:bodyPr/>
          <a:lstStyle/>
          <a:p>
            <a:pPr marL="0" indent="0">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Division Emergency Operations Centre </a:t>
            </a:r>
            <a:r>
              <a:rPr lang="en-CA" sz="2400" b="1" dirty="0">
                <a:latin typeface="Segoe UI" panose="020B0502040204020203" pitchFamily="34" charset="0"/>
                <a:ea typeface="Segoe UI" panose="020B0502040204020203" pitchFamily="34" charset="0"/>
                <a:cs typeface="Segoe UI" panose="020B0502040204020203" pitchFamily="34" charset="0"/>
              </a:rPr>
              <a:t>(DEOC)</a:t>
            </a:r>
            <a:endParaRPr lang="en-CA" sz="2400" dirty="0">
              <a:latin typeface="Segoe UI" panose="020B0502040204020203" pitchFamily="34" charset="0"/>
              <a:ea typeface="Segoe UI" panose="020B0502040204020203" pitchFamily="34" charset="0"/>
              <a:cs typeface="Segoe UI" panose="020B0502040204020203" pitchFamily="34" charset="0"/>
            </a:endParaRPr>
          </a:p>
          <a:p>
            <a:r>
              <a:rPr lang="en-CA" sz="1800" dirty="0">
                <a:latin typeface="Segoe UI" panose="020B0502040204020203" pitchFamily="34" charset="0"/>
                <a:ea typeface="Segoe UI" panose="020B0502040204020203" pitchFamily="34" charset="0"/>
                <a:cs typeface="Segoe UI" panose="020B0502040204020203" pitchFamily="34" charset="0"/>
              </a:rPr>
              <a:t>Coordinate and integrate preparedness and response activities within the Division required for the RCMP to protect the health, safety, security and economic well-being of all employees and residents during an impending (threating) event or an all-hazard civil emergencies. </a:t>
            </a:r>
          </a:p>
          <a:p>
            <a:r>
              <a:rPr lang="en-CA" sz="1800" dirty="0">
                <a:latin typeface="Segoe UI" panose="020B0502040204020203" pitchFamily="34" charset="0"/>
                <a:ea typeface="Segoe UI" panose="020B0502040204020203" pitchFamily="34" charset="0"/>
                <a:cs typeface="Segoe UI" panose="020B0502040204020203" pitchFamily="34" charset="0"/>
              </a:rPr>
              <a:t>These activities carry over to, and directly support the day-to-day police operations</a:t>
            </a:r>
          </a:p>
          <a:p>
            <a:endParaRPr lang="en-CA" dirty="0"/>
          </a:p>
        </p:txBody>
      </p:sp>
    </p:spTree>
    <p:extLst>
      <p:ext uri="{BB962C8B-B14F-4D97-AF65-F5344CB8AC3E}">
        <p14:creationId xmlns:p14="http://schemas.microsoft.com/office/powerpoint/2010/main" val="145016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540" y="478970"/>
            <a:ext cx="7046259" cy="938667"/>
          </a:xfrm>
        </p:spPr>
        <p:txBody>
          <a:bodyPr/>
          <a:lstStyle/>
          <a:p>
            <a:r>
              <a:rPr lang="en-CA" sz="4000" b="1" dirty="0">
                <a:solidFill>
                  <a:srgbClr val="C00000"/>
                </a:solidFill>
              </a:rPr>
              <a:t>NOC 24/7</a:t>
            </a:r>
          </a:p>
        </p:txBody>
      </p:sp>
      <p:sp>
        <p:nvSpPr>
          <p:cNvPr id="3" name="Content Placeholder 2"/>
          <p:cNvSpPr>
            <a:spLocks noGrp="1"/>
          </p:cNvSpPr>
          <p:nvPr>
            <p:ph idx="1"/>
          </p:nvPr>
        </p:nvSpPr>
        <p:spPr>
          <a:xfrm>
            <a:off x="457200" y="1349830"/>
            <a:ext cx="8229600" cy="4776334"/>
          </a:xfrm>
        </p:spPr>
        <p:txBody>
          <a:bodyPr/>
          <a:lstStyle/>
          <a:p>
            <a:pPr marL="0" indent="0" fontAlgn="b">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RCMP National Operations Centre </a:t>
            </a:r>
            <a:r>
              <a:rPr lang="en-CA" sz="2400" b="1" dirty="0">
                <a:latin typeface="Segoe UI" panose="020B0502040204020203" pitchFamily="34" charset="0"/>
                <a:ea typeface="Segoe UI" panose="020B0502040204020203" pitchFamily="34" charset="0"/>
                <a:cs typeface="Segoe UI" panose="020B0502040204020203" pitchFamily="34" charset="0"/>
              </a:rPr>
              <a:t>(NOC)</a:t>
            </a:r>
          </a:p>
          <a:p>
            <a:pPr marL="324000" fontAlgn="b"/>
            <a:r>
              <a:rPr lang="en-CA" sz="1600" dirty="0">
                <a:latin typeface="Segoe UI" panose="020B0502040204020203" pitchFamily="34" charset="0"/>
                <a:ea typeface="Segoe UI" panose="020B0502040204020203" pitchFamily="34" charset="0"/>
                <a:cs typeface="Segoe UI" panose="020B0502040204020203" pitchFamily="34" charset="0"/>
              </a:rPr>
              <a:t>A fully secure and integrated command and control centre for centralized monitoring and co-ordination during critical incidents and major events. NOC is the principal contact point between the RCMP and key national and international partners during periods of crisis and emergencies. It is responsible for the continued functioning and enhancement of multi-departmental working groups involved in national security and counter-terrorist plans, and for the communication of time-sensitive tactical and strategic information and intelligence.</a:t>
            </a:r>
            <a:br>
              <a:rPr lang="en-CA" sz="1600" dirty="0">
                <a:latin typeface="Segoe UI" panose="020B0502040204020203" pitchFamily="34" charset="0"/>
                <a:ea typeface="Segoe UI" panose="020B0502040204020203" pitchFamily="34" charset="0"/>
                <a:cs typeface="Segoe UI" panose="020B0502040204020203" pitchFamily="34" charset="0"/>
              </a:rPr>
            </a:br>
            <a:endParaRPr lang="en-CA" sz="1600" dirty="0">
              <a:latin typeface="Segoe UI" panose="020B0502040204020203" pitchFamily="34" charset="0"/>
              <a:ea typeface="Segoe UI" panose="020B0502040204020203" pitchFamily="34" charset="0"/>
              <a:cs typeface="Segoe UI" panose="020B0502040204020203" pitchFamily="34" charset="0"/>
            </a:endParaRPr>
          </a:p>
          <a:p>
            <a:pPr marL="0" indent="0" fontAlgn="b">
              <a:buNone/>
            </a:pPr>
            <a:r>
              <a:rPr lang="en-CA" sz="1600" b="1" dirty="0">
                <a:latin typeface="Segoe UI" panose="020B0502040204020203" pitchFamily="34" charset="0"/>
                <a:ea typeface="Segoe UI" panose="020B0502040204020203" pitchFamily="34" charset="0"/>
                <a:cs typeface="Segoe UI" panose="020B0502040204020203" pitchFamily="34" charset="0"/>
              </a:rPr>
              <a:t>Key Responsibilities</a:t>
            </a:r>
            <a:endParaRPr lang="en-CA" sz="1600" dirty="0">
              <a:latin typeface="Segoe UI" panose="020B0502040204020203" pitchFamily="34" charset="0"/>
              <a:ea typeface="Segoe UI" panose="020B0502040204020203" pitchFamily="34" charset="0"/>
              <a:cs typeface="Segoe UI" panose="020B0502040204020203" pitchFamily="34" charset="0"/>
            </a:endParaRPr>
          </a:p>
          <a:p>
            <a:r>
              <a:rPr lang="en-CA" sz="1600" dirty="0">
                <a:latin typeface="Segoe UI" panose="020B0502040204020203" pitchFamily="34" charset="0"/>
                <a:ea typeface="Segoe UI" panose="020B0502040204020203" pitchFamily="34" charset="0"/>
                <a:cs typeface="Segoe UI" panose="020B0502040204020203" pitchFamily="34" charset="0"/>
              </a:rPr>
              <a:t>The NOC operates 24/7/365 to monitor and coordinate the RCMP's official response to airborne incidents, major events, natural disasters, incidents involving national security, and other crisis that could affect the safety or well being of Canadians and/or our members. </a:t>
            </a:r>
          </a:p>
          <a:p>
            <a:r>
              <a:rPr lang="en-CA" sz="1600" dirty="0">
                <a:latin typeface="Segoe UI" panose="020B0502040204020203" pitchFamily="34" charset="0"/>
                <a:ea typeface="Segoe UI" panose="020B0502040204020203" pitchFamily="34" charset="0"/>
                <a:cs typeface="Segoe UI" panose="020B0502040204020203" pitchFamily="34" charset="0"/>
              </a:rPr>
              <a:t>It is an integral part of the Canadian government's emergency response plans, and acts as the principal contact point between the RCMP and its national and international crisis management partners.</a:t>
            </a:r>
          </a:p>
          <a:p>
            <a:endParaRPr lang="en-CA" sz="1600" dirty="0"/>
          </a:p>
        </p:txBody>
      </p:sp>
    </p:spTree>
    <p:extLst>
      <p:ext uri="{BB962C8B-B14F-4D97-AF65-F5344CB8AC3E}">
        <p14:creationId xmlns:p14="http://schemas.microsoft.com/office/powerpoint/2010/main" val="3988764237"/>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3917</TotalTime>
  <Words>607</Words>
  <Application>Microsoft Office PowerPoint</Application>
  <PresentationFormat>On-screen Show (4:3)</PresentationFormat>
  <Paragraphs>80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Segoe UI</vt:lpstr>
      <vt:lpstr>Trebuchet MS</vt:lpstr>
      <vt:lpstr>Custom Design</vt:lpstr>
      <vt:lpstr>PowerPoint Presentation</vt:lpstr>
      <vt:lpstr>     </vt:lpstr>
      <vt:lpstr>EM Program</vt:lpstr>
      <vt:lpstr> RCMP ORR </vt:lpstr>
      <vt:lpstr>PowerPoint Presentation</vt:lpstr>
      <vt:lpstr>CIP</vt:lpstr>
      <vt:lpstr>Police Force of Jurisdiction Response </vt:lpstr>
      <vt:lpstr>DEOC 24/7</vt:lpstr>
      <vt:lpstr>NOC 24/7</vt:lpstr>
      <vt:lpstr>GOC</vt:lpstr>
      <vt:lpstr>Structure</vt:lpstr>
      <vt:lpstr>PEOC &amp; RCMP </vt:lpstr>
      <vt:lpstr>LEVEL 2: PARTIAL ACTIVATION - REQUIRES RCMP ATTENDANCE   A level 2 response requires selected critical members of the PEOC to remain at the PEOC to assist in the management of the response.  - The Member will contact the District that is impacted by the event.  The Member will provide an explanation of our PEOC Liaison role and contact information. - The Member will request a Liaison contact from the District. - The Member will request the following be provided to the PEOC Liaison at    designated timings (prior to PEOC briefings):  - Health &amp; Safety of our Members.  - Situational Awareness and Primary Objectives.  - Resources.  - Wants/Needs. </vt:lpstr>
      <vt:lpstr>PowerPoint Presentation</vt:lpstr>
      <vt:lpstr>PowerPoint Presentation</vt:lpstr>
      <vt:lpstr>GSAR &amp; PDS</vt:lpstr>
    </vt:vector>
  </TitlesOfParts>
  <Company>RCMP-GRC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000133726</dc:creator>
  <cp:lastModifiedBy>Tupper, Don (DPS/MSP)</cp:lastModifiedBy>
  <cp:revision>222</cp:revision>
  <cp:lastPrinted>2020-01-22T16:57:04Z</cp:lastPrinted>
  <dcterms:created xsi:type="dcterms:W3CDTF">2007-06-11T17:48:07Z</dcterms:created>
  <dcterms:modified xsi:type="dcterms:W3CDTF">2020-02-10T16:15:30Z</dcterms:modified>
</cp:coreProperties>
</file>