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6" r:id="rId1"/>
  </p:sldMasterIdLst>
  <p:notesMasterIdLst>
    <p:notesMasterId r:id="rId13"/>
  </p:notesMasterIdLst>
  <p:handoutMasterIdLst>
    <p:handoutMasterId r:id="rId14"/>
  </p:handoutMasterIdLst>
  <p:sldIdLst>
    <p:sldId id="256" r:id="rId2"/>
    <p:sldId id="268" r:id="rId3"/>
    <p:sldId id="319" r:id="rId4"/>
    <p:sldId id="263" r:id="rId5"/>
    <p:sldId id="326" r:id="rId6"/>
    <p:sldId id="331" r:id="rId7"/>
    <p:sldId id="329" r:id="rId8"/>
    <p:sldId id="332" r:id="rId9"/>
    <p:sldId id="330" r:id="rId10"/>
    <p:sldId id="336" r:id="rId11"/>
    <p:sldId id="259"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E00"/>
    <a:srgbClr val="00D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532" autoAdjust="0"/>
  </p:normalViewPr>
  <p:slideViewPr>
    <p:cSldViewPr>
      <p:cViewPr varScale="1">
        <p:scale>
          <a:sx n="37" d="100"/>
          <a:sy n="37" d="100"/>
        </p:scale>
        <p:origin x="2124" y="54"/>
      </p:cViewPr>
      <p:guideLst>
        <p:guide orient="horz" pos="2160"/>
        <p:guide pos="2880"/>
      </p:guideLst>
    </p:cSldViewPr>
  </p:slideViewPr>
  <p:notesTextViewPr>
    <p:cViewPr>
      <p:scale>
        <a:sx n="100" d="100"/>
        <a:sy n="100" d="100"/>
      </p:scale>
      <p:origin x="0" y="-936"/>
    </p:cViewPr>
  </p:notesTextViewPr>
  <p:notesViewPr>
    <p:cSldViewPr>
      <p:cViewPr varScale="1">
        <p:scale>
          <a:sx n="68" d="100"/>
          <a:sy n="68" d="100"/>
        </p:scale>
        <p:origin x="27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EF027A-08FB-44DF-907C-871183AED101}" type="datetimeFigureOut">
              <a:rPr lang="en-CA" smtClean="0"/>
              <a:pPr/>
              <a:t>09/09/2019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A2714D-6796-4224-B262-2892E64EC20D}" type="slidenum">
              <a:rPr lang="en-CA" smtClean="0"/>
              <a:pPr/>
              <a:t>‹N°›</a:t>
            </a:fld>
            <a:endParaRPr lang="en-CA"/>
          </a:p>
        </p:txBody>
      </p:sp>
    </p:spTree>
    <p:extLst>
      <p:ext uri="{BB962C8B-B14F-4D97-AF65-F5344CB8AC3E}">
        <p14:creationId xmlns:p14="http://schemas.microsoft.com/office/powerpoint/2010/main" val="1189053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A8CBC3-94FF-46BE-8ED4-7CF3BA1773FD}" type="datetimeFigureOut">
              <a:rPr lang="en-US" smtClean="0"/>
              <a:t>9/9/2019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F15238-E977-4D9F-91B6-72BA15802E0D}" type="slidenum">
              <a:rPr lang="en-US" smtClean="0"/>
              <a:t>‹N°›</a:t>
            </a:fld>
            <a:endParaRPr lang="en-US"/>
          </a:p>
        </p:txBody>
      </p:sp>
    </p:spTree>
    <p:extLst>
      <p:ext uri="{BB962C8B-B14F-4D97-AF65-F5344CB8AC3E}">
        <p14:creationId xmlns:p14="http://schemas.microsoft.com/office/powerpoint/2010/main" val="294539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provides an </a:t>
            </a:r>
            <a:r>
              <a:rPr lang="en-US" baseline="0" dirty="0" smtClean="0"/>
              <a:t>overview of some of the key </a:t>
            </a:r>
            <a:r>
              <a:rPr lang="en-US" dirty="0" smtClean="0"/>
              <a:t>accomplishments</a:t>
            </a:r>
            <a:r>
              <a:rPr lang="en-US" baseline="0" dirty="0" smtClean="0"/>
              <a:t> in 2018-19 from year 2 of the NBPLS Strategic Plan.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1</a:t>
            </a:fld>
            <a:endParaRPr lang="en-US"/>
          </a:p>
        </p:txBody>
      </p:sp>
    </p:spTree>
    <p:extLst>
      <p:ext uri="{BB962C8B-B14F-4D97-AF65-F5344CB8AC3E}">
        <p14:creationId xmlns:p14="http://schemas.microsoft.com/office/powerpoint/2010/main" val="251356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10</a:t>
            </a:fld>
            <a:endParaRPr lang="en-US"/>
          </a:p>
        </p:txBody>
      </p:sp>
    </p:spTree>
    <p:extLst>
      <p:ext uri="{BB962C8B-B14F-4D97-AF65-F5344CB8AC3E}">
        <p14:creationId xmlns:p14="http://schemas.microsoft.com/office/powerpoint/2010/main" val="285613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11</a:t>
            </a:fld>
            <a:endParaRPr lang="en-US"/>
          </a:p>
        </p:txBody>
      </p:sp>
    </p:spTree>
    <p:extLst>
      <p:ext uri="{BB962C8B-B14F-4D97-AF65-F5344CB8AC3E}">
        <p14:creationId xmlns:p14="http://schemas.microsoft.com/office/powerpoint/2010/main" val="11029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NBPLS is investing in diverse and inclusive collections. </a:t>
            </a:r>
          </a:p>
          <a:p>
            <a:endParaRPr lang="en-US" baseline="0" dirty="0" smtClean="0"/>
          </a:p>
          <a:p>
            <a:r>
              <a:rPr lang="en-US" baseline="0" dirty="0" smtClean="0"/>
              <a:t>98% of libraries are delivering workshops in their communities on </a:t>
            </a:r>
            <a:r>
              <a:rPr lang="en-US" i="1" baseline="0" dirty="0" smtClean="0"/>
              <a:t>Every Child Ready to Read</a:t>
            </a:r>
            <a:r>
              <a:rPr lang="en-US" i="0" baseline="0" dirty="0" smtClean="0"/>
              <a:t> - a</a:t>
            </a:r>
            <a:r>
              <a:rPr lang="en-US" baseline="0" dirty="0" smtClean="0"/>
              <a:t>n evidence based program for delivering children’s programs focused on the principles of singing, reading, writing, talking and playing. Libraries are giving workshops to parents/caregivers as well as community groups who provide services to children – e.g. daycares, family resource </a:t>
            </a:r>
            <a:r>
              <a:rPr lang="en-US" baseline="0" dirty="0" err="1" smtClean="0"/>
              <a:t>centres</a:t>
            </a:r>
            <a:r>
              <a:rPr lang="en-US" baseline="0" dirty="0" smtClean="0"/>
              <a:t>.  </a:t>
            </a:r>
          </a:p>
          <a:p>
            <a:endParaRPr lang="en-US" baseline="0" dirty="0" smtClean="0"/>
          </a:p>
          <a:p>
            <a:r>
              <a:rPr lang="en-US" baseline="0" dirty="0" smtClean="0"/>
              <a:t>98% of libraries are promoting and delivering afterschool programs.</a:t>
            </a:r>
          </a:p>
          <a:p>
            <a:endParaRPr lang="en-US" baseline="0" dirty="0" smtClean="0"/>
          </a:p>
          <a:p>
            <a:r>
              <a:rPr lang="en-US" baseline="0" dirty="0" smtClean="0"/>
              <a:t>All libraries have implemented interactive learning spaces for children 0-5 years.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2</a:t>
            </a:fld>
            <a:endParaRPr lang="en-US"/>
          </a:p>
        </p:txBody>
      </p:sp>
    </p:spTree>
    <p:extLst>
      <p:ext uri="{BB962C8B-B14F-4D97-AF65-F5344CB8AC3E}">
        <p14:creationId xmlns:p14="http://schemas.microsoft.com/office/powerpoint/2010/main" val="66952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Libraries now have guidelines on using the NBPLS logo as well as the option to create and use their own local logo on promotional materials.  This will have the benefit of increasing awareness of programs and services by using a common visual identity. </a:t>
            </a:r>
          </a:p>
          <a:p>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libraries have carried out at least one local membership drive.  Examples include targeted membership drives at farmers markets, with local businesses, senior homes, day cares and schools.</a:t>
            </a:r>
          </a:p>
          <a:p>
            <a:endParaRPr lang="en-US" baseline="0" dirty="0" smtClean="0"/>
          </a:p>
          <a:p>
            <a:r>
              <a:rPr lang="en-US" baseline="0" dirty="0" smtClean="0"/>
              <a:t>In an effort to reach an unserved population, the Mgr. W.J. Conway Public Library in </a:t>
            </a:r>
            <a:r>
              <a:rPr lang="en-US" baseline="0" dirty="0" err="1" smtClean="0"/>
              <a:t>Edmundston</a:t>
            </a:r>
            <a:r>
              <a:rPr lang="en-US" baseline="0" dirty="0" smtClean="0"/>
              <a:t> undertook a pilot project to offer book lending service to the detainees of the Madawaska Regional Correctional Centre (provincial institution) in Saint-</a:t>
            </a:r>
            <a:r>
              <a:rPr lang="en-US" baseline="0" dirty="0" err="1" smtClean="0"/>
              <a:t>Hilaire</a:t>
            </a:r>
            <a:r>
              <a:rPr lang="en-US" baseline="0" dirty="0" smtClean="0"/>
              <a:t>.  50% of the detainees residing at the correctional </a:t>
            </a:r>
            <a:r>
              <a:rPr lang="en-US" baseline="0" dirty="0" err="1" smtClean="0"/>
              <a:t>centre</a:t>
            </a:r>
            <a:r>
              <a:rPr lang="en-US" baseline="0" dirty="0" smtClean="0"/>
              <a:t> benefitted from the service with visits by library staff every three weeks.  The pilot serves as a model for other interested libraries that are close to a provincial government correctional </a:t>
            </a:r>
            <a:r>
              <a:rPr lang="en-US" baseline="0" dirty="0" err="1" smtClean="0"/>
              <a:t>centre</a:t>
            </a:r>
            <a:r>
              <a:rPr lang="en-US" baseline="0" dirty="0" smtClean="0"/>
              <a:t>.  </a:t>
            </a:r>
          </a:p>
          <a:p>
            <a:endParaRPr lang="en-US" baseline="0" dirty="0" smtClean="0"/>
          </a:p>
          <a:p>
            <a:r>
              <a:rPr lang="en-US" baseline="0" dirty="0" smtClean="0"/>
              <a:t>Libraries now have guidelines to help them generate ideas to offer adult digital technology skills programs.  97% of libraries have already developed ideas for future programs.  What are digital technology skills?  They include applying for a job online, using digital devices, or learning how to use library databases for research.  </a:t>
            </a:r>
          </a:p>
          <a:p>
            <a:endParaRPr lang="en-US" baseline="0" dirty="0" smtClean="0"/>
          </a:p>
          <a:p>
            <a:r>
              <a:rPr lang="en-US" baseline="0" dirty="0" smtClean="0"/>
              <a:t>To support patrons’ self-led learning and research, all libraries are </a:t>
            </a:r>
            <a:r>
              <a:rPr lang="en-CA" sz="1200" kern="1200" dirty="0" smtClean="0">
                <a:solidFill>
                  <a:schemeClr val="tx1"/>
                </a:solidFill>
                <a:effectLst/>
                <a:latin typeface="+mn-lt"/>
                <a:ea typeface="+mn-ea"/>
                <a:cs typeface="+mn-cs"/>
              </a:rPr>
              <a:t>promoting NBPLS’ online databases available</a:t>
            </a:r>
            <a:r>
              <a:rPr lang="en-CA" sz="1200" kern="1200" baseline="0" dirty="0" smtClean="0">
                <a:solidFill>
                  <a:schemeClr val="tx1"/>
                </a:solidFill>
                <a:effectLst/>
                <a:latin typeface="+mn-lt"/>
                <a:ea typeface="+mn-ea"/>
                <a:cs typeface="+mn-cs"/>
              </a:rPr>
              <a:t> from the NBPLS website </a:t>
            </a:r>
            <a:r>
              <a:rPr lang="en-CA" sz="1200" kern="1200" dirty="0" smtClean="0">
                <a:solidFill>
                  <a:schemeClr val="tx1"/>
                </a:solidFill>
                <a:effectLst/>
                <a:latin typeface="+mn-lt"/>
                <a:ea typeface="+mn-ea"/>
                <a:cs typeface="+mn-cs"/>
              </a:rPr>
              <a:t>which provide access to Canadian magazines, newspapers, consumer health information,</a:t>
            </a:r>
            <a:r>
              <a:rPr lang="en-CA" sz="1200" kern="1200" baseline="0" dirty="0" smtClean="0">
                <a:solidFill>
                  <a:schemeClr val="tx1"/>
                </a:solidFill>
                <a:effectLst/>
                <a:latin typeface="+mn-lt"/>
                <a:ea typeface="+mn-ea"/>
                <a:cs typeface="+mn-cs"/>
              </a:rPr>
              <a:t> automotive guides, </a:t>
            </a:r>
            <a:r>
              <a:rPr lang="en-CA" sz="1200" kern="1200" dirty="0" smtClean="0">
                <a:solidFill>
                  <a:schemeClr val="tx1"/>
                </a:solidFill>
                <a:effectLst/>
                <a:latin typeface="+mn-lt"/>
                <a:ea typeface="+mn-ea"/>
                <a:cs typeface="+mn-cs"/>
              </a:rPr>
              <a:t>historical resources, encyclopaedias, and almanacs.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3</a:t>
            </a:fld>
            <a:endParaRPr lang="en-US"/>
          </a:p>
        </p:txBody>
      </p:sp>
    </p:spTree>
    <p:extLst>
      <p:ext uri="{BB962C8B-B14F-4D97-AF65-F5344CB8AC3E}">
        <p14:creationId xmlns:p14="http://schemas.microsoft.com/office/powerpoint/2010/main" val="315450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Key areas of focus for community and economic</a:t>
            </a:r>
            <a:r>
              <a:rPr lang="en-US" sz="1000" baseline="0" dirty="0" smtClean="0"/>
              <a:t> growth are supporting employability, business, newcomers, second language learning and financial literacy. </a:t>
            </a:r>
          </a:p>
          <a:p>
            <a:endParaRPr lang="en-US" sz="1000" baseline="0" dirty="0" smtClean="0"/>
          </a:p>
          <a:p>
            <a:r>
              <a:rPr lang="en-US" sz="1000" baseline="0" dirty="0" smtClean="0"/>
              <a:t>97% of libraries offered at least one program to support employability.  Examples include: help with preparing for a job interview, filling out online applications, writing resumes, and information sessions about the Career Cruising database.  </a:t>
            </a:r>
          </a:p>
          <a:p>
            <a:endParaRPr lang="en-US" sz="1000" baseline="0" dirty="0" smtClean="0"/>
          </a:p>
          <a:p>
            <a:r>
              <a:rPr lang="en-US" sz="1000" baseline="0" dirty="0" smtClean="0"/>
              <a:t>98% of libraries offered at least one program to support business and entrepreneurs.  Examples include: how to do market research and how to write a business plan, networking events for small business owners, information sessions and events with high school entrepreneurship students, lunch and learn programs. </a:t>
            </a:r>
          </a:p>
          <a:p>
            <a:endParaRPr lang="en-US" sz="1000" baseline="0" dirty="0" smtClean="0"/>
          </a:p>
          <a:p>
            <a:r>
              <a:rPr lang="en-US" sz="1000" baseline="0" dirty="0" smtClean="0"/>
              <a:t>94% of libraries offered at least one program to support newcomers.  </a:t>
            </a:r>
            <a:r>
              <a:rPr lang="en-US" sz="1000" baseline="0" dirty="0" smtClean="0">
                <a:solidFill>
                  <a:srgbClr val="FF0000"/>
                </a:solidFill>
              </a:rPr>
              <a:t>Examples include: multilingual story times, open house events to invite newcomers to visit and tour the library, discussion groups aimed at newcomers meeting people in their community, outreach and presentations to multicultural associations. </a:t>
            </a:r>
          </a:p>
          <a:p>
            <a:endParaRPr lang="en-US" sz="1000" baseline="0" dirty="0" smtClean="0"/>
          </a:p>
          <a:p>
            <a:r>
              <a:rPr lang="en-US" sz="1000" baseline="0" dirty="0" smtClean="0"/>
              <a:t>95% of libraries offered at least one program related to financial literacy.  Examples include working with partners to offer workshops for children, teens, adults and seniors on learning about how to manage money, information sessions on fraud prevention, online banking, retirement and investing. </a:t>
            </a:r>
          </a:p>
          <a:p>
            <a:endParaRPr lang="en-US" sz="1000" baseline="0" dirty="0" smtClean="0"/>
          </a:p>
          <a:p>
            <a:r>
              <a:rPr lang="en-US" sz="1000" baseline="0" dirty="0" smtClean="0"/>
              <a:t>All libraries have been exploring community partners or offering programs to promote the use of two official languages.  Examples include: conversation circles, bilingual story times, film series in both official languages, offering bilingual </a:t>
            </a:r>
            <a:r>
              <a:rPr lang="en-US" sz="1000" baseline="0" smtClean="0"/>
              <a:t>STEAM </a:t>
            </a:r>
            <a:r>
              <a:rPr lang="en-US" sz="1000" baseline="0" smtClean="0"/>
              <a:t>programs.</a:t>
            </a:r>
            <a:endParaRPr lang="en-US" sz="1000" baseline="0" dirty="0" smtClean="0"/>
          </a:p>
          <a:p>
            <a:endParaRPr lang="en-US" sz="1000" baseline="0" dirty="0" smtClean="0"/>
          </a:p>
          <a:p>
            <a:r>
              <a:rPr lang="en-US" sz="1000" baseline="0" dirty="0" smtClean="0"/>
              <a:t>All libraries promoted Rosetta Stone, a free online language learning resource.  </a:t>
            </a:r>
          </a:p>
          <a:p>
            <a:endParaRPr lang="en-US" sz="1000" baseline="0" dirty="0" smtClean="0"/>
          </a:p>
          <a:p>
            <a:r>
              <a:rPr lang="en-US" sz="1000" baseline="0" dirty="0" smtClean="0"/>
              <a:t>All libraries promoted collections relating to business / entrepreneurship, financial literacy.</a:t>
            </a:r>
          </a:p>
          <a:p>
            <a:endParaRPr lang="en-US"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4</a:t>
            </a:fld>
            <a:endParaRPr lang="en-US"/>
          </a:p>
        </p:txBody>
      </p:sp>
    </p:spTree>
    <p:extLst>
      <p:ext uri="{BB962C8B-B14F-4D97-AF65-F5344CB8AC3E}">
        <p14:creationId xmlns:p14="http://schemas.microsoft.com/office/powerpoint/2010/main" val="145607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97% of libraries revised their facility improvement plans to include space and resources for creating and learning for all ages.  These flexible spaces and resources will be added as local budgets permit.  Examples include: equipment and technology for a dedicated or mobile makerspace, skill kits (e.g. knitting, canning, preserving, exploring nature, bicycle repair). </a:t>
            </a:r>
          </a:p>
          <a:p>
            <a:endParaRPr lang="en-US" sz="900" baseline="0" dirty="0" smtClean="0"/>
          </a:p>
          <a:p>
            <a:r>
              <a:rPr lang="en-US" sz="900" baseline="0" dirty="0" smtClean="0"/>
              <a:t>98% of libraries offered at least three STEAM based programs (science, technology, engineering, arts, math) in collaboration with community partners and with the use of regional STEAM kits.  Libraries across the province partnered with Science East to offer coding programs for children. </a:t>
            </a:r>
          </a:p>
          <a:p>
            <a:r>
              <a:rPr lang="en-US" sz="90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All libraries explored ideas or started piloting a new alternative collection for loan based on community interests and needs. Examples include: musical instruments, board games, sports equipment, hand tools, seeds, baking utensils.  </a:t>
            </a:r>
          </a:p>
          <a:p>
            <a:endParaRPr lang="en-US" sz="900" baseline="0" dirty="0" smtClean="0"/>
          </a:p>
          <a:p>
            <a:r>
              <a:rPr lang="en-US" sz="900" baseline="0" dirty="0" smtClean="0"/>
              <a:t>NBPLS partnered with NB organizations to lend free cultural and heritage passes with a public library card.  Provincial partners included: Village </a:t>
            </a:r>
            <a:r>
              <a:rPr lang="en-US" sz="900" baseline="0" dirty="0" err="1" smtClean="0"/>
              <a:t>historique</a:t>
            </a:r>
            <a:r>
              <a:rPr lang="en-US" sz="900" baseline="0" dirty="0" smtClean="0"/>
              <a:t> </a:t>
            </a:r>
            <a:r>
              <a:rPr lang="en-US" sz="900" baseline="0" dirty="0" err="1" smtClean="0"/>
              <a:t>acadien</a:t>
            </a:r>
            <a:r>
              <a:rPr lang="en-US" sz="900" baseline="0" dirty="0" smtClean="0"/>
              <a:t>, NB Museum, Antique Automobile Museum, Kings Landing, the Beaverbrook Art Gallery and </a:t>
            </a:r>
            <a:r>
              <a:rPr lang="en-US" sz="900" baseline="0" dirty="0" err="1" smtClean="0"/>
              <a:t>Musée</a:t>
            </a:r>
            <a:r>
              <a:rPr lang="en-US" sz="900" baseline="0" dirty="0" smtClean="0"/>
              <a:t> </a:t>
            </a:r>
            <a:r>
              <a:rPr lang="en-US" sz="900" baseline="0" dirty="0" err="1" smtClean="0"/>
              <a:t>acadien</a:t>
            </a:r>
            <a:r>
              <a:rPr lang="en-US" sz="900" baseline="0" dirty="0" smtClean="0"/>
              <a:t>.   Over 1,600 new library cards were issued and almost 4,000 passes were redeemed.  </a:t>
            </a:r>
          </a:p>
          <a:p>
            <a:endParaRPr lang="en-US" sz="900" baseline="0" dirty="0" smtClean="0"/>
          </a:p>
          <a:p>
            <a:r>
              <a:rPr lang="en-US" sz="900" baseline="0" dirty="0" smtClean="0"/>
              <a:t>Locally, libraries also explored ideas to lend local or regional passes.  Some examples in various regions include: skating and ski passes, kayak/canoe rental passes, exercise class passes, theatre passes, beach passes, local museums.</a:t>
            </a:r>
          </a:p>
          <a:p>
            <a:endParaRPr lang="en-US" sz="900" baseline="0" dirty="0" smtClean="0"/>
          </a:p>
          <a:p>
            <a:r>
              <a:rPr lang="en-US" sz="900" baseline="0" dirty="0" smtClean="0"/>
              <a:t>NBPLS opened the NB Library of Craft and Design in Fredericton in partnership with the NB College of Craft and Design.  It is a public-academic library, the first of its kind in the country, that serves both students of the college, the general public and the arts community in New Brunswick. </a:t>
            </a:r>
          </a:p>
          <a:p>
            <a:endParaRPr lang="en-US" sz="900" baseline="0" dirty="0" smtClean="0"/>
          </a:p>
          <a:p>
            <a:r>
              <a:rPr lang="en-US" sz="900" baseline="0" dirty="0" smtClean="0"/>
              <a:t>NBPLS continued to offer collections, exhibitions and programs that feature local creators (artists, musicians, authors, filmmakers) and local history.  </a:t>
            </a:r>
          </a:p>
          <a:p>
            <a:endParaRPr lang="en-US" sz="900" baseline="0" dirty="0" smtClean="0"/>
          </a:p>
          <a:p>
            <a:r>
              <a:rPr lang="en-US" sz="900" baseline="0" dirty="0" smtClean="0"/>
              <a:t>NBPLS continues to invest in NB materials as part of collections development.  </a:t>
            </a:r>
          </a:p>
          <a:p>
            <a:endParaRPr lang="en-US" sz="900" baseline="0" dirty="0" smtClean="0"/>
          </a:p>
          <a:p>
            <a:r>
              <a:rPr lang="en-US" sz="900" baseline="0" dirty="0" smtClean="0"/>
              <a:t>All libraries offered displays of NB materials to promote NB culture and heritage to the public.</a:t>
            </a:r>
          </a:p>
          <a:p>
            <a:endParaRPr lang="en-US" sz="900" baseline="0" dirty="0" smtClean="0"/>
          </a:p>
          <a:p>
            <a:r>
              <a:rPr lang="en-US" sz="900" baseline="0" dirty="0" smtClean="0"/>
              <a:t>All libraries offered the Read Local campaign during Canadian Library Month.  To support readers, patrons and staff were able to browse the New Brunswick collection room in the online catalogue as well as the New Brunswick Author Portal. Libraries hosted author visits and book clubs, did pubic service announcements and social media posts to promote reading NB authors and publishers. </a:t>
            </a:r>
          </a:p>
          <a:p>
            <a:endParaRPr lang="en-US" sz="900" baseline="0" dirty="0" smtClean="0"/>
          </a:p>
          <a:p>
            <a:r>
              <a:rPr lang="en-US" sz="900" baseline="0" dirty="0" smtClean="0"/>
              <a:t>97% of libraries have planned an intergenerational program or offered one.  Examples include: book clubs, grandparents day story time, nursing home reading program, technology ‘petting zoo’, retro technology programs, reading buddies, games, and cursive writing programs.  </a:t>
            </a:r>
          </a:p>
          <a:p>
            <a:endParaRPr lang="en-US" sz="900" baseline="0" dirty="0" smtClean="0"/>
          </a:p>
          <a:p>
            <a:endParaRPr lang="en-US" sz="900" baseline="0" dirty="0" smtClean="0"/>
          </a:p>
          <a:p>
            <a:pPr marL="628650" lvl="1" indent="-171450">
              <a:buFontTx/>
              <a:buChar char="-"/>
            </a:pPr>
            <a:endParaRPr lang="en-US" sz="900"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5</a:t>
            </a:fld>
            <a:endParaRPr lang="en-US"/>
          </a:p>
        </p:txBody>
      </p:sp>
    </p:spTree>
    <p:extLst>
      <p:ext uri="{BB962C8B-B14F-4D97-AF65-F5344CB8AC3E}">
        <p14:creationId xmlns:p14="http://schemas.microsoft.com/office/powerpoint/2010/main" val="151731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Libraries are engaged in developing and delivering programs that support the Truth and Reconciliation Commission’s calls to action, with 98% of libraries having carried out at least 3 Indigenous-themed programs in the last year.  Examples include: Indigenous author book launches, story times, film screenings, and guest speakers to share Indigenous cultures and histories.  NBPLS also released its new 3 year strategic plan for Indigenous library services with a focus on continuing to develop library collections, programs and spaces to  reflect local Indigenous peoples. </a:t>
            </a:r>
          </a:p>
          <a:p>
            <a:endParaRPr lang="en-US" baseline="0" dirty="0" smtClean="0"/>
          </a:p>
          <a:p>
            <a:r>
              <a:rPr lang="en-US" baseline="0" dirty="0" smtClean="0"/>
              <a:t>NBPLS secured a funding partner to launch a 3 year pilot to borrow the Internet to help bridge the digital divide between those who can access the Internet at home, and those who cannot.   The pilot launched in the Chaleur library region in Spring 2019 with funding from the Port of </a:t>
            </a:r>
            <a:r>
              <a:rPr lang="en-US" baseline="0" dirty="0" err="1" smtClean="0"/>
              <a:t>Belledune</a:t>
            </a:r>
            <a:r>
              <a:rPr lang="en-US" baseline="0" dirty="0" smtClean="0"/>
              <a:t>.  The Wi-Fi hotspot lending service is the first of its kind to be offered in Atlantic Canada. </a:t>
            </a:r>
          </a:p>
          <a:p>
            <a:endParaRPr lang="en-US" baseline="0" dirty="0" smtClean="0"/>
          </a:p>
          <a:p>
            <a:r>
              <a:rPr lang="en-US" baseline="0" dirty="0" smtClean="0"/>
              <a:t>The 5 resource </a:t>
            </a:r>
            <a:r>
              <a:rPr lang="en-US" baseline="0" dirty="0" err="1" smtClean="0"/>
              <a:t>centres</a:t>
            </a:r>
            <a:r>
              <a:rPr lang="en-US" baseline="0" dirty="0" smtClean="0"/>
              <a:t> (Fredericton, Saint John, Moncton, </a:t>
            </a:r>
            <a:r>
              <a:rPr lang="en-US" baseline="0" dirty="0" err="1" smtClean="0"/>
              <a:t>Campbellton</a:t>
            </a:r>
            <a:r>
              <a:rPr lang="en-US" baseline="0" dirty="0" smtClean="0"/>
              <a:t> and </a:t>
            </a:r>
            <a:r>
              <a:rPr lang="en-US" baseline="0" dirty="0" err="1" smtClean="0"/>
              <a:t>Edmundston</a:t>
            </a:r>
            <a:r>
              <a:rPr lang="en-US" baseline="0" dirty="0" smtClean="0"/>
              <a:t>) continued to be open 7 days a week as part of a GNB pilot project. The pilot will continue for a fourth year.</a:t>
            </a:r>
          </a:p>
          <a:p>
            <a:endParaRPr lang="en-US" baseline="0" dirty="0" smtClean="0"/>
          </a:p>
          <a:p>
            <a:r>
              <a:rPr lang="en-US" baseline="0" dirty="0" smtClean="0"/>
              <a:t>NBPLS prepared a new 3 year action plan for Library Services by Mail with activities to reach new users.  NBPLS released a brochure for library staff to promote LSBM during their outreach events. </a:t>
            </a:r>
          </a:p>
          <a:p>
            <a:endParaRPr lang="en-US" baseline="0" dirty="0" smtClean="0"/>
          </a:p>
          <a:p>
            <a:r>
              <a:rPr lang="en-US" baseline="0" dirty="0" smtClean="0"/>
              <a:t>Libraries continue to prepare budget proposals and grant applications to make facility improvements based on provincial library standards in partnership with their municipalities and school districts (in the case of public-school libraries).  </a:t>
            </a:r>
          </a:p>
          <a:p>
            <a:endParaRPr lang="en-US" baseline="0" dirty="0" smtClean="0"/>
          </a:p>
          <a:p>
            <a:r>
              <a:rPr lang="en-US" baseline="0" dirty="0" smtClean="0"/>
              <a:t>Libraries continue </a:t>
            </a:r>
            <a:r>
              <a:rPr lang="en-US" baseline="0" dirty="0" smtClean="0"/>
              <a:t>to upgrade </a:t>
            </a:r>
            <a:r>
              <a:rPr lang="en-US" baseline="0" dirty="0" smtClean="0"/>
              <a:t>their Internet service to improve access for the public when options are available from commercial Internet providers.  </a:t>
            </a:r>
          </a:p>
        </p:txBody>
      </p:sp>
      <p:sp>
        <p:nvSpPr>
          <p:cNvPr id="4" name="Slide Number Placeholder 3"/>
          <p:cNvSpPr>
            <a:spLocks noGrp="1"/>
          </p:cNvSpPr>
          <p:nvPr>
            <p:ph type="sldNum" sz="quarter" idx="10"/>
          </p:nvPr>
        </p:nvSpPr>
        <p:spPr/>
        <p:txBody>
          <a:bodyPr/>
          <a:lstStyle/>
          <a:p>
            <a:fld id="{25F15238-E977-4D9F-91B6-72BA15802E0D}" type="slidenum">
              <a:rPr lang="en-US" smtClean="0"/>
              <a:t>6</a:t>
            </a:fld>
            <a:endParaRPr lang="en-US"/>
          </a:p>
        </p:txBody>
      </p:sp>
    </p:spTree>
    <p:extLst>
      <p:ext uri="{BB962C8B-B14F-4D97-AF65-F5344CB8AC3E}">
        <p14:creationId xmlns:p14="http://schemas.microsoft.com/office/powerpoint/2010/main" val="121418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help us build more evidence based data about our programs and services, NBPLS carried out a pilot to assess the outcomes of the Summer Reading Club in 2018 using a free tool developed for public libraries called Project Outcome (</a:t>
            </a:r>
            <a:r>
              <a:rPr lang="en-CA" sz="1200" kern="1200" dirty="0" smtClean="0">
                <a:solidFill>
                  <a:schemeClr val="tx1"/>
                </a:solidFill>
                <a:effectLst/>
                <a:latin typeface="+mn-lt"/>
                <a:ea typeface="+mn-ea"/>
                <a:cs typeface="+mn-cs"/>
              </a:rPr>
              <a:t>produced by the Public Library Association, a division of the American Library Association, with funding support from the Bill and Melinda Gates Foundation). It provides simple standardized surveys and data analysis tools to measure outcomes (impacts) of library programs.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Three libraries within the York Library Region participated in the pilot: </a:t>
            </a:r>
            <a:endParaRPr lang="en-CA" sz="14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Fredericton Public Library (public library in an urban setting, serving a primarily Anglophone community)</a:t>
            </a:r>
            <a:endParaRPr lang="en-CA" sz="14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Harvey Community Library (public-school library in a rural setting, serving a primarily Anglophone community)</a:t>
            </a:r>
            <a:endParaRPr lang="en-CA" sz="14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Médiathèque Père-Louis-</a:t>
            </a:r>
            <a:r>
              <a:rPr lang="fr-FR" sz="1200" kern="1200" dirty="0" err="1" smtClean="0">
                <a:solidFill>
                  <a:schemeClr val="tx1"/>
                </a:solidFill>
                <a:effectLst/>
                <a:latin typeface="+mn-lt"/>
                <a:ea typeface="+mn-ea"/>
                <a:cs typeface="+mn-cs"/>
              </a:rPr>
              <a:t>Lamontagne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Miramichi</a:t>
            </a:r>
            <a:r>
              <a:rPr lang="fr-FR" sz="1200" kern="1200" dirty="0" smtClean="0">
                <a:solidFill>
                  <a:schemeClr val="tx1"/>
                </a:solidFill>
                <a:effectLst/>
                <a:latin typeface="+mn-lt"/>
                <a:ea typeface="+mn-ea"/>
                <a:cs typeface="+mn-cs"/>
              </a:rPr>
              <a:t>) (a public-</a:t>
            </a:r>
            <a:r>
              <a:rPr lang="fr-FR" sz="1200" kern="1200" dirty="0" err="1" smtClean="0">
                <a:solidFill>
                  <a:schemeClr val="tx1"/>
                </a:solidFill>
                <a:effectLst/>
                <a:latin typeface="+mn-lt"/>
                <a:ea typeface="+mn-ea"/>
                <a:cs typeface="+mn-cs"/>
              </a:rPr>
              <a:t>school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library</a:t>
            </a:r>
            <a:r>
              <a:rPr lang="fr-FR" sz="1200" kern="1200" dirty="0" smtClean="0">
                <a:solidFill>
                  <a:schemeClr val="tx1"/>
                </a:solidFill>
                <a:effectLst/>
                <a:latin typeface="+mn-lt"/>
                <a:ea typeface="+mn-ea"/>
                <a:cs typeface="+mn-cs"/>
              </a:rPr>
              <a:t> in an </a:t>
            </a:r>
            <a:r>
              <a:rPr lang="fr-FR" sz="1200" kern="1200" dirty="0" err="1" smtClean="0">
                <a:solidFill>
                  <a:schemeClr val="tx1"/>
                </a:solidFill>
                <a:effectLst/>
                <a:latin typeface="+mn-lt"/>
                <a:ea typeface="+mn-ea"/>
                <a:cs typeface="+mn-cs"/>
              </a:rPr>
              <a:t>urban</a:t>
            </a:r>
            <a:r>
              <a:rPr lang="fr-FR" sz="1200" kern="1200" dirty="0" smtClean="0">
                <a:solidFill>
                  <a:schemeClr val="tx1"/>
                </a:solidFill>
                <a:effectLst/>
                <a:latin typeface="+mn-lt"/>
                <a:ea typeface="+mn-ea"/>
                <a:cs typeface="+mn-cs"/>
              </a:rPr>
              <a:t> setting, </a:t>
            </a:r>
            <a:r>
              <a:rPr lang="fr-FR" sz="1200" kern="1200" dirty="0" err="1" smtClean="0">
                <a:solidFill>
                  <a:schemeClr val="tx1"/>
                </a:solidFill>
                <a:effectLst/>
                <a:latin typeface="+mn-lt"/>
                <a:ea typeface="+mn-ea"/>
                <a:cs typeface="+mn-cs"/>
              </a:rPr>
              <a:t>serving</a:t>
            </a:r>
            <a:r>
              <a:rPr lang="fr-FR" sz="1200" kern="1200" dirty="0" smtClean="0">
                <a:solidFill>
                  <a:schemeClr val="tx1"/>
                </a:solidFill>
                <a:effectLst/>
                <a:latin typeface="+mn-lt"/>
                <a:ea typeface="+mn-ea"/>
                <a:cs typeface="+mn-cs"/>
              </a:rPr>
              <a:t> a Francophone </a:t>
            </a:r>
            <a:r>
              <a:rPr lang="fr-FR" sz="1200" kern="1200" dirty="0" err="1" smtClean="0">
                <a:solidFill>
                  <a:schemeClr val="tx1"/>
                </a:solidFill>
                <a:effectLst/>
                <a:latin typeface="+mn-lt"/>
                <a:ea typeface="+mn-ea"/>
                <a:cs typeface="+mn-cs"/>
              </a:rPr>
              <a:t>community</a:t>
            </a:r>
            <a:r>
              <a:rPr lang="fr-FR" sz="1200" kern="1200" dirty="0" smtClean="0">
                <a:solidFill>
                  <a:schemeClr val="tx1"/>
                </a:solidFill>
                <a:effectLst/>
                <a:latin typeface="+mn-lt"/>
                <a:ea typeface="+mn-ea"/>
                <a:cs typeface="+mn-cs"/>
              </a:rPr>
              <a:t>)</a:t>
            </a:r>
            <a:endParaRPr lang="en-CA" sz="14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Project</a:t>
            </a:r>
            <a:r>
              <a:rPr lang="en-US" sz="1200" kern="1200" baseline="0" dirty="0" smtClean="0">
                <a:solidFill>
                  <a:schemeClr val="tx1"/>
                </a:solidFill>
                <a:effectLst/>
                <a:latin typeface="+mn-lt"/>
                <a:ea typeface="+mn-ea"/>
                <a:cs typeface="+mn-cs"/>
              </a:rPr>
              <a:t> Outcome pilot project in 2018 d</a:t>
            </a:r>
            <a:r>
              <a:rPr lang="en-US" sz="1200" kern="1200" dirty="0" smtClean="0">
                <a:solidFill>
                  <a:schemeClr val="tx1"/>
                </a:solidFill>
                <a:effectLst/>
                <a:latin typeface="+mn-lt"/>
                <a:ea typeface="+mn-ea"/>
                <a:cs typeface="+mn-cs"/>
              </a:rPr>
              <a:t>emonstrated that the NBPLS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SRC does positively impact children’s reading behaviors as reported by their parents/guardians. Satisfaction with the program is very high, and comparable to the national level. As a result of the NBPLS SRC program, parents/caregivers reported that their children are maintaining or increasing their reading skills; are more confident readers; read more often; and use the library more often. </a:t>
            </a:r>
            <a:endParaRPr lang="en-CA" sz="1400" kern="1200" dirty="0" smtClean="0">
              <a:solidFill>
                <a:schemeClr val="tx1"/>
              </a:solidFill>
              <a:effectLst/>
              <a:latin typeface="+mn-lt"/>
              <a:ea typeface="+mn-ea"/>
              <a:cs typeface="+mn-cs"/>
            </a:endParaRPr>
          </a:p>
          <a:p>
            <a:endParaRPr lang="en-US" baseline="0" dirty="0" smtClean="0"/>
          </a:p>
          <a:p>
            <a:r>
              <a:rPr lang="en-US" baseline="0" dirty="0" smtClean="0"/>
              <a:t>NBPLS also partnered with the NB Institute of Research, Data and Training to assess usage trends between 2010-2018 within NB public libraries.  Their study concluded a remarkable stability and growth in the use of libraries, despite an aging population, economic stagnation, slow population growth, technological and social changes.  Library use has been increasing overall.  NB-IRDT concluded it was likely due to policy decisions and innovations regarding library access and services: more flexible ways of providing library cards (e.g. guest cards, limited borrowing cards), eliminating overdue fees for children and opening all public libraries on Saturdays and some on Sundays. </a:t>
            </a:r>
          </a:p>
          <a:p>
            <a:endParaRPr lang="en-US" baseline="0" dirty="0" smtClean="0"/>
          </a:p>
          <a:p>
            <a:r>
              <a:rPr lang="en-US" baseline="0" dirty="0" smtClean="0"/>
              <a:t>NBPLS continues to train staff on STEAM – Science, Technology, Engineering, Art and Math.  All staff completed training on NBPLS online databases.  </a:t>
            </a:r>
          </a:p>
          <a:p>
            <a:endParaRPr lang="en-US" baseline="0" dirty="0" smtClean="0"/>
          </a:p>
          <a:p>
            <a:r>
              <a:rPr lang="en-US" baseline="0" dirty="0" smtClean="0"/>
              <a:t>To support collections development and management, all regions implemented an automated tool to better manage the donation of books from the public. </a:t>
            </a:r>
          </a:p>
          <a:p>
            <a:r>
              <a:rPr lang="en-US" baseline="0" dirty="0" smtClean="0"/>
              <a:t>NBPLS also implemented Resource Description and Access, the new international library standard for describing and accessing collections in the online catalogue.  This included training library staff. </a:t>
            </a:r>
          </a:p>
          <a:p>
            <a:endParaRPr lang="en-US" baseline="0" dirty="0" smtClean="0"/>
          </a:p>
          <a:p>
            <a:r>
              <a:rPr lang="en-US" baseline="0" dirty="0" smtClean="0"/>
              <a:t>NBPLS is supporting GNB continuous improvement initiatives. Examples include:  library staff being trained to do waste walks to look for efficiencies in how we do things; provincial office exploring new research projects with NB Institute of Research, Data, Training that will help us better understand outcomes from our programs and services; each region training library staff on records management practices and implementing file plans.   </a:t>
            </a:r>
          </a:p>
          <a:p>
            <a:endParaRPr lang="en-US"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7</a:t>
            </a:fld>
            <a:endParaRPr lang="en-US"/>
          </a:p>
        </p:txBody>
      </p:sp>
    </p:spTree>
    <p:extLst>
      <p:ext uri="{BB962C8B-B14F-4D97-AF65-F5344CB8AC3E}">
        <p14:creationId xmlns:p14="http://schemas.microsoft.com/office/powerpoint/2010/main" val="35300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a:t>
            </a:r>
            <a:r>
              <a:rPr lang="en-US" baseline="0" dirty="0" smtClean="0"/>
              <a:t> NBPLS three year strategic plan, several provincial outcomes were identified.  The provincial outcomes are general indicators for NBPLS as an organization.  The outcomes help us identify areas for growth. </a:t>
            </a:r>
          </a:p>
          <a:p>
            <a:endParaRPr lang="en-US" baseline="0" dirty="0" smtClean="0"/>
          </a:p>
          <a:p>
            <a:r>
              <a:rPr lang="en-US" baseline="0" dirty="0" smtClean="0"/>
              <a:t>2018-2019 data is compared to the baseline data from 2016-2017 to determine an increase or decrease.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8</a:t>
            </a:fld>
            <a:endParaRPr lang="en-US"/>
          </a:p>
        </p:txBody>
      </p:sp>
    </p:spTree>
    <p:extLst>
      <p:ext uri="{BB962C8B-B14F-4D97-AF65-F5344CB8AC3E}">
        <p14:creationId xmlns:p14="http://schemas.microsoft.com/office/powerpoint/2010/main" val="3261990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9</a:t>
            </a:fld>
            <a:endParaRPr lang="en-US"/>
          </a:p>
        </p:txBody>
      </p:sp>
    </p:spTree>
    <p:extLst>
      <p:ext uri="{BB962C8B-B14F-4D97-AF65-F5344CB8AC3E}">
        <p14:creationId xmlns:p14="http://schemas.microsoft.com/office/powerpoint/2010/main" val="157656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0571B-0CE1-4D17-9297-2B557FF7C3D8}" type="datetimeFigureOut">
              <a:rPr lang="en-CA" smtClean="0"/>
              <a:pPr/>
              <a:t>09/09/2019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69C129-D5AC-41F1-A441-3B301C993B51}" type="slidenum">
              <a:rPr lang="en-CA" smtClean="0"/>
              <a:pPr/>
              <a:t>‹N°›</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0571B-0CE1-4D17-9297-2B557FF7C3D8}" type="datetimeFigureOut">
              <a:rPr lang="en-CA" smtClean="0"/>
              <a:pPr/>
              <a:t>09/09/2019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9C129-D5AC-41F1-A441-3B301C993B51}" type="slidenum">
              <a:rPr lang="en-CA" smtClean="0"/>
              <a:pPr/>
              <a:t>‹N°›</a:t>
            </a:fld>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dirty="0"/>
          </a:p>
        </p:txBody>
      </p:sp>
      <p:sp>
        <p:nvSpPr>
          <p:cNvPr id="1026" name="Rectangle 43"/>
          <p:cNvSpPr>
            <a:spLocks noGrp="1" noChangeArrowheads="1"/>
          </p:cNvSpPr>
          <p:nvPr>
            <p:ph type="ctrTitle"/>
          </p:nvPr>
        </p:nvSpPr>
        <p:spPr bwMode="auto">
          <a:xfrm flipH="1">
            <a:off x="1043608" y="333375"/>
            <a:ext cx="7056784" cy="1511449"/>
          </a:xfrm>
          <a:prstGeom prst="rect">
            <a:avLst/>
          </a:prstGeom>
          <a:solidFill>
            <a:srgbClr val="00D2AA"/>
          </a:solidFill>
          <a:ln w="9525">
            <a:noFill/>
            <a:miter lim="800000"/>
            <a:headEnd/>
            <a:tailEnd/>
          </a:ln>
        </p:spPr>
        <p:txBody>
          <a:bodyPr vert="horz" wrap="square" lIns="91440" tIns="45720" rIns="91440" bIns="45720" numCol="1" anchor="t" anchorCtr="0" compatLnSpc="1">
            <a:prstTxWarp prst="textNoShape">
              <a:avLst/>
            </a:prstTxWarp>
            <a:noAutofit/>
          </a:bodyPr>
          <a:lstStyle/>
          <a:p>
            <a:r>
              <a:rPr lang="en-CA" sz="7200" dirty="0" smtClean="0">
                <a:solidFill>
                  <a:schemeClr val="bg1"/>
                </a:solidFill>
                <a:latin typeface="Arial" pitchFamily="34" charset="0"/>
                <a:cs typeface="Arial" pitchFamily="34" charset="0"/>
              </a:rPr>
              <a:t>   </a:t>
            </a:r>
            <a:r>
              <a:rPr lang="en-CA" sz="6000" dirty="0" smtClean="0">
                <a:solidFill>
                  <a:schemeClr val="bg1"/>
                </a:solidFill>
                <a:latin typeface="Arial" pitchFamily="34" charset="0"/>
                <a:cs typeface="Arial" pitchFamily="34" charset="0"/>
              </a:rPr>
              <a:t/>
            </a:r>
            <a:br>
              <a:rPr lang="en-CA" sz="6000" dirty="0" smtClean="0">
                <a:solidFill>
                  <a:schemeClr val="bg1"/>
                </a:solidFill>
                <a:latin typeface="Arial" pitchFamily="34" charset="0"/>
                <a:cs typeface="Arial" pitchFamily="34" charset="0"/>
              </a:rPr>
            </a:br>
            <a:r>
              <a:rPr lang="en-CA" sz="1800" dirty="0" smtClean="0">
                <a:solidFill>
                  <a:schemeClr val="bg1"/>
                </a:solidFill>
                <a:latin typeface="Segoe UI Semibold" pitchFamily="34" charset="0"/>
              </a:rPr>
              <a:t/>
            </a:r>
            <a:br>
              <a:rPr lang="en-CA" sz="1800" dirty="0" smtClean="0">
                <a:solidFill>
                  <a:schemeClr val="bg1"/>
                </a:solidFill>
                <a:latin typeface="Segoe UI Semibold" pitchFamily="34" charset="0"/>
              </a:rPr>
            </a:br>
            <a:r>
              <a:rPr lang="en-CA" sz="6000" dirty="0"/>
              <a:t/>
            </a:r>
            <a:br>
              <a:rPr lang="en-CA" sz="6000" dirty="0"/>
            </a:br>
            <a:endParaRPr lang="en-CA" sz="6000" dirty="0">
              <a:solidFill>
                <a:schemeClr val="bg1"/>
              </a:solidFill>
              <a:latin typeface="Arial" pitchFamily="34" charset="0"/>
              <a:cs typeface="Arial" pitchFamily="34" charset="0"/>
            </a:endParaRPr>
          </a:p>
        </p:txBody>
      </p:sp>
      <p:pic>
        <p:nvPicPr>
          <p:cNvPr id="5" name="Picture 4" descr="http://gnbsp.gnb.ca/sites/PETL-EPFT/NBPLS-SBPNB/PLS-SBP/Logos/NBPLS.png"/>
          <p:cNvPicPr/>
          <p:nvPr/>
        </p:nvPicPr>
        <p:blipFill>
          <a:blip r:embed="rId3" cstate="print"/>
          <a:srcRect/>
          <a:stretch>
            <a:fillRect/>
          </a:stretch>
        </p:blipFill>
        <p:spPr bwMode="auto">
          <a:xfrm>
            <a:off x="1547664" y="439490"/>
            <a:ext cx="1040394" cy="1320932"/>
          </a:xfrm>
          <a:prstGeom prst="rect">
            <a:avLst/>
          </a:prstGeom>
          <a:noFill/>
          <a:ln w="9525">
            <a:noFill/>
            <a:miter lim="800000"/>
            <a:headEnd/>
            <a:tailEnd/>
          </a:ln>
        </p:spPr>
      </p:pic>
      <p:pic>
        <p:nvPicPr>
          <p:cNvPr id="6" name="Picture 5" descr="\\nbpls-sbpnb\NBPLS\SharePointFiles\NBPLS-SBPNB_AllStaff\Stock Images\PeopleBooks=GensLivres\Large_Kids=Enfants.jpg"/>
          <p:cNvPicPr/>
          <p:nvPr/>
        </p:nvPicPr>
        <p:blipFill>
          <a:blip r:embed="rId4" cstate="print">
            <a:duotone>
              <a:prstClr val="black"/>
              <a:srgbClr val="D9C3A5">
                <a:tint val="50000"/>
                <a:satMod val="180000"/>
              </a:srgbClr>
            </a:duotone>
          </a:blip>
          <a:srcRect/>
          <a:stretch>
            <a:fillRect/>
          </a:stretch>
        </p:blipFill>
        <p:spPr bwMode="auto">
          <a:xfrm>
            <a:off x="1043608" y="1916832"/>
            <a:ext cx="7067550" cy="4660900"/>
          </a:xfrm>
          <a:prstGeom prst="rect">
            <a:avLst/>
          </a:prstGeom>
          <a:noFill/>
          <a:ln w="9525">
            <a:noFill/>
            <a:miter lim="800000"/>
            <a:headEnd/>
            <a:tailEnd/>
          </a:ln>
        </p:spPr>
      </p:pic>
      <p:sp>
        <p:nvSpPr>
          <p:cNvPr id="1029" name="Rectangle 162"/>
          <p:cNvSpPr>
            <a:spLocks noChangeArrowheads="1"/>
          </p:cNvSpPr>
          <p:nvPr/>
        </p:nvSpPr>
        <p:spPr bwMode="auto">
          <a:xfrm>
            <a:off x="1043608" y="2924944"/>
            <a:ext cx="7064375" cy="3635375"/>
          </a:xfrm>
          <a:prstGeom prst="rect">
            <a:avLst/>
          </a:prstGeom>
          <a:gradFill rotWithShape="1">
            <a:gsLst>
              <a:gs pos="0">
                <a:srgbClr val="000000">
                  <a:alpha val="0"/>
                </a:srgbClr>
              </a:gs>
              <a:gs pos="100000">
                <a:srgbClr val="000000"/>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27" name="Rectangle 3"/>
          <p:cNvSpPr>
            <a:spLocks noChangeArrowheads="1"/>
          </p:cNvSpPr>
          <p:nvPr/>
        </p:nvSpPr>
        <p:spPr bwMode="auto">
          <a:xfrm>
            <a:off x="1043608" y="3501008"/>
            <a:ext cx="69837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rgbClr val="EB5E00"/>
                </a:solidFill>
                <a:effectLst/>
                <a:latin typeface="Segoe UI Semibold" pitchFamily="34" charset="0"/>
                <a:ea typeface="Times New Roman" pitchFamily="18" charset="0"/>
                <a:cs typeface="Arial" pitchFamily="34" charset="0"/>
              </a:rPr>
              <a:t>Connect</a:t>
            </a:r>
            <a:r>
              <a:rPr kumimoji="0" lang="en-US" sz="3600" b="0" i="0" u="none" strike="noStrike" cap="none" normalizeH="0" baseline="0" dirty="0" smtClean="0">
                <a:ln>
                  <a:noFill/>
                </a:ln>
                <a:solidFill>
                  <a:srgbClr val="EB5E00"/>
                </a:solidFill>
                <a:effectLst/>
                <a:latin typeface="Segoe UI Semibold" pitchFamily="34" charset="0"/>
                <a:ea typeface="Times New Roman" pitchFamily="18" charset="0"/>
                <a:cs typeface="Arial" pitchFamily="34" charset="0"/>
              </a:rPr>
              <a:t> </a:t>
            </a:r>
            <a:endParaRPr kumimoji="0" lang="en-C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EB5E00"/>
                </a:solidFill>
                <a:effectLst/>
                <a:latin typeface="Segoe UI Semibold" pitchFamily="34" charset="0"/>
                <a:ea typeface="Times New Roman" pitchFamily="18" charset="0"/>
                <a:cs typeface="Arial" pitchFamily="34" charset="0"/>
              </a:rPr>
              <a:t>Learn. Read. Play. Create. Succeed.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2699792" y="613137"/>
            <a:ext cx="5400600" cy="1015663"/>
          </a:xfrm>
          <a:prstGeom prst="rect">
            <a:avLst/>
          </a:prstGeom>
          <a:noFill/>
        </p:spPr>
        <p:txBody>
          <a:bodyPr wrap="square" rtlCol="0">
            <a:spAutoFit/>
          </a:bodyPr>
          <a:lstStyle/>
          <a:p>
            <a:r>
              <a:rPr lang="en-US" sz="2000" dirty="0" smtClean="0">
                <a:solidFill>
                  <a:schemeClr val="bg1"/>
                </a:solidFill>
                <a:latin typeface="Segoe UI Semibold" pitchFamily="34" charset="0"/>
              </a:rPr>
              <a:t>New Brunswick Public Library Service</a:t>
            </a:r>
          </a:p>
          <a:p>
            <a:r>
              <a:rPr lang="en-US" sz="2000" dirty="0" smtClean="0">
                <a:solidFill>
                  <a:schemeClr val="bg1"/>
                </a:solidFill>
                <a:latin typeface="Segoe UI Semibold" pitchFamily="34" charset="0"/>
              </a:rPr>
              <a:t>Strategic Plan, Year 2 2018-19</a:t>
            </a:r>
          </a:p>
          <a:p>
            <a:r>
              <a:rPr lang="en-US" sz="2000" dirty="0" smtClean="0">
                <a:solidFill>
                  <a:schemeClr val="bg1"/>
                </a:solidFill>
                <a:latin typeface="Segoe UI Semibold" pitchFamily="34" charset="0"/>
              </a:rPr>
              <a:t>Summary Report</a:t>
            </a:r>
            <a:endParaRPr lang="en-C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en-US" sz="4000" dirty="0" smtClean="0"/>
              <a:t>32% increase in visits to online databases made available on the NBPLS website</a:t>
            </a:r>
          </a:p>
          <a:p>
            <a:pPr marL="685800" indent="-685800">
              <a:buFont typeface="Arial" panose="020B0604020202020204" pitchFamily="34" charset="0"/>
              <a:buChar char="•"/>
            </a:pPr>
            <a:r>
              <a:rPr lang="en-US" sz="4000" dirty="0" smtClean="0"/>
              <a:t>8% increase in patron visits</a:t>
            </a:r>
          </a:p>
          <a:p>
            <a:pPr marL="685800" indent="-685800">
              <a:buFont typeface="Arial" panose="020B0604020202020204" pitchFamily="34" charset="0"/>
              <a:buChar char="•"/>
            </a:pPr>
            <a:r>
              <a:rPr lang="en-US" sz="4000" dirty="0"/>
              <a:t>6% increase in library memberships</a:t>
            </a:r>
          </a:p>
          <a:p>
            <a:pPr marL="685800" indent="-685800">
              <a:buFont typeface="Arial" panose="020B0604020202020204" pitchFamily="34" charset="0"/>
              <a:buChar char="•"/>
            </a:pPr>
            <a:endParaRPr lang="en-US" sz="4000" dirty="0" smtClean="0"/>
          </a:p>
          <a:p>
            <a:pPr marL="685800" indent="-685800">
              <a:buFont typeface="Arial" panose="020B0604020202020204" pitchFamily="34" charset="0"/>
              <a:buChar char="•"/>
            </a:pPr>
            <a:endParaRPr lang="en-US" sz="4000" dirty="0" smtClean="0"/>
          </a:p>
          <a:p>
            <a:pPr marL="685800" indent="-685800" algn="ctr">
              <a:buFont typeface="Arial" panose="020B0604020202020204" pitchFamily="34" charset="0"/>
              <a:buChar char="•"/>
            </a:pPr>
            <a:endParaRPr lang="en-US" sz="4800" dirty="0" smtClean="0"/>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4400" dirty="0" smtClean="0">
                <a:solidFill>
                  <a:srgbClr val="EB5E00"/>
                </a:solidFill>
                <a:latin typeface="Segoe UI Semibold" pitchFamily="34" charset="0"/>
                <a:ea typeface="Times New Roman" pitchFamily="18" charset="0"/>
                <a:cs typeface="Arial" pitchFamily="34" charset="0"/>
              </a:rPr>
              <a:t>Provincial Outcomes</a:t>
            </a:r>
          </a:p>
        </p:txBody>
      </p:sp>
      <p:pic>
        <p:nvPicPr>
          <p:cNvPr id="5" name="Picture 4" descr="\\nbpls-sbpnb\NBPLS\SharePointFiles\NBPLS-SBPNB_AllStaff\Stock Images\PeopleBooks=GensLivres\Famille=Family.jpg"/>
          <p:cNvPicPr/>
          <p:nvPr/>
        </p:nvPicPr>
        <p:blipFill>
          <a:blip r:embed="rId3" cstate="print"/>
          <a:srcRect/>
          <a:stretch>
            <a:fillRect/>
          </a:stretch>
        </p:blipFill>
        <p:spPr bwMode="auto">
          <a:xfrm>
            <a:off x="0" y="0"/>
            <a:ext cx="2524760" cy="2132856"/>
          </a:xfrm>
          <a:prstGeom prst="rect">
            <a:avLst/>
          </a:prstGeom>
          <a:noFill/>
          <a:ln w="9525">
            <a:noFill/>
            <a:miter lim="800000"/>
            <a:headEnd/>
            <a:tailEnd/>
          </a:ln>
        </p:spPr>
      </p:pic>
    </p:spTree>
    <p:extLst>
      <p:ext uri="{BB962C8B-B14F-4D97-AF65-F5344CB8AC3E}">
        <p14:creationId xmlns:p14="http://schemas.microsoft.com/office/powerpoint/2010/main" val="1024547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bpls-sbpnb\NBPLS\SharePointFiles\NBPLS-SBPNB_AllStaff\Stock Images\PeopleLibrary=GensBibliothèque\ModernLife=VieAujourdhui.jpg"/>
          <p:cNvPicPr/>
          <p:nvPr/>
        </p:nvPicPr>
        <p:blipFill>
          <a:blip r:embed="rId3" cstate="print"/>
          <a:srcRect r="7247"/>
          <a:stretch>
            <a:fillRect/>
          </a:stretch>
        </p:blipFill>
        <p:spPr bwMode="auto">
          <a:xfrm>
            <a:off x="3491880" y="2348880"/>
            <a:ext cx="2232248" cy="1943100"/>
          </a:xfrm>
          <a:prstGeom prst="rect">
            <a:avLst/>
          </a:prstGeom>
          <a:noFill/>
          <a:ln w="9525">
            <a:noFill/>
            <a:miter lim="800000"/>
            <a:headEnd/>
            <a:tailEnd/>
          </a:ln>
        </p:spPr>
      </p:pic>
      <p:pic>
        <p:nvPicPr>
          <p:cNvPr id="3" name="Picture 2" descr="\\nbpls-sbpnb\NBPLS\SharePointFiles\NBPLS-SBPNB_AllStaff\Stock Images\PeopleLibrary=GensBibliothèque\iStock_000010261391_XXXLarge.jpg"/>
          <p:cNvPicPr/>
          <p:nvPr/>
        </p:nvPicPr>
        <p:blipFill>
          <a:blip r:embed="rId4" cstate="print"/>
          <a:srcRect l="2976" r="4757" b="3571"/>
          <a:stretch>
            <a:fillRect/>
          </a:stretch>
        </p:blipFill>
        <p:spPr bwMode="auto">
          <a:xfrm>
            <a:off x="755576" y="4437112"/>
            <a:ext cx="2592288" cy="1944216"/>
          </a:xfrm>
          <a:prstGeom prst="rect">
            <a:avLst/>
          </a:prstGeom>
          <a:noFill/>
          <a:ln w="9525">
            <a:noFill/>
            <a:miter lim="800000"/>
            <a:headEnd/>
            <a:tailEnd/>
          </a:ln>
        </p:spPr>
      </p:pic>
      <p:pic>
        <p:nvPicPr>
          <p:cNvPr id="4" name="Picture 3" descr="\\nbpls-sbpnb\NBPLS\SharePointFiles\NBPLS-SBPNB_AllStaff\Stock Images\PeopleLibrary=GensBibliothèque\iStock_000018572363XSmall.jpg"/>
          <p:cNvPicPr/>
          <p:nvPr/>
        </p:nvPicPr>
        <p:blipFill>
          <a:blip r:embed="rId5" cstate="print"/>
          <a:srcRect l="4089" r="2664"/>
          <a:stretch>
            <a:fillRect/>
          </a:stretch>
        </p:blipFill>
        <p:spPr bwMode="auto">
          <a:xfrm flipH="1">
            <a:off x="5940152" y="188640"/>
            <a:ext cx="2520280" cy="1869132"/>
          </a:xfrm>
          <a:prstGeom prst="rect">
            <a:avLst/>
          </a:prstGeom>
          <a:noFill/>
          <a:ln w="9525">
            <a:noFill/>
            <a:miter lim="800000"/>
            <a:headEnd/>
            <a:tailEnd/>
          </a:ln>
        </p:spPr>
      </p:pic>
      <p:sp>
        <p:nvSpPr>
          <p:cNvPr id="65539" name="Rectangle 60"/>
          <p:cNvSpPr>
            <a:spLocks noChangeArrowheads="1"/>
          </p:cNvSpPr>
          <p:nvPr/>
        </p:nvSpPr>
        <p:spPr bwMode="auto">
          <a:xfrm>
            <a:off x="755576" y="188640"/>
            <a:ext cx="2592288"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65538" name="Text Box 140"/>
          <p:cNvSpPr txBox="1">
            <a:spLocks noChangeArrowheads="1"/>
          </p:cNvSpPr>
          <p:nvPr/>
        </p:nvSpPr>
        <p:spPr bwMode="auto">
          <a:xfrm>
            <a:off x="755576" y="260648"/>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Connect.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0"/>
          <p:cNvSpPr>
            <a:spLocks noChangeArrowheads="1"/>
          </p:cNvSpPr>
          <p:nvPr/>
        </p:nvSpPr>
        <p:spPr bwMode="auto">
          <a:xfrm>
            <a:off x="5940152" y="4437112"/>
            <a:ext cx="2553296"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 name="Rectangle 60"/>
          <p:cNvSpPr>
            <a:spLocks noChangeArrowheads="1"/>
          </p:cNvSpPr>
          <p:nvPr/>
        </p:nvSpPr>
        <p:spPr bwMode="auto">
          <a:xfrm>
            <a:off x="755576" y="2276872"/>
            <a:ext cx="2592288" cy="2016224"/>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 name="Rectangle 60"/>
          <p:cNvSpPr>
            <a:spLocks noChangeArrowheads="1"/>
          </p:cNvSpPr>
          <p:nvPr/>
        </p:nvSpPr>
        <p:spPr bwMode="auto">
          <a:xfrm>
            <a:off x="5940152" y="2276872"/>
            <a:ext cx="2553296"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 name="Rectangle 60"/>
          <p:cNvSpPr>
            <a:spLocks noChangeArrowheads="1"/>
          </p:cNvSpPr>
          <p:nvPr/>
        </p:nvSpPr>
        <p:spPr bwMode="auto">
          <a:xfrm>
            <a:off x="3491880" y="188640"/>
            <a:ext cx="2265264"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1" name="Rectangle 60"/>
          <p:cNvSpPr>
            <a:spLocks noChangeArrowheads="1"/>
          </p:cNvSpPr>
          <p:nvPr/>
        </p:nvSpPr>
        <p:spPr bwMode="auto">
          <a:xfrm>
            <a:off x="3491880" y="4437112"/>
            <a:ext cx="2265264"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2" name="Text Box 140"/>
          <p:cNvSpPr txBox="1">
            <a:spLocks noChangeArrowheads="1"/>
          </p:cNvSpPr>
          <p:nvPr/>
        </p:nvSpPr>
        <p:spPr bwMode="auto">
          <a:xfrm>
            <a:off x="3491880" y="260648"/>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en-US" sz="4000" dirty="0" smtClean="0">
                <a:solidFill>
                  <a:srgbClr val="FFFFFF"/>
                </a:solidFill>
                <a:latin typeface="Segoe UI Semibold" pitchFamily="34" charset="0"/>
                <a:cs typeface="Arial" pitchFamily="34" charset="0"/>
              </a:rPr>
              <a:t>Learn</a:t>
            </a: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40"/>
          <p:cNvSpPr txBox="1">
            <a:spLocks noChangeArrowheads="1"/>
          </p:cNvSpPr>
          <p:nvPr/>
        </p:nvSpPr>
        <p:spPr bwMode="auto">
          <a:xfrm>
            <a:off x="755576" y="2348880"/>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en-US" sz="4000" dirty="0" smtClean="0">
                <a:solidFill>
                  <a:srgbClr val="FFFFFF"/>
                </a:solidFill>
                <a:latin typeface="Segoe UI Semibold" pitchFamily="34" charset="0"/>
                <a:cs typeface="Arial" pitchFamily="34" charset="0"/>
              </a:rPr>
              <a:t>Read</a:t>
            </a: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40"/>
          <p:cNvSpPr txBox="1">
            <a:spLocks noChangeArrowheads="1"/>
          </p:cNvSpPr>
          <p:nvPr/>
        </p:nvSpPr>
        <p:spPr bwMode="auto">
          <a:xfrm>
            <a:off x="5940152" y="227687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en-US" sz="4000" dirty="0" smtClean="0">
                <a:solidFill>
                  <a:srgbClr val="FFFFFF"/>
                </a:solidFill>
                <a:latin typeface="Segoe UI Semibold" pitchFamily="34" charset="0"/>
                <a:cs typeface="Arial" pitchFamily="34" charset="0"/>
              </a:rPr>
              <a:t>Play</a:t>
            </a: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40"/>
          <p:cNvSpPr txBox="1">
            <a:spLocks noChangeArrowheads="1"/>
          </p:cNvSpPr>
          <p:nvPr/>
        </p:nvSpPr>
        <p:spPr bwMode="auto">
          <a:xfrm>
            <a:off x="3491880" y="443711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Create.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40"/>
          <p:cNvSpPr txBox="1">
            <a:spLocks noChangeArrowheads="1"/>
          </p:cNvSpPr>
          <p:nvPr/>
        </p:nvSpPr>
        <p:spPr bwMode="auto">
          <a:xfrm>
            <a:off x="5940152" y="443711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en-US" sz="4000" dirty="0" smtClean="0">
                <a:solidFill>
                  <a:srgbClr val="FFFFFF"/>
                </a:solidFill>
                <a:latin typeface="Segoe UI Semibold" pitchFamily="34" charset="0"/>
                <a:cs typeface="Arial" pitchFamily="34" charset="0"/>
              </a:rPr>
              <a:t>Succeed</a:t>
            </a: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1143000" indent="-1143000">
              <a:buFont typeface="Arial" panose="020B0604020202020204" pitchFamily="34" charset="0"/>
              <a:buChar char="•"/>
            </a:pPr>
            <a:r>
              <a:rPr lang="en-US" sz="4800" dirty="0" smtClean="0"/>
              <a:t>Diverse &amp; inclusive collections</a:t>
            </a:r>
          </a:p>
          <a:p>
            <a:pPr marL="1143000" indent="-1143000">
              <a:buFont typeface="Arial" panose="020B0604020202020204" pitchFamily="34" charset="0"/>
              <a:buChar char="•"/>
            </a:pPr>
            <a:r>
              <a:rPr lang="en-US" sz="4800" dirty="0" smtClean="0"/>
              <a:t>Every </a:t>
            </a:r>
            <a:r>
              <a:rPr lang="en-US" sz="4800" dirty="0"/>
              <a:t>Child Ready to Read</a:t>
            </a:r>
          </a:p>
          <a:p>
            <a:pPr marL="1143000" indent="-1143000">
              <a:buFont typeface="Arial" panose="020B0604020202020204" pitchFamily="34" charset="0"/>
              <a:buChar char="•"/>
            </a:pPr>
            <a:r>
              <a:rPr lang="en-US" sz="4800" dirty="0" smtClean="0"/>
              <a:t>Afterschool </a:t>
            </a:r>
            <a:r>
              <a:rPr lang="en-US" sz="4800" dirty="0"/>
              <a:t>programs</a:t>
            </a:r>
          </a:p>
          <a:p>
            <a:pPr marL="1143000" indent="-1143000">
              <a:buFont typeface="Arial" panose="020B0604020202020204" pitchFamily="34" charset="0"/>
              <a:buChar char="•"/>
            </a:pPr>
            <a:r>
              <a:rPr lang="en-US" sz="4800" dirty="0" smtClean="0"/>
              <a:t>Interactive learning </a:t>
            </a:r>
            <a:r>
              <a:rPr lang="en-US" sz="4800" dirty="0"/>
              <a:t>spaces</a:t>
            </a:r>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4400" dirty="0" smtClean="0">
                <a:solidFill>
                  <a:srgbClr val="EB5E00"/>
                </a:solidFill>
                <a:latin typeface="Segoe UI Semibold" pitchFamily="34" charset="0"/>
                <a:ea typeface="Times New Roman" pitchFamily="18" charset="0"/>
                <a:cs typeface="Arial" pitchFamily="34" charset="0"/>
              </a:rPr>
              <a:t>Goal 1 - Cultivate &amp;    Inspire Young Readers</a:t>
            </a:r>
            <a:endParaRPr lang="en-US" sz="4400" dirty="0">
              <a:solidFill>
                <a:srgbClr val="EB5E00"/>
              </a:solidFill>
              <a:latin typeface="Segoe UI Semibold" pitchFamily="34" charset="0"/>
              <a:ea typeface="Times New Roman" pitchFamily="18" charset="0"/>
              <a:cs typeface="Arial" pitchFamily="34" charset="0"/>
            </a:endParaRPr>
          </a:p>
        </p:txBody>
      </p:sp>
      <p:pic>
        <p:nvPicPr>
          <p:cNvPr id="5" name="Picture 4" descr="\\nbpls-sbpnb\NBPLS\SharePointFiles\NBPLS-SBPNB_AllStaff\Stock Images\PeopleLibrary=GensBibliothèque\Large_ChildrensServices.jpg"/>
          <p:cNvPicPr/>
          <p:nvPr/>
        </p:nvPicPr>
        <p:blipFill>
          <a:blip r:embed="rId3" cstate="print"/>
          <a:srcRect/>
          <a:stretch>
            <a:fillRect/>
          </a:stretch>
        </p:blipFill>
        <p:spPr bwMode="auto">
          <a:xfrm>
            <a:off x="0" y="0"/>
            <a:ext cx="2587878" cy="2132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en-US" sz="4800" dirty="0" smtClean="0"/>
              <a:t>Common visual identity </a:t>
            </a:r>
          </a:p>
          <a:p>
            <a:pPr marL="685800" indent="-685800">
              <a:buFont typeface="Arial" panose="020B0604020202020204" pitchFamily="34" charset="0"/>
              <a:buChar char="•"/>
            </a:pPr>
            <a:r>
              <a:rPr lang="en-US" sz="4800" dirty="0" smtClean="0"/>
              <a:t>Membership drives</a:t>
            </a:r>
          </a:p>
          <a:p>
            <a:pPr marL="685800" indent="-685800">
              <a:buFont typeface="Arial" panose="020B0604020202020204" pitchFamily="34" charset="0"/>
              <a:buChar char="•"/>
            </a:pPr>
            <a:r>
              <a:rPr lang="en-US" sz="4800" dirty="0" smtClean="0"/>
              <a:t>Unserved groups </a:t>
            </a:r>
          </a:p>
          <a:p>
            <a:pPr marL="685800" indent="-685800">
              <a:buFont typeface="Arial" panose="020B0604020202020204" pitchFamily="34" charset="0"/>
              <a:buChar char="•"/>
            </a:pPr>
            <a:r>
              <a:rPr lang="en-US" sz="4800" dirty="0" smtClean="0"/>
              <a:t>Adult digital technology skills</a:t>
            </a:r>
          </a:p>
          <a:p>
            <a:pPr marL="685800" indent="-685800">
              <a:buFont typeface="Arial" panose="020B0604020202020204" pitchFamily="34" charset="0"/>
              <a:buChar char="•"/>
            </a:pPr>
            <a:r>
              <a:rPr lang="en-US" sz="4800" dirty="0" smtClean="0"/>
              <a:t>Self-led learning and research</a:t>
            </a:r>
            <a:endParaRPr lang="en-US" sz="4800" dirty="0"/>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Bef>
                <a:spcPts val="2400"/>
              </a:spcBef>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3600" dirty="0" smtClean="0">
                <a:solidFill>
                  <a:srgbClr val="EB5E00"/>
                </a:solidFill>
                <a:latin typeface="Segoe UI Semibold" pitchFamily="34" charset="0"/>
                <a:ea typeface="Times New Roman" pitchFamily="18" charset="0"/>
                <a:cs typeface="Arial" pitchFamily="34" charset="0"/>
              </a:rPr>
              <a:t>Goal 2 - Champion Literacy &amp; Lifelong Learning</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7" name="Picture 6" descr="\\nbpls-sbpnb\NBPLS\SharePointFiles\NBPLS-SBPNB_AllStaff\Stock Images\PeopleLibrary=GensBibliothèque\iStock_000022202349XSmall.jpg"/>
          <p:cNvPicPr/>
          <p:nvPr/>
        </p:nvPicPr>
        <p:blipFill>
          <a:blip r:embed="rId3" cstate="print"/>
          <a:srcRect/>
          <a:stretch>
            <a:fillRect/>
          </a:stretch>
        </p:blipFill>
        <p:spPr bwMode="auto">
          <a:xfrm>
            <a:off x="0" y="1"/>
            <a:ext cx="2649855" cy="2132856"/>
          </a:xfrm>
          <a:prstGeom prst="rect">
            <a:avLst/>
          </a:prstGeom>
          <a:noFill/>
          <a:ln w="9525">
            <a:noFill/>
            <a:miter lim="800000"/>
            <a:headEnd/>
            <a:tailEnd/>
          </a:ln>
        </p:spPr>
      </p:pic>
    </p:spTree>
    <p:extLst>
      <p:ext uri="{BB962C8B-B14F-4D97-AF65-F5344CB8AC3E}">
        <p14:creationId xmlns:p14="http://schemas.microsoft.com/office/powerpoint/2010/main" val="331230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en-US" sz="4400" dirty="0" smtClean="0"/>
              <a:t>Employability </a:t>
            </a:r>
            <a:endParaRPr lang="en-US" sz="4400" dirty="0"/>
          </a:p>
          <a:p>
            <a:pPr marL="685800" indent="-685800">
              <a:buFont typeface="Arial" panose="020B0604020202020204" pitchFamily="34" charset="0"/>
              <a:buChar char="•"/>
            </a:pPr>
            <a:r>
              <a:rPr lang="en-US" sz="4400" dirty="0" smtClean="0"/>
              <a:t>Business </a:t>
            </a:r>
            <a:r>
              <a:rPr lang="en-US" sz="4400" dirty="0"/>
              <a:t>/ entrepreneurship</a:t>
            </a:r>
          </a:p>
          <a:p>
            <a:pPr marL="685800" indent="-685800">
              <a:buFont typeface="Arial" panose="020B0604020202020204" pitchFamily="34" charset="0"/>
              <a:buChar char="•"/>
            </a:pPr>
            <a:r>
              <a:rPr lang="en-US" sz="4400" dirty="0" smtClean="0"/>
              <a:t>Population </a:t>
            </a:r>
            <a:r>
              <a:rPr lang="en-US" sz="4400" dirty="0"/>
              <a:t>growth</a:t>
            </a:r>
          </a:p>
          <a:p>
            <a:pPr marL="685800" indent="-685800">
              <a:buFont typeface="Arial" panose="020B0604020202020204" pitchFamily="34" charset="0"/>
              <a:buChar char="•"/>
            </a:pPr>
            <a:r>
              <a:rPr lang="en-US" sz="4400" dirty="0" smtClean="0"/>
              <a:t>Official </a:t>
            </a:r>
            <a:r>
              <a:rPr lang="en-US" sz="4400" dirty="0"/>
              <a:t>language learning</a:t>
            </a:r>
          </a:p>
          <a:p>
            <a:pPr marL="685800" indent="-685800">
              <a:buFont typeface="Arial" panose="020B0604020202020204" pitchFamily="34" charset="0"/>
              <a:buChar char="•"/>
            </a:pPr>
            <a:r>
              <a:rPr lang="en-US" sz="4400" dirty="0" smtClean="0"/>
              <a:t>Financial </a:t>
            </a:r>
            <a:r>
              <a:rPr lang="en-US" sz="4400" dirty="0"/>
              <a:t>literacy  </a:t>
            </a:r>
          </a:p>
        </p:txBody>
      </p:sp>
      <p:sp>
        <p:nvSpPr>
          <p:cNvPr id="3" name="Rectangle 158"/>
          <p:cNvSpPr>
            <a:spLocks noChangeArrowheads="1"/>
          </p:cNvSpPr>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Goal 3 – </a:t>
            </a:r>
          </a:p>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   Contribute to Community Economic Growth       </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5" name="Picture 4" descr="\\nbpls-sbpnb\NBPLS\SharePointFiles\NBPLS-SBPNB_AllStaff\Stock Images\People=Gens\iStock_000021480150XSmall.jpg"/>
          <p:cNvPicPr/>
          <p:nvPr/>
        </p:nvPicPr>
        <p:blipFill>
          <a:blip r:embed="rId3" cstate="print"/>
          <a:srcRect/>
          <a:stretch>
            <a:fillRect/>
          </a:stretch>
        </p:blipFill>
        <p:spPr bwMode="auto">
          <a:xfrm>
            <a:off x="363" y="0"/>
            <a:ext cx="2267381" cy="2276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25524" y="2295500"/>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en-US" sz="3600" dirty="0" smtClean="0"/>
              <a:t>Spaces </a:t>
            </a:r>
            <a:r>
              <a:rPr lang="en-US" sz="3600" dirty="0"/>
              <a:t>&amp;</a:t>
            </a:r>
            <a:r>
              <a:rPr lang="en-US" sz="3600" dirty="0" smtClean="0"/>
              <a:t> resources for creating &amp; learning</a:t>
            </a:r>
          </a:p>
          <a:p>
            <a:pPr marL="571500" indent="-571500">
              <a:buFont typeface="Arial" panose="020B0604020202020204" pitchFamily="34" charset="0"/>
              <a:buChar char="•"/>
            </a:pPr>
            <a:r>
              <a:rPr lang="en-US" sz="3600" dirty="0" smtClean="0"/>
              <a:t>STEAM programs</a:t>
            </a:r>
          </a:p>
          <a:p>
            <a:pPr marL="571500" indent="-571500">
              <a:buFont typeface="Arial" panose="020B0604020202020204" pitchFamily="34" charset="0"/>
              <a:buChar char="•"/>
            </a:pPr>
            <a:r>
              <a:rPr lang="en-US" sz="3600" dirty="0" smtClean="0"/>
              <a:t>Object lending &amp; pass lending</a:t>
            </a:r>
          </a:p>
          <a:p>
            <a:pPr marL="571500" indent="-571500">
              <a:buFont typeface="Arial" panose="020B0604020202020204" pitchFamily="34" charset="0"/>
              <a:buChar char="•"/>
            </a:pPr>
            <a:r>
              <a:rPr lang="en-US" sz="3600" dirty="0" smtClean="0"/>
              <a:t>Galleries</a:t>
            </a:r>
            <a:r>
              <a:rPr lang="en-US" sz="3600" dirty="0"/>
              <a:t>, libraries, archives and </a:t>
            </a:r>
            <a:r>
              <a:rPr lang="en-US" sz="3600" dirty="0" smtClean="0"/>
              <a:t>museums</a:t>
            </a:r>
          </a:p>
          <a:p>
            <a:pPr marL="571500" indent="-571500">
              <a:buFont typeface="Arial" panose="020B0604020202020204" pitchFamily="34" charset="0"/>
              <a:buChar char="•"/>
            </a:pPr>
            <a:r>
              <a:rPr lang="en-US" sz="3600" dirty="0" smtClean="0"/>
              <a:t>NB </a:t>
            </a:r>
            <a:r>
              <a:rPr lang="en-US" sz="3600" dirty="0"/>
              <a:t>culture and </a:t>
            </a:r>
            <a:r>
              <a:rPr lang="en-US" sz="3600" dirty="0" smtClean="0"/>
              <a:t>heritage</a:t>
            </a:r>
          </a:p>
          <a:p>
            <a:pPr marL="571500" indent="-571500">
              <a:buFont typeface="Arial" panose="020B0604020202020204" pitchFamily="34" charset="0"/>
              <a:buChar char="•"/>
            </a:pPr>
            <a:r>
              <a:rPr lang="en-US" sz="3600" dirty="0"/>
              <a:t>Intergenerational programs</a:t>
            </a:r>
          </a:p>
          <a:p>
            <a:pPr marL="571500" indent="-571500">
              <a:buFont typeface="Arial" panose="020B0604020202020204" pitchFamily="34" charset="0"/>
              <a:buChar char="•"/>
            </a:pPr>
            <a:endParaRPr lang="en-US" sz="3200" dirty="0"/>
          </a:p>
          <a:p>
            <a:endParaRPr lang="en-US" sz="3200" dirty="0"/>
          </a:p>
        </p:txBody>
      </p:sp>
      <p:sp>
        <p:nvSpPr>
          <p:cNvPr id="3" name="Rectangle 158"/>
          <p:cNvSpPr>
            <a:spLocks noChangeArrowheads="1"/>
          </p:cNvSpPr>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Goal 4 – </a:t>
            </a:r>
          </a:p>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   Stimulate Imagination &amp; Creativity</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6" name="Picture 5" descr="\\nbpls-sbpnb\NBPLS\SharePointFiles\NBPLS-SBPNB_AllStaff\Stock Images\DonationsPromotion=PromotionsDons\iStock_000022820340Small.jpg"/>
          <p:cNvPicPr/>
          <p:nvPr/>
        </p:nvPicPr>
        <p:blipFill>
          <a:blip r:embed="rId3" cstate="print"/>
          <a:srcRect/>
          <a:stretch>
            <a:fillRect/>
          </a:stretch>
        </p:blipFill>
        <p:spPr bwMode="auto">
          <a:xfrm>
            <a:off x="0" y="1"/>
            <a:ext cx="2362200" cy="2276872"/>
          </a:xfrm>
          <a:prstGeom prst="rect">
            <a:avLst/>
          </a:prstGeom>
          <a:noFill/>
          <a:ln w="9525">
            <a:noFill/>
            <a:miter lim="800000"/>
            <a:headEnd/>
            <a:tailEnd/>
          </a:ln>
        </p:spPr>
      </p:pic>
    </p:spTree>
    <p:extLst>
      <p:ext uri="{BB962C8B-B14F-4D97-AF65-F5344CB8AC3E}">
        <p14:creationId xmlns:p14="http://schemas.microsoft.com/office/powerpoint/2010/main" val="1842038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en-US" sz="3600" dirty="0" smtClean="0"/>
              <a:t>Truth </a:t>
            </a:r>
            <a:r>
              <a:rPr lang="en-US" sz="3600" dirty="0"/>
              <a:t>&amp; Reconciliation Commission Calls to Action</a:t>
            </a:r>
          </a:p>
          <a:p>
            <a:pPr marL="571500" indent="-571500">
              <a:buFont typeface="Arial" panose="020B0604020202020204" pitchFamily="34" charset="0"/>
              <a:buChar char="•"/>
            </a:pPr>
            <a:r>
              <a:rPr lang="en-US" sz="3600" dirty="0" smtClean="0"/>
              <a:t>Borrowing </a:t>
            </a:r>
            <a:r>
              <a:rPr lang="en-US" sz="3600" dirty="0"/>
              <a:t>the Internet</a:t>
            </a:r>
          </a:p>
          <a:p>
            <a:pPr marL="571500" indent="-571500">
              <a:buFont typeface="Arial" panose="020B0604020202020204" pitchFamily="34" charset="0"/>
              <a:buChar char="•"/>
            </a:pPr>
            <a:r>
              <a:rPr lang="en-US" sz="3600" dirty="0" smtClean="0"/>
              <a:t>Library open </a:t>
            </a:r>
            <a:r>
              <a:rPr lang="en-US" sz="3600" dirty="0"/>
              <a:t>hours</a:t>
            </a:r>
          </a:p>
          <a:p>
            <a:pPr marL="571500" indent="-571500">
              <a:buFont typeface="Arial" panose="020B0604020202020204" pitchFamily="34" charset="0"/>
              <a:buChar char="•"/>
            </a:pPr>
            <a:r>
              <a:rPr lang="en-US" sz="3600" dirty="0" smtClean="0"/>
              <a:t>Library </a:t>
            </a:r>
            <a:r>
              <a:rPr lang="en-US" sz="3600" dirty="0"/>
              <a:t>Services by Mail</a:t>
            </a:r>
          </a:p>
          <a:p>
            <a:pPr marL="571500" indent="-571500">
              <a:buFont typeface="Arial" panose="020B0604020202020204" pitchFamily="34" charset="0"/>
              <a:buChar char="•"/>
            </a:pPr>
            <a:r>
              <a:rPr lang="en-US" sz="3600" dirty="0" smtClean="0"/>
              <a:t>Library </a:t>
            </a:r>
            <a:r>
              <a:rPr lang="en-US" sz="3600" dirty="0"/>
              <a:t>facilities </a:t>
            </a:r>
          </a:p>
          <a:p>
            <a:pPr marL="571500" indent="-571500">
              <a:buFont typeface="Arial" panose="020B0604020202020204" pitchFamily="34" charset="0"/>
              <a:buChar char="•"/>
            </a:pPr>
            <a:r>
              <a:rPr lang="en-US" sz="3600" dirty="0" smtClean="0"/>
              <a:t>Broadband </a:t>
            </a:r>
            <a:r>
              <a:rPr lang="en-US" sz="3600" dirty="0"/>
              <a:t>speed</a:t>
            </a:r>
          </a:p>
        </p:txBody>
      </p:sp>
      <p:sp>
        <p:nvSpPr>
          <p:cNvPr id="3" name="Rectangle 158"/>
          <p:cNvSpPr>
            <a:spLocks noChangeArrowheads="1"/>
          </p:cNvSpPr>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Goal 5 – </a:t>
            </a:r>
          </a:p>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   Strengthen Community Connections &amp; Access</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6" name="Picture 5" descr="\\nbpls-sbpnb\NBPLS\SharePointFiles\NBPLS-SBPNB_AllStaff\Stock Images\PeopleLibrary=GensBibliothèque\iStock-175414195.jpg"/>
          <p:cNvPicPr/>
          <p:nvPr/>
        </p:nvPicPr>
        <p:blipFill>
          <a:blip r:embed="rId3" cstate="print"/>
          <a:srcRect/>
          <a:stretch>
            <a:fillRect/>
          </a:stretch>
        </p:blipFill>
        <p:spPr bwMode="auto">
          <a:xfrm>
            <a:off x="-15217" y="1"/>
            <a:ext cx="2354969" cy="2276872"/>
          </a:xfrm>
          <a:prstGeom prst="rect">
            <a:avLst/>
          </a:prstGeom>
          <a:noFill/>
          <a:ln w="9525">
            <a:noFill/>
            <a:miter lim="800000"/>
            <a:headEnd/>
            <a:tailEnd/>
          </a:ln>
        </p:spPr>
      </p:pic>
    </p:spTree>
    <p:extLst>
      <p:ext uri="{BB962C8B-B14F-4D97-AF65-F5344CB8AC3E}">
        <p14:creationId xmlns:p14="http://schemas.microsoft.com/office/powerpoint/2010/main" val="3237160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en-US" sz="3600" dirty="0" smtClean="0"/>
              <a:t>Impact of public library programs and services </a:t>
            </a:r>
          </a:p>
          <a:p>
            <a:pPr marL="571500" indent="-571500">
              <a:buFont typeface="Arial" panose="020B0604020202020204" pitchFamily="34" charset="0"/>
              <a:buChar char="•"/>
            </a:pPr>
            <a:r>
              <a:rPr lang="en-US" sz="3600" dirty="0" smtClean="0"/>
              <a:t>Staff training</a:t>
            </a:r>
          </a:p>
          <a:p>
            <a:pPr marL="571500" indent="-571500">
              <a:buFont typeface="Arial" panose="020B0604020202020204" pitchFamily="34" charset="0"/>
              <a:buChar char="•"/>
            </a:pPr>
            <a:r>
              <a:rPr lang="en-US" sz="3600" dirty="0" smtClean="0"/>
              <a:t>Collections development &amp; management </a:t>
            </a:r>
          </a:p>
          <a:p>
            <a:pPr marL="571500" indent="-571500">
              <a:buFont typeface="Arial" panose="020B0604020202020204" pitchFamily="34" charset="0"/>
              <a:buChar char="•"/>
            </a:pPr>
            <a:r>
              <a:rPr lang="en-US" sz="3600" dirty="0" smtClean="0"/>
              <a:t>GNB </a:t>
            </a:r>
            <a:r>
              <a:rPr lang="en-US" sz="3600" dirty="0"/>
              <a:t>continuous improvement initiatives </a:t>
            </a:r>
          </a:p>
        </p:txBody>
      </p:sp>
      <p:sp>
        <p:nvSpPr>
          <p:cNvPr id="3" name="Rectangle 158"/>
          <p:cNvSpPr>
            <a:spLocks noChangeArrowheads="1"/>
          </p:cNvSpPr>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Goal 6 – </a:t>
            </a:r>
          </a:p>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   Build on our Organizational Capacity to Provide Excellent Service</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5" name="Picture 4" descr="\\nbpls-sbpnb\NBPLS\SharePointFiles\NBPLS-SBPNB_AllStaff\Stock Images\PeopleLibrary=GensBibliothèque\Large_Meeting=Reunion.jpg"/>
          <p:cNvPicPr/>
          <p:nvPr/>
        </p:nvPicPr>
        <p:blipFill>
          <a:blip r:embed="rId3" cstate="print"/>
          <a:srcRect/>
          <a:stretch>
            <a:fillRect/>
          </a:stretch>
        </p:blipFill>
        <p:spPr bwMode="auto">
          <a:xfrm>
            <a:off x="0" y="0"/>
            <a:ext cx="2411760" cy="2276871"/>
          </a:xfrm>
          <a:prstGeom prst="rect">
            <a:avLst/>
          </a:prstGeom>
          <a:noFill/>
          <a:ln w="9525">
            <a:noFill/>
            <a:miter lim="800000"/>
            <a:headEnd/>
            <a:tailEnd/>
          </a:ln>
        </p:spPr>
      </p:pic>
    </p:spTree>
    <p:extLst>
      <p:ext uri="{BB962C8B-B14F-4D97-AF65-F5344CB8AC3E}">
        <p14:creationId xmlns:p14="http://schemas.microsoft.com/office/powerpoint/2010/main" val="76802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en-US" sz="4000" dirty="0" smtClean="0"/>
              <a:t>25</a:t>
            </a:r>
            <a:r>
              <a:rPr lang="en-US" sz="4000" dirty="0"/>
              <a:t>% increase in Library Services by Mail circulation</a:t>
            </a:r>
          </a:p>
          <a:p>
            <a:pPr marL="685800" indent="-685800">
              <a:buFont typeface="Arial" panose="020B0604020202020204" pitchFamily="34" charset="0"/>
              <a:buChar char="•"/>
            </a:pPr>
            <a:r>
              <a:rPr lang="en-US" sz="4000" dirty="0" smtClean="0"/>
              <a:t>Stable circulation of children’s materials</a:t>
            </a:r>
          </a:p>
          <a:p>
            <a:pPr marL="685800" indent="-685800">
              <a:buFont typeface="Arial" panose="020B0604020202020204" pitchFamily="34" charset="0"/>
              <a:buChar char="•"/>
            </a:pPr>
            <a:r>
              <a:rPr lang="en-US" sz="4000" dirty="0" smtClean="0"/>
              <a:t>Stable circulation of NB materials</a:t>
            </a:r>
          </a:p>
          <a:p>
            <a:pPr marL="685800" indent="-685800">
              <a:buFont typeface="Arial" panose="020B0604020202020204" pitchFamily="34" charset="0"/>
              <a:buChar char="•"/>
            </a:pPr>
            <a:r>
              <a:rPr lang="en-US" sz="4000" dirty="0" smtClean="0"/>
              <a:t>Stable circulation province-wide</a:t>
            </a:r>
          </a:p>
          <a:p>
            <a:pPr marL="685800" indent="-685800" algn="ctr">
              <a:buFont typeface="Arial" panose="020B0604020202020204" pitchFamily="34" charset="0"/>
              <a:buChar char="•"/>
            </a:pPr>
            <a:endParaRPr lang="en-US" sz="4800" dirty="0" smtClean="0"/>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4400" dirty="0" smtClean="0">
                <a:solidFill>
                  <a:srgbClr val="EB5E00"/>
                </a:solidFill>
                <a:latin typeface="Segoe UI Semibold" pitchFamily="34" charset="0"/>
                <a:ea typeface="Times New Roman" pitchFamily="18" charset="0"/>
                <a:cs typeface="Arial" pitchFamily="34" charset="0"/>
              </a:rPr>
              <a:t>Provincial Outcomes</a:t>
            </a:r>
          </a:p>
        </p:txBody>
      </p:sp>
      <p:pic>
        <p:nvPicPr>
          <p:cNvPr id="7" name="Picture 6" descr="\\nbpls-sbpnb\NBPLS\SharePointFiles\NBPLS-SBPNB_AllStaff\Stock Images\Livres=Books\ReadingE-book.jpg"/>
          <p:cNvPicPr/>
          <p:nvPr/>
        </p:nvPicPr>
        <p:blipFill>
          <a:blip r:embed="rId3" cstate="print"/>
          <a:srcRect/>
          <a:stretch>
            <a:fillRect/>
          </a:stretch>
        </p:blipFill>
        <p:spPr bwMode="auto">
          <a:xfrm>
            <a:off x="1452" y="0"/>
            <a:ext cx="2666365" cy="2132855"/>
          </a:xfrm>
          <a:prstGeom prst="rect">
            <a:avLst/>
          </a:prstGeom>
          <a:noFill/>
          <a:ln w="9525">
            <a:noFill/>
            <a:miter lim="800000"/>
            <a:headEnd/>
            <a:tailEnd/>
          </a:ln>
        </p:spPr>
      </p:pic>
    </p:spTree>
    <p:extLst>
      <p:ext uri="{BB962C8B-B14F-4D97-AF65-F5344CB8AC3E}">
        <p14:creationId xmlns:p14="http://schemas.microsoft.com/office/powerpoint/2010/main" val="3122132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en-US" sz="2800" dirty="0"/>
              <a:t>98% of libraries offered a minimum of 3 Indigenous-themed </a:t>
            </a:r>
            <a:r>
              <a:rPr lang="en-US" sz="2800" dirty="0" smtClean="0"/>
              <a:t>programs</a:t>
            </a:r>
          </a:p>
          <a:p>
            <a:pPr marL="685800" indent="-685800">
              <a:buFont typeface="Arial" panose="020B0604020202020204" pitchFamily="34" charset="0"/>
              <a:buChar char="•"/>
            </a:pPr>
            <a:r>
              <a:rPr lang="en-US" sz="2800" dirty="0" smtClean="0"/>
              <a:t>98% of libraries offered a minimum of 3 STEAM based programs</a:t>
            </a:r>
            <a:endParaRPr lang="en-US" sz="2800" dirty="0"/>
          </a:p>
          <a:p>
            <a:pPr marL="685800" indent="-685800">
              <a:buFont typeface="Arial" panose="020B0604020202020204" pitchFamily="34" charset="0"/>
              <a:buChar char="•"/>
            </a:pPr>
            <a:r>
              <a:rPr lang="en-US" sz="2800" dirty="0" smtClean="0"/>
              <a:t>100% </a:t>
            </a:r>
            <a:r>
              <a:rPr lang="en-US" sz="2800" dirty="0"/>
              <a:t>libraries have a dedicated interactive learning space for </a:t>
            </a:r>
            <a:r>
              <a:rPr lang="en-US" sz="2800" dirty="0" smtClean="0"/>
              <a:t>families</a:t>
            </a:r>
          </a:p>
          <a:p>
            <a:pPr marL="685800" indent="-685800">
              <a:buFont typeface="Arial" panose="020B0604020202020204" pitchFamily="34" charset="0"/>
              <a:buChar char="•"/>
            </a:pPr>
            <a:r>
              <a:rPr lang="en-US" sz="2800" dirty="0" smtClean="0"/>
              <a:t>5% decrease in children &amp; teen program participants </a:t>
            </a:r>
          </a:p>
          <a:p>
            <a:pPr marL="685800" indent="-685800">
              <a:buFont typeface="Arial" panose="020B0604020202020204" pitchFamily="34" charset="0"/>
              <a:buChar char="•"/>
            </a:pPr>
            <a:r>
              <a:rPr lang="en-US" sz="2800" dirty="0" smtClean="0"/>
              <a:t>12% decrease in adult program participants</a:t>
            </a:r>
          </a:p>
          <a:p>
            <a:pPr marL="685800" indent="-685800">
              <a:buFont typeface="Arial" panose="020B0604020202020204" pitchFamily="34" charset="0"/>
              <a:buChar char="•"/>
            </a:pPr>
            <a:endParaRPr lang="en-US" sz="4000" dirty="0" smtClean="0"/>
          </a:p>
          <a:p>
            <a:pPr marL="685800" indent="-685800">
              <a:buFont typeface="Arial" panose="020B0604020202020204" pitchFamily="34" charset="0"/>
              <a:buChar char="•"/>
            </a:pPr>
            <a:endParaRPr lang="en-US" sz="4000" dirty="0"/>
          </a:p>
          <a:p>
            <a:pPr marL="685800" indent="-685800">
              <a:buFont typeface="Arial" panose="020B0604020202020204" pitchFamily="34" charset="0"/>
              <a:buChar char="•"/>
            </a:pPr>
            <a:endParaRPr lang="en-US" sz="4000" dirty="0" smtClean="0"/>
          </a:p>
          <a:p>
            <a:pPr marL="685800" indent="-685800">
              <a:buFont typeface="Arial" panose="020B0604020202020204" pitchFamily="34" charset="0"/>
              <a:buChar char="•"/>
            </a:pPr>
            <a:endParaRPr lang="en-US" sz="4000" dirty="0" smtClean="0"/>
          </a:p>
          <a:p>
            <a:pPr marL="685800" indent="-685800" algn="ctr">
              <a:buFont typeface="Arial" panose="020B0604020202020204" pitchFamily="34" charset="0"/>
              <a:buChar char="•"/>
            </a:pPr>
            <a:endParaRPr lang="en-US" sz="4800" dirty="0" smtClean="0"/>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4400" dirty="0" smtClean="0">
                <a:solidFill>
                  <a:srgbClr val="EB5E00"/>
                </a:solidFill>
                <a:latin typeface="Segoe UI Semibold" pitchFamily="34" charset="0"/>
                <a:ea typeface="Times New Roman" pitchFamily="18" charset="0"/>
                <a:cs typeface="Arial" pitchFamily="34" charset="0"/>
              </a:rPr>
              <a:t>Provincial Outcomes</a:t>
            </a:r>
          </a:p>
        </p:txBody>
      </p:sp>
      <p:pic>
        <p:nvPicPr>
          <p:cNvPr id="5" name="Picture 4" descr="\\nbpls-sbpnb\NBPLS\SharePointFiles\NBPLS-SBPNB_AllStaff\Stock Images\PeopleBooks=GensLivres\Famille=Family.jpg"/>
          <p:cNvPicPr/>
          <p:nvPr/>
        </p:nvPicPr>
        <p:blipFill>
          <a:blip r:embed="rId3" cstate="print"/>
          <a:srcRect/>
          <a:stretch>
            <a:fillRect/>
          </a:stretch>
        </p:blipFill>
        <p:spPr bwMode="auto">
          <a:xfrm>
            <a:off x="0" y="0"/>
            <a:ext cx="2524760" cy="2132856"/>
          </a:xfrm>
          <a:prstGeom prst="rect">
            <a:avLst/>
          </a:prstGeom>
          <a:noFill/>
          <a:ln w="9525">
            <a:noFill/>
            <a:miter lim="800000"/>
            <a:headEnd/>
            <a:tailEnd/>
          </a:ln>
        </p:spPr>
      </p:pic>
    </p:spTree>
    <p:extLst>
      <p:ext uri="{BB962C8B-B14F-4D97-AF65-F5344CB8AC3E}">
        <p14:creationId xmlns:p14="http://schemas.microsoft.com/office/powerpoint/2010/main" val="3646283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2394</TotalTime>
  <Words>1976</Words>
  <Application>Microsoft Office PowerPoint</Application>
  <PresentationFormat>Affichage à l'écran (4:3)</PresentationFormat>
  <Paragraphs>176</Paragraphs>
  <Slides>11</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Segoe UI Semibold</vt:lpstr>
      <vt:lpstr>Times New Roman</vt:lpstr>
      <vt:lpstr>Office Theme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NBPLS/SBPNB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tinabo</dc:creator>
  <cp:lastModifiedBy>Nadeau, Sylvie (NBPLS/SBPNB)</cp:lastModifiedBy>
  <cp:revision>173</cp:revision>
  <cp:lastPrinted>2019-09-09T11:59:47Z</cp:lastPrinted>
  <dcterms:created xsi:type="dcterms:W3CDTF">2017-08-17T14:11:34Z</dcterms:created>
  <dcterms:modified xsi:type="dcterms:W3CDTF">2019-09-09T14:25:36Z</dcterms:modified>
</cp:coreProperties>
</file>